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C704-1F51-4520-846C-212AE2B33478}" type="datetimeFigureOut">
              <a:rPr lang="en-CA" smtClean="0"/>
              <a:t>12/03/2014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6B26-84A0-4D77-893C-8031D3D5EF7C}" type="slidenum">
              <a:rPr lang="en-CA" smtClean="0"/>
              <a:t>‹#›</a:t>
            </a:fld>
            <a:endParaRPr lang="en-C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C704-1F51-4520-846C-212AE2B33478}" type="datetimeFigureOut">
              <a:rPr lang="en-CA" smtClean="0"/>
              <a:t>12/03/2014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6B26-84A0-4D77-893C-8031D3D5EF7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C704-1F51-4520-846C-212AE2B33478}" type="datetimeFigureOut">
              <a:rPr lang="en-CA" smtClean="0"/>
              <a:t>12/03/2014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6B26-84A0-4D77-893C-8031D3D5EF7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C704-1F51-4520-846C-212AE2B33478}" type="datetimeFigureOut">
              <a:rPr lang="en-CA" smtClean="0"/>
              <a:t>12/03/2014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6B26-84A0-4D77-893C-8031D3D5EF7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C704-1F51-4520-846C-212AE2B33478}" type="datetimeFigureOut">
              <a:rPr lang="en-CA" smtClean="0"/>
              <a:t>12/03/2014</a:t>
            </a:fld>
            <a:endParaRPr lang="en-C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6B26-84A0-4D77-893C-8031D3D5EF7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C704-1F51-4520-846C-212AE2B33478}" type="datetimeFigureOut">
              <a:rPr lang="en-CA" smtClean="0"/>
              <a:t>12/03/2014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6B26-84A0-4D77-893C-8031D3D5EF7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C704-1F51-4520-846C-212AE2B33478}" type="datetimeFigureOut">
              <a:rPr lang="en-CA" smtClean="0"/>
              <a:t>12/03/2014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6B26-84A0-4D77-893C-8031D3D5EF7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C704-1F51-4520-846C-212AE2B33478}" type="datetimeFigureOut">
              <a:rPr lang="en-CA" smtClean="0"/>
              <a:t>12/03/2014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6B26-84A0-4D77-893C-8031D3D5EF7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C704-1F51-4520-846C-212AE2B33478}" type="datetimeFigureOut">
              <a:rPr lang="en-CA" smtClean="0"/>
              <a:t>12/03/2014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6B26-84A0-4D77-893C-8031D3D5EF7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C704-1F51-4520-846C-212AE2B33478}" type="datetimeFigureOut">
              <a:rPr lang="en-CA" smtClean="0"/>
              <a:t>12/03/2014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6B26-84A0-4D77-893C-8031D3D5EF7C}" type="slidenum">
              <a:rPr lang="en-CA" smtClean="0"/>
              <a:t>‹#›</a:t>
            </a:fld>
            <a:endParaRPr lang="en-C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C704-1F51-4520-846C-212AE2B33478}" type="datetimeFigureOut">
              <a:rPr lang="en-CA" smtClean="0"/>
              <a:t>12/03/2014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6B26-84A0-4D77-893C-8031D3D5EF7C}" type="slidenum">
              <a:rPr lang="en-CA" smtClean="0"/>
              <a:t>‹#›</a:t>
            </a:fld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AE9C704-1F51-4520-846C-212AE2B33478}" type="datetimeFigureOut">
              <a:rPr lang="en-CA" smtClean="0"/>
              <a:t>12/03/2014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4E56B26-84A0-4D77-893C-8031D3D5EF7C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alberta.ca/content/seb20/html/interactiveLauncher.html?interactive=Breakdown_ATP_CrossbridgeMovementDuringMuscleContraction.swf" TargetMode="External"/><Relationship Id="rId2" Type="http://schemas.openxmlformats.org/officeDocument/2006/relationships/hyperlink" Target="http://www.learnalberta.ca/content/seb20/html/interactiveLauncher.html?interactive=MyofilamentContraction.sw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Muscles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C:\Users\School computer\Documents\APT Practicum\popey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442" y="2204864"/>
            <a:ext cx="3754869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994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Fast and Slow Twitch Muscle Fibres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Sprinters have large amount of Fast Twitch muscle fibres – Thick Myosin Fibres</a:t>
            </a:r>
          </a:p>
          <a:p>
            <a:r>
              <a:rPr lang="en-CA" dirty="0" smtClean="0"/>
              <a:t>Isomers – Type I, </a:t>
            </a:r>
            <a:r>
              <a:rPr lang="en-CA" dirty="0" err="1" smtClean="0"/>
              <a:t>IIa</a:t>
            </a:r>
            <a:r>
              <a:rPr lang="en-CA" dirty="0" smtClean="0"/>
              <a:t>, </a:t>
            </a:r>
            <a:r>
              <a:rPr lang="en-CA" dirty="0" err="1" smtClean="0"/>
              <a:t>IIx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9218" name="Picture 2" descr="C:\Users\School computer\Documents\APT Practicum\distance ru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2362200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2930" y="4956919"/>
            <a:ext cx="287142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Tye</a:t>
            </a:r>
            <a:r>
              <a:rPr lang="en-CA" dirty="0" smtClean="0"/>
              <a:t> I</a:t>
            </a:r>
          </a:p>
          <a:p>
            <a:r>
              <a:rPr lang="en-CA" dirty="0" smtClean="0"/>
              <a:t>Slow muscle twitch</a:t>
            </a:r>
          </a:p>
          <a:p>
            <a:r>
              <a:rPr lang="en-CA" dirty="0" smtClean="0"/>
              <a:t>Break down ATP slowly</a:t>
            </a:r>
          </a:p>
          <a:p>
            <a:r>
              <a:rPr lang="en-CA" dirty="0" smtClean="0"/>
              <a:t>Aerobic metabolism</a:t>
            </a:r>
          </a:p>
          <a:p>
            <a:r>
              <a:rPr lang="en-CA" dirty="0" smtClean="0"/>
              <a:t>Red muscle fibres – lots of</a:t>
            </a:r>
          </a:p>
          <a:p>
            <a:r>
              <a:rPr lang="en-CA" dirty="0" smtClean="0"/>
              <a:t>myoglobin – energy from O2</a:t>
            </a:r>
          </a:p>
        </p:txBody>
      </p:sp>
      <p:pic>
        <p:nvPicPr>
          <p:cNvPr id="9219" name="Picture 3" descr="C:\Users\School computer\Documents\APT Practicum\usain bo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2996952"/>
            <a:ext cx="30003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20863" y="4553221"/>
            <a:ext cx="339535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Type </a:t>
            </a:r>
            <a:r>
              <a:rPr lang="en-CA" dirty="0" err="1" smtClean="0"/>
              <a:t>IIa</a:t>
            </a:r>
            <a:endParaRPr lang="en-CA" dirty="0" smtClean="0"/>
          </a:p>
          <a:p>
            <a:r>
              <a:rPr lang="en-CA" dirty="0" smtClean="0"/>
              <a:t>Fast muscle twitch</a:t>
            </a:r>
          </a:p>
          <a:p>
            <a:r>
              <a:rPr lang="en-CA" dirty="0" smtClean="0"/>
              <a:t>Break down ATP slowly but</a:t>
            </a:r>
          </a:p>
          <a:p>
            <a:r>
              <a:rPr lang="en-CA" dirty="0" err="1" smtClean="0"/>
              <a:t>inefficently</a:t>
            </a:r>
            <a:endParaRPr lang="en-CA" dirty="0" smtClean="0"/>
          </a:p>
          <a:p>
            <a:r>
              <a:rPr lang="en-CA" dirty="0" smtClean="0"/>
              <a:t>Anaerobic respiration</a:t>
            </a:r>
          </a:p>
          <a:p>
            <a:r>
              <a:rPr lang="en-CA" dirty="0" smtClean="0"/>
              <a:t>White muscle fibres – little</a:t>
            </a:r>
          </a:p>
          <a:p>
            <a:r>
              <a:rPr lang="en-CA" dirty="0" smtClean="0"/>
              <a:t>myoglobin – energy from glycogen</a:t>
            </a:r>
          </a:p>
          <a:p>
            <a:endParaRPr lang="en-CA" dirty="0"/>
          </a:p>
        </p:txBody>
      </p:sp>
      <p:pic>
        <p:nvPicPr>
          <p:cNvPr id="9220" name="Picture 4" descr="C:\Users\School computer\Documents\APT Practicum\weight lift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973" y="2486296"/>
            <a:ext cx="22098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68973" y="4602501"/>
            <a:ext cx="230428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Type </a:t>
            </a:r>
            <a:r>
              <a:rPr lang="en-CA" dirty="0" err="1" smtClean="0"/>
              <a:t>IIx</a:t>
            </a:r>
            <a:endParaRPr lang="en-CA" dirty="0" smtClean="0"/>
          </a:p>
          <a:p>
            <a:r>
              <a:rPr lang="en-CA" dirty="0" smtClean="0"/>
              <a:t>Fast muscle twitch</a:t>
            </a:r>
          </a:p>
          <a:p>
            <a:r>
              <a:rPr lang="en-CA" dirty="0" smtClean="0"/>
              <a:t>Break down ATP slowly</a:t>
            </a:r>
          </a:p>
          <a:p>
            <a:r>
              <a:rPr lang="en-CA" dirty="0" smtClean="0"/>
              <a:t>Anaerobic respiration</a:t>
            </a:r>
          </a:p>
          <a:p>
            <a:r>
              <a:rPr lang="en-CA" dirty="0" smtClean="0"/>
              <a:t>White muscle fiber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4027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Muscle Distribution</a:t>
            </a:r>
            <a:endParaRPr lang="en-CA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6912768" cy="4907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3214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Motor System Injuries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Require regular exercise to</a:t>
            </a:r>
          </a:p>
          <a:p>
            <a:pPr marL="0" indent="0">
              <a:buNone/>
            </a:pPr>
            <a:r>
              <a:rPr lang="en-CA" dirty="0" smtClean="0"/>
              <a:t>maintain healthy muscles</a:t>
            </a:r>
          </a:p>
          <a:p>
            <a:r>
              <a:rPr lang="en-CA" dirty="0" smtClean="0"/>
              <a:t>Heavy work or exercise doesn’t </a:t>
            </a:r>
          </a:p>
          <a:p>
            <a:pPr marL="0" indent="0">
              <a:buNone/>
            </a:pPr>
            <a:r>
              <a:rPr lang="en-CA" dirty="0" smtClean="0"/>
              <a:t>help – torn muscles, stretched </a:t>
            </a:r>
          </a:p>
          <a:p>
            <a:pPr marL="0" indent="0">
              <a:buNone/>
            </a:pPr>
            <a:r>
              <a:rPr lang="en-CA" dirty="0" smtClean="0"/>
              <a:t>tendons, torn ligaments, joint sprains, joint dislocations</a:t>
            </a:r>
            <a:endParaRPr lang="en-CA" dirty="0"/>
          </a:p>
        </p:txBody>
      </p:sp>
      <p:pic>
        <p:nvPicPr>
          <p:cNvPr id="11266" name="Picture 2" descr="C:\Users\School computer\Documents\APT Practicum\astronau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16301"/>
            <a:ext cx="3810000" cy="292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53793"/>
            <a:ext cx="159067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71800" y="4153793"/>
            <a:ext cx="4282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Arthroscopic surgery to repair torn ligaments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759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Three Types of Muscles</a:t>
            </a:r>
            <a:endParaRPr lang="en-C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2088232" cy="2469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974268"/>
            <a:ext cx="2376264" cy="2630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263842"/>
            <a:ext cx="2304256" cy="2473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4581128"/>
            <a:ext cx="25965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Cardiac muscles are </a:t>
            </a:r>
          </a:p>
          <a:p>
            <a:r>
              <a:rPr lang="en-CA" dirty="0" smtClean="0"/>
              <a:t>found only in the heart</a:t>
            </a:r>
          </a:p>
          <a:p>
            <a:r>
              <a:rPr lang="en-CA" dirty="0" smtClean="0"/>
              <a:t>and are the muscles that</a:t>
            </a:r>
          </a:p>
          <a:p>
            <a:r>
              <a:rPr lang="en-CA" dirty="0" smtClean="0"/>
              <a:t>make the heart beat.</a:t>
            </a:r>
          </a:p>
          <a:p>
            <a:r>
              <a:rPr lang="en-CA" dirty="0" smtClean="0"/>
              <a:t>Involuntary muscle </a:t>
            </a:r>
          </a:p>
          <a:p>
            <a:r>
              <a:rPr lang="en-CA" dirty="0" smtClean="0"/>
              <a:t>contraction and relaxation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2843808" y="1762125"/>
            <a:ext cx="28898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Lining of organs – stomach, </a:t>
            </a:r>
          </a:p>
          <a:p>
            <a:r>
              <a:rPr lang="en-CA" dirty="0" smtClean="0"/>
              <a:t>esophagus, uterus, walls of </a:t>
            </a:r>
          </a:p>
          <a:p>
            <a:r>
              <a:rPr lang="en-CA" dirty="0" smtClean="0"/>
              <a:t>blood vessels.</a:t>
            </a:r>
          </a:p>
          <a:p>
            <a:r>
              <a:rPr lang="en-CA" dirty="0" smtClean="0"/>
              <a:t>Involuntary muscle contraction</a:t>
            </a:r>
          </a:p>
          <a:p>
            <a:r>
              <a:rPr lang="en-CA" dirty="0" smtClean="0"/>
              <a:t>and relaxation.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733702" y="3940980"/>
            <a:ext cx="332289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Attached to bones – allow to walk</a:t>
            </a:r>
          </a:p>
          <a:p>
            <a:r>
              <a:rPr lang="en-CA" dirty="0" smtClean="0"/>
              <a:t>talk and hit a baseball.  Muscles </a:t>
            </a:r>
          </a:p>
          <a:p>
            <a:r>
              <a:rPr lang="en-CA" dirty="0" smtClean="0"/>
              <a:t>are attached by tendons.</a:t>
            </a:r>
          </a:p>
          <a:p>
            <a:r>
              <a:rPr lang="en-CA" dirty="0" smtClean="0"/>
              <a:t>Voluntary – contraction/shorten</a:t>
            </a:r>
          </a:p>
          <a:p>
            <a:r>
              <a:rPr lang="en-CA" dirty="0" smtClean="0"/>
              <a:t>relaxation/lengthen</a:t>
            </a:r>
          </a:p>
          <a:p>
            <a:r>
              <a:rPr lang="en-CA" dirty="0" smtClean="0"/>
              <a:t>Antagonistic Muscles – pairs that </a:t>
            </a:r>
          </a:p>
          <a:p>
            <a:r>
              <a:rPr lang="en-CA" dirty="0" smtClean="0"/>
              <a:t>work in opposition of each other</a:t>
            </a:r>
          </a:p>
          <a:p>
            <a:r>
              <a:rPr lang="en-CA" dirty="0" smtClean="0"/>
              <a:t>Flexor and Extensor (Bicep and</a:t>
            </a:r>
          </a:p>
          <a:p>
            <a:r>
              <a:rPr lang="en-CA" dirty="0" err="1" smtClean="0"/>
              <a:t>Tricep</a:t>
            </a:r>
            <a:r>
              <a:rPr lang="en-CA" dirty="0" smtClean="0"/>
              <a:t>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0752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94151"/>
            <a:ext cx="4318000" cy="4210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Users\School computer\Documents\APT Practicum\male bodybuild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05932"/>
            <a:ext cx="4248471" cy="2518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School computer\Documents\APT Practicum\female bodybuild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936" y="3068960"/>
            <a:ext cx="2326408" cy="349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476672"/>
            <a:ext cx="434625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Origin is where the muscle attaches to </a:t>
            </a:r>
          </a:p>
          <a:p>
            <a:r>
              <a:rPr lang="en-CA" dirty="0" smtClean="0"/>
              <a:t>stationary bone; Insertion is where it attaches</a:t>
            </a:r>
          </a:p>
          <a:p>
            <a:r>
              <a:rPr lang="en-CA" dirty="0" smtClean="0"/>
              <a:t>to the moving bone.</a:t>
            </a:r>
          </a:p>
          <a:p>
            <a:endParaRPr lang="en-CA" dirty="0"/>
          </a:p>
          <a:p>
            <a:r>
              <a:rPr lang="en-CA" dirty="0" smtClean="0"/>
              <a:t>CNS – ensures that muscles don’t work </a:t>
            </a:r>
            <a:r>
              <a:rPr lang="en-CA" dirty="0" err="1" smtClean="0"/>
              <a:t>agains</a:t>
            </a:r>
            <a:endParaRPr lang="en-CA" dirty="0" smtClean="0"/>
          </a:p>
          <a:p>
            <a:r>
              <a:rPr lang="en-CA" dirty="0" smtClean="0"/>
              <a:t>each other.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76442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Demonstration</a:t>
            </a:r>
            <a:endParaRPr lang="en-C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862737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7196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356992"/>
            <a:ext cx="6354622" cy="3287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51" y="-387424"/>
            <a:ext cx="8229600" cy="1143000"/>
          </a:xfrm>
        </p:spPr>
        <p:txBody>
          <a:bodyPr/>
          <a:lstStyle/>
          <a:p>
            <a:r>
              <a:rPr lang="en-CA" dirty="0" smtClean="0"/>
              <a:t>Skeletal Muscle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51" y="692697"/>
            <a:ext cx="8229600" cy="2664296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80% of energy is used in skeletal muscles</a:t>
            </a:r>
          </a:p>
          <a:p>
            <a:r>
              <a:rPr lang="en-CA" dirty="0" smtClean="0"/>
              <a:t>Containing many nuclei in each muscle cell</a:t>
            </a:r>
          </a:p>
          <a:p>
            <a:r>
              <a:rPr lang="en-CA" dirty="0" smtClean="0"/>
              <a:t>Fibres enclosed by sarcolemma</a:t>
            </a:r>
          </a:p>
          <a:p>
            <a:r>
              <a:rPr lang="en-CA" dirty="0" smtClean="0"/>
              <a:t>Two </a:t>
            </a:r>
            <a:r>
              <a:rPr lang="en-CA" dirty="0" err="1" smtClean="0"/>
              <a:t>myofilaments</a:t>
            </a:r>
            <a:r>
              <a:rPr lang="en-CA" dirty="0" smtClean="0"/>
              <a:t> – Thin are composed of actin, and Thick are composed of myosin.  Overlap to produce striated appearance.</a:t>
            </a:r>
          </a:p>
          <a:p>
            <a:r>
              <a:rPr lang="en-CA" dirty="0" smtClean="0"/>
              <a:t>Length of muscle fibre defined by Z line that anchors actin fibres.  The distance in between is sarcomere.  Dark A band are formed by the thick myosin filaments, Light I bands are formed by thin actin filaments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6382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Sliding Filament Theory</a:t>
            </a:r>
            <a:endParaRPr lang="en-CA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052736"/>
            <a:ext cx="2736304" cy="5265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1628800"/>
            <a:ext cx="557902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Working Model theory</a:t>
            </a:r>
          </a:p>
          <a:p>
            <a:r>
              <a:rPr lang="en-CA" dirty="0" smtClean="0"/>
              <a:t>Muscles move by shortening – Actin filaments slide over</a:t>
            </a:r>
          </a:p>
          <a:p>
            <a:r>
              <a:rPr lang="en-CA" dirty="0" smtClean="0"/>
              <a:t>the myosin filaments</a:t>
            </a:r>
          </a:p>
          <a:p>
            <a:r>
              <a:rPr lang="en-CA" dirty="0" smtClean="0"/>
              <a:t>Knob-like projection on Myosin filaments forms </a:t>
            </a:r>
          </a:p>
          <a:p>
            <a:r>
              <a:rPr lang="en-CA" dirty="0" smtClean="0"/>
              <a:t>cross-bridges on receptor sites of Actin filaments</a:t>
            </a:r>
          </a:p>
          <a:p>
            <a:r>
              <a:rPr lang="en-CA" dirty="0" smtClean="0"/>
              <a:t>Energy comes from ATP – without ATP cross-bridges </a:t>
            </a:r>
          </a:p>
          <a:p>
            <a:r>
              <a:rPr lang="en-CA" dirty="0" smtClean="0"/>
              <a:t>detach and muscle becomes rigid – can last up to 60hrs</a:t>
            </a:r>
          </a:p>
          <a:p>
            <a:r>
              <a:rPr lang="en-CA" dirty="0" smtClean="0"/>
              <a:t>after death</a:t>
            </a:r>
          </a:p>
          <a:p>
            <a:r>
              <a:rPr lang="en-CA" dirty="0" smtClean="0"/>
              <a:t>Transmitter Chemical – Endoplasmic Reticulum – Ca release</a:t>
            </a:r>
          </a:p>
          <a:p>
            <a:r>
              <a:rPr lang="en-CA" dirty="0" smtClean="0"/>
              <a:t>Ca</a:t>
            </a:r>
            <a:r>
              <a:rPr lang="en-CA" sz="2000" baseline="30000" dirty="0" smtClean="0"/>
              <a:t>2+</a:t>
            </a:r>
            <a:r>
              <a:rPr lang="en-CA" sz="2000" dirty="0" smtClean="0"/>
              <a:t> bind to sites along actin filaments to form cross-</a:t>
            </a:r>
          </a:p>
          <a:p>
            <a:r>
              <a:rPr lang="en-CA" sz="2000" dirty="0" smtClean="0"/>
              <a:t>bridges with myosin - Contraction</a:t>
            </a:r>
          </a:p>
          <a:p>
            <a:r>
              <a:rPr lang="en-CA" sz="2000" dirty="0" smtClean="0"/>
              <a:t>ATP taken up and muscle relaxes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4703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Muscle Fatigue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Energy demand is met by aerobic </a:t>
            </a:r>
          </a:p>
          <a:p>
            <a:pPr marL="0" indent="0">
              <a:buNone/>
            </a:pPr>
            <a:r>
              <a:rPr lang="en-CA" dirty="0" smtClean="0"/>
              <a:t>respiration since muscles cannot store ATP</a:t>
            </a:r>
          </a:p>
          <a:p>
            <a:r>
              <a:rPr lang="en-CA" dirty="0" smtClean="0"/>
              <a:t>Glucose – Enzymes – Oxidation – ATP, CO2, H2O</a:t>
            </a:r>
          </a:p>
          <a:p>
            <a:r>
              <a:rPr lang="en-CA" dirty="0" err="1" smtClean="0"/>
              <a:t>Creatine</a:t>
            </a:r>
            <a:r>
              <a:rPr lang="en-CA" dirty="0" smtClean="0"/>
              <a:t> Phosphate ensures ATP remains high – provides P to ADP</a:t>
            </a:r>
          </a:p>
          <a:p>
            <a:r>
              <a:rPr lang="en-CA" dirty="0" smtClean="0"/>
              <a:t>O2 + cellular respiration allows filaments to be drawn together</a:t>
            </a:r>
          </a:p>
          <a:p>
            <a:r>
              <a:rPr lang="en-CA" dirty="0" smtClean="0"/>
              <a:t>Energy &gt; ATP – lactic acid accumulates causing pain and fatigue = Oxygen Debt</a:t>
            </a:r>
          </a:p>
          <a:p>
            <a:r>
              <a:rPr lang="en-CA" dirty="0" smtClean="0"/>
              <a:t>fluid around muscle becomes acidic preventing the muscle from contracting</a:t>
            </a:r>
            <a:endParaRPr lang="en-CA" dirty="0"/>
          </a:p>
        </p:txBody>
      </p:sp>
      <p:pic>
        <p:nvPicPr>
          <p:cNvPr id="7171" name="Picture 3" descr="C:\Users\School computer\Documents\APT Practicum\fatig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60648"/>
            <a:ext cx="2952328" cy="2271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04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Filament Theory and ATP Usage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>
                <a:hlinkClick r:id="rId2"/>
              </a:rPr>
              <a:t>Myofilament</a:t>
            </a:r>
            <a:r>
              <a:rPr lang="en-CA" dirty="0" smtClean="0">
                <a:hlinkClick r:id="rId2"/>
              </a:rPr>
              <a:t> contraction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>
                <a:hlinkClick r:id="rId3"/>
              </a:rPr>
              <a:t>Breakdown of ATP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0036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Muscle Contraction</a:t>
            </a:r>
            <a:endParaRPr lang="en-CA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7560839" cy="477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028384" y="1556792"/>
            <a:ext cx="867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Normal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7879208" y="3284984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Summation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8028384" y="4797152"/>
            <a:ext cx="850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Tetanus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3377823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132</TotalTime>
  <Words>499</Words>
  <Application>Microsoft Office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Thatch</vt:lpstr>
      <vt:lpstr>Muscles</vt:lpstr>
      <vt:lpstr>Three Types of Muscles</vt:lpstr>
      <vt:lpstr>PowerPoint Presentation</vt:lpstr>
      <vt:lpstr>Demonstration</vt:lpstr>
      <vt:lpstr>Skeletal Muscle</vt:lpstr>
      <vt:lpstr>Sliding Filament Theory</vt:lpstr>
      <vt:lpstr>Muscle Fatigue</vt:lpstr>
      <vt:lpstr>Filament Theory and ATP Usage</vt:lpstr>
      <vt:lpstr>Muscle Contraction</vt:lpstr>
      <vt:lpstr>Fast and Slow Twitch Muscle Fibres</vt:lpstr>
      <vt:lpstr>Muscle Distribution</vt:lpstr>
      <vt:lpstr>Motor System Injuries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Muscles</dc:title>
  <dc:creator>School computer</dc:creator>
  <cp:lastModifiedBy>School computer</cp:lastModifiedBy>
  <cp:revision>13</cp:revision>
  <dcterms:created xsi:type="dcterms:W3CDTF">2014-03-12T14:39:38Z</dcterms:created>
  <dcterms:modified xsi:type="dcterms:W3CDTF">2014-03-12T16:52:30Z</dcterms:modified>
</cp:coreProperties>
</file>