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76" r:id="rId4"/>
    <p:sldId id="277" r:id="rId5"/>
    <p:sldId id="278" r:id="rId6"/>
    <p:sldId id="279" r:id="rId7"/>
    <p:sldId id="258" r:id="rId8"/>
    <p:sldId id="259" r:id="rId9"/>
    <p:sldId id="260" r:id="rId10"/>
    <p:sldId id="261" r:id="rId11"/>
    <p:sldId id="262" r:id="rId12"/>
    <p:sldId id="263" r:id="rId13"/>
    <p:sldId id="264" r:id="rId14"/>
    <p:sldId id="265" r:id="rId15"/>
    <p:sldId id="267" r:id="rId16"/>
    <p:sldId id="272" r:id="rId17"/>
    <p:sldId id="273"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69" autoAdjust="0"/>
    <p:restoredTop sz="94660"/>
  </p:normalViewPr>
  <p:slideViewPr>
    <p:cSldViewPr>
      <p:cViewPr varScale="1">
        <p:scale>
          <a:sx n="87" d="100"/>
          <a:sy n="87" d="100"/>
        </p:scale>
        <p:origin x="-125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7C213C5F-ED5E-4C20-8CE9-B4019E0C8200}" type="datetimeFigureOut">
              <a:rPr lang="en-US"/>
              <a:pPr>
                <a:defRPr/>
              </a:pPr>
              <a:t>3/10/2014</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1A5065C5-46FF-4E8A-B720-D7D809A848BC}" type="slidenum">
              <a:rPr lang="en-US"/>
              <a:pPr>
                <a:defRPr/>
              </a:pPr>
              <a:t>‹#›</a:t>
            </a:fld>
            <a:endParaRPr lang="en-US"/>
          </a:p>
        </p:txBody>
      </p:sp>
    </p:spTree>
    <p:extLst>
      <p:ext uri="{BB962C8B-B14F-4D97-AF65-F5344CB8AC3E}">
        <p14:creationId xmlns:p14="http://schemas.microsoft.com/office/powerpoint/2010/main" val="2258926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ED9CA59-63DF-42F5-AAB2-5B97DED247AD}" type="datetimeFigureOut">
              <a:rPr lang="en-US"/>
              <a:pPr>
                <a:defRPr/>
              </a:pPr>
              <a:t>3/10/2014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2EF9EE1-FE9C-4C59-BC98-70CA47E6970C}" type="slidenum">
              <a:rPr lang="en-US"/>
              <a:pPr>
                <a:defRPr/>
              </a:pPr>
              <a:t>‹#›</a:t>
            </a:fld>
            <a:endParaRPr lang="en-US"/>
          </a:p>
        </p:txBody>
      </p:sp>
    </p:spTree>
    <p:extLst>
      <p:ext uri="{BB962C8B-B14F-4D97-AF65-F5344CB8AC3E}">
        <p14:creationId xmlns:p14="http://schemas.microsoft.com/office/powerpoint/2010/main" val="436752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BDF6D0B-5694-4084-9601-7F35D3A28E0C}" type="datetimeFigureOut">
              <a:rPr lang="en-US"/>
              <a:pPr>
                <a:defRPr/>
              </a:pPr>
              <a:t>3/10/2014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C0B135D-68E2-4699-8108-1783DE493EA1}" type="slidenum">
              <a:rPr lang="en-US"/>
              <a:pPr>
                <a:defRPr/>
              </a:pPr>
              <a:t>‹#›</a:t>
            </a:fld>
            <a:endParaRPr lang="en-US"/>
          </a:p>
        </p:txBody>
      </p:sp>
    </p:spTree>
    <p:extLst>
      <p:ext uri="{BB962C8B-B14F-4D97-AF65-F5344CB8AC3E}">
        <p14:creationId xmlns:p14="http://schemas.microsoft.com/office/powerpoint/2010/main" val="3021356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pPr>
              <a:defRPr/>
            </a:pPr>
            <a:fld id="{ACB9DEC0-1106-47BF-8DB1-33372F66AF88}" type="slidenum">
              <a:rPr lang="en-US"/>
              <a:pPr>
                <a:defRPr/>
              </a:pPr>
              <a:t>‹#›</a:t>
            </a:fld>
            <a:endParaRPr lang="en-US"/>
          </a:p>
        </p:txBody>
      </p:sp>
    </p:spTree>
    <p:extLst>
      <p:ext uri="{BB962C8B-B14F-4D97-AF65-F5344CB8AC3E}">
        <p14:creationId xmlns:p14="http://schemas.microsoft.com/office/powerpoint/2010/main" val="1999752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normAutofit/>
          </a:bodyPr>
          <a:lstStyle/>
          <a:p>
            <a:pPr lvl="0"/>
            <a:endParaRPr lang="en-US" noProof="0"/>
          </a:p>
        </p:txBody>
      </p:sp>
      <p:sp>
        <p:nvSpPr>
          <p:cNvPr id="4" name="Date Placeholder 3"/>
          <p:cNvSpPr>
            <a:spLocks noGrp="1"/>
          </p:cNvSpPr>
          <p:nvPr>
            <p:ph type="dt" sz="half" idx="10"/>
          </p:nvPr>
        </p:nvSpPr>
        <p:spPr>
          <a:xfrm>
            <a:off x="457200" y="6248400"/>
            <a:ext cx="21336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pPr>
              <a:defRPr/>
            </a:pPr>
            <a:fld id="{932753DD-793B-47EC-B5D3-CAD307E1AF99}" type="slidenum">
              <a:rPr lang="en-US"/>
              <a:pPr>
                <a:defRPr/>
              </a:pPr>
              <a:t>‹#›</a:t>
            </a:fld>
            <a:endParaRPr lang="en-US"/>
          </a:p>
        </p:txBody>
      </p:sp>
    </p:spTree>
    <p:extLst>
      <p:ext uri="{BB962C8B-B14F-4D97-AF65-F5344CB8AC3E}">
        <p14:creationId xmlns:p14="http://schemas.microsoft.com/office/powerpoint/2010/main" val="296061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BCD1ABFF-AD83-4427-ABB9-C9BF83E66E2C}" type="datetimeFigureOut">
              <a:rPr lang="en-US"/>
              <a:pPr>
                <a:defRPr/>
              </a:pPr>
              <a:t>3/10/2014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92CB0DC-AF6D-4FE0-8314-678260824E06}" type="slidenum">
              <a:rPr lang="en-US"/>
              <a:pPr>
                <a:defRPr/>
              </a:pPr>
              <a:t>‹#›</a:t>
            </a:fld>
            <a:endParaRPr lang="en-US"/>
          </a:p>
        </p:txBody>
      </p:sp>
    </p:spTree>
    <p:extLst>
      <p:ext uri="{BB962C8B-B14F-4D97-AF65-F5344CB8AC3E}">
        <p14:creationId xmlns:p14="http://schemas.microsoft.com/office/powerpoint/2010/main" val="2637366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A25821D2-E921-46F8-8D28-B18FA6BB22B9}" type="datetimeFigureOut">
              <a:rPr lang="en-US"/>
              <a:pPr>
                <a:defRPr/>
              </a:pPr>
              <a:t>3/10/2014</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90D12389-27C1-4F1D-9D00-FE3D73623102}" type="slidenum">
              <a:rPr lang="en-US"/>
              <a:pPr>
                <a:defRPr/>
              </a:pPr>
              <a:t>‹#›</a:t>
            </a:fld>
            <a:endParaRPr lang="en-US"/>
          </a:p>
        </p:txBody>
      </p:sp>
    </p:spTree>
    <p:extLst>
      <p:ext uri="{BB962C8B-B14F-4D97-AF65-F5344CB8AC3E}">
        <p14:creationId xmlns:p14="http://schemas.microsoft.com/office/powerpoint/2010/main" val="37855775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180D66FB-88C7-4B09-A8DE-F7AB9E7DAB7E}" type="datetimeFigureOut">
              <a:rPr lang="en-US"/>
              <a:pPr>
                <a:defRPr/>
              </a:pPr>
              <a:t>3/10/2014</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7DB0997A-5A81-4AD1-B1CA-FCFABF0B747D}" type="slidenum">
              <a:rPr lang="en-US"/>
              <a:pPr>
                <a:defRPr/>
              </a:pPr>
              <a:t>‹#›</a:t>
            </a:fld>
            <a:endParaRPr lang="en-US"/>
          </a:p>
        </p:txBody>
      </p:sp>
    </p:spTree>
    <p:extLst>
      <p:ext uri="{BB962C8B-B14F-4D97-AF65-F5344CB8AC3E}">
        <p14:creationId xmlns:p14="http://schemas.microsoft.com/office/powerpoint/2010/main" val="2049763731"/>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7A57380C-55A7-456C-8D33-D875ECEF4C61}" type="datetimeFigureOut">
              <a:rPr lang="en-US"/>
              <a:pPr>
                <a:defRPr/>
              </a:pPr>
              <a:t>3/10/2014</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949B0905-DC0B-476B-AFF9-F16D5A40576A}" type="slidenum">
              <a:rPr lang="en-US"/>
              <a:pPr>
                <a:defRPr/>
              </a:pPr>
              <a:t>‹#›</a:t>
            </a:fld>
            <a:endParaRPr lang="en-US"/>
          </a:p>
        </p:txBody>
      </p:sp>
    </p:spTree>
    <p:extLst>
      <p:ext uri="{BB962C8B-B14F-4D97-AF65-F5344CB8AC3E}">
        <p14:creationId xmlns:p14="http://schemas.microsoft.com/office/powerpoint/2010/main" val="156377523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E9242F48-46D7-4E9D-BA7C-5C35A40EAAF4}" type="datetimeFigureOut">
              <a:rPr lang="en-US"/>
              <a:pPr>
                <a:defRPr/>
              </a:pPr>
              <a:t>3/10/2014</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58C278C8-AC80-4024-92B7-ADFCCE8BF70F}" type="slidenum">
              <a:rPr lang="en-US"/>
              <a:pPr>
                <a:defRPr/>
              </a:pPr>
              <a:t>‹#›</a:t>
            </a:fld>
            <a:endParaRPr lang="en-US"/>
          </a:p>
        </p:txBody>
      </p:sp>
    </p:spTree>
    <p:extLst>
      <p:ext uri="{BB962C8B-B14F-4D97-AF65-F5344CB8AC3E}">
        <p14:creationId xmlns:p14="http://schemas.microsoft.com/office/powerpoint/2010/main" val="254918810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89056051-4739-495E-968A-BD0012222DC7}" type="datetimeFigureOut">
              <a:rPr lang="en-US"/>
              <a:pPr>
                <a:defRPr/>
              </a:pPr>
              <a:t>3/10/2014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68C4003C-99E9-44F5-B41A-5E654266DB91}" type="slidenum">
              <a:rPr lang="en-US"/>
              <a:pPr>
                <a:defRPr/>
              </a:pPr>
              <a:t>‹#›</a:t>
            </a:fld>
            <a:endParaRPr lang="en-US"/>
          </a:p>
        </p:txBody>
      </p:sp>
    </p:spTree>
    <p:extLst>
      <p:ext uri="{BB962C8B-B14F-4D97-AF65-F5344CB8AC3E}">
        <p14:creationId xmlns:p14="http://schemas.microsoft.com/office/powerpoint/2010/main" val="110916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65D8A9A9-D139-40C8-B904-DFF0DA68A00D}" type="datetimeFigureOut">
              <a:rPr lang="en-US"/>
              <a:pPr>
                <a:defRPr/>
              </a:pPr>
              <a:t>3/10/2014</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FC16EBD4-E4E0-4200-9109-97F3F91F7447}" type="slidenum">
              <a:rPr lang="en-US"/>
              <a:pPr>
                <a:defRPr/>
              </a:pPr>
              <a:t>‹#›</a:t>
            </a:fld>
            <a:endParaRPr lang="en-US"/>
          </a:p>
        </p:txBody>
      </p:sp>
    </p:spTree>
    <p:extLst>
      <p:ext uri="{BB962C8B-B14F-4D97-AF65-F5344CB8AC3E}">
        <p14:creationId xmlns:p14="http://schemas.microsoft.com/office/powerpoint/2010/main" val="196351609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AAB1CE73-85E6-47F3-89F1-51F77A3D490B}" type="datetimeFigureOut">
              <a:rPr lang="en-US"/>
              <a:pPr>
                <a:defRPr/>
              </a:pPr>
              <a:t>3/10/2014</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A36804C7-0749-4932-8A94-61367839108E}" type="slidenum">
              <a:rPr lang="en-US"/>
              <a:pPr>
                <a:defRPr/>
              </a:pPr>
              <a:t>‹#›</a:t>
            </a:fld>
            <a:endParaRPr lang="en-US"/>
          </a:p>
        </p:txBody>
      </p:sp>
    </p:spTree>
    <p:extLst>
      <p:ext uri="{BB962C8B-B14F-4D97-AF65-F5344CB8AC3E}">
        <p14:creationId xmlns:p14="http://schemas.microsoft.com/office/powerpoint/2010/main" val="561153590"/>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5"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DE58A892-9A37-41E5-BF48-D322E82392B9}" type="datetimeFigureOut">
              <a:rPr lang="en-US"/>
              <a:pPr>
                <a:defRPr/>
              </a:pPr>
              <a:t>3/10/2014</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C19C72C8-C4CE-4E8A-887B-7AF028EEC32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7" r:id="rId1"/>
    <p:sldLayoutId id="2147483683" r:id="rId2"/>
    <p:sldLayoutId id="2147483688" r:id="rId3"/>
    <p:sldLayoutId id="2147483689" r:id="rId4"/>
    <p:sldLayoutId id="2147483690" r:id="rId5"/>
    <p:sldLayoutId id="2147483691" r:id="rId6"/>
    <p:sldLayoutId id="2147483684" r:id="rId7"/>
    <p:sldLayoutId id="2147483692" r:id="rId8"/>
    <p:sldLayoutId id="2147483693" r:id="rId9"/>
    <p:sldLayoutId id="2147483685" r:id="rId10"/>
    <p:sldLayoutId id="2147483686" r:id="rId11"/>
    <p:sldLayoutId id="2147483694" r:id="rId12"/>
    <p:sldLayoutId id="2147483695" r:id="rId13"/>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829761"/>
          </a:xfrm>
        </p:spPr>
        <p:txBody>
          <a:bodyPr/>
          <a:lstStyle/>
          <a:p>
            <a:pPr algn="ctr" fontAlgn="auto">
              <a:spcAft>
                <a:spcPts val="0"/>
              </a:spcAft>
              <a:defRPr/>
            </a:pPr>
            <a:r>
              <a:rPr lang="en-US" dirty="0" smtClean="0"/>
              <a:t>Hormonal Regulation of the Reproductive System</a:t>
            </a:r>
            <a:endParaRPr lang="en-US" dirty="0"/>
          </a:p>
        </p:txBody>
      </p:sp>
      <p:pic>
        <p:nvPicPr>
          <p:cNvPr id="11267" name="Picture 2" descr="http://arch1design.com/blog/wp-content/uploads/2010/01/090709-sperm-egg-0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590800"/>
            <a:ext cx="4191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Rectangle 6"/>
          <p:cNvSpPr>
            <a:spLocks noGrp="1" noChangeArrowheads="1"/>
          </p:cNvSpPr>
          <p:nvPr>
            <p:ph type="title"/>
          </p:nvPr>
        </p:nvSpPr>
        <p:spPr/>
        <p:txBody>
          <a:bodyPr/>
          <a:lstStyle/>
          <a:p>
            <a:pPr algn="ctr" fontAlgn="auto">
              <a:spcAft>
                <a:spcPts val="0"/>
              </a:spcAft>
              <a:defRPr/>
            </a:pPr>
            <a:r>
              <a:rPr lang="en-US" dirty="0"/>
              <a:t>Ovarian cells involved</a:t>
            </a:r>
          </a:p>
        </p:txBody>
      </p:sp>
      <p:sp>
        <p:nvSpPr>
          <p:cNvPr id="20483" name="Text Placeholder 7"/>
          <p:cNvSpPr>
            <a:spLocks noGrp="1"/>
          </p:cNvSpPr>
          <p:nvPr>
            <p:ph type="body" sz="half" idx="3"/>
          </p:nvPr>
        </p:nvSpPr>
        <p:spPr>
          <a:xfrm>
            <a:off x="4645025" y="5410200"/>
            <a:ext cx="4041775" cy="762000"/>
          </a:xfrm>
          <a:ln>
            <a:headEnd/>
            <a:tailEnd/>
          </a:ln>
        </p:spPr>
        <p:txBody>
          <a:bodyPr/>
          <a:lstStyle/>
          <a:p>
            <a:endParaRPr lang="en-US" altLang="en-US" smtClean="0"/>
          </a:p>
        </p:txBody>
      </p:sp>
      <p:sp>
        <p:nvSpPr>
          <p:cNvPr id="20484" name="Content Placeholder 6"/>
          <p:cNvSpPr>
            <a:spLocks noGrp="1"/>
          </p:cNvSpPr>
          <p:nvPr>
            <p:ph sz="quarter" idx="2"/>
          </p:nvPr>
        </p:nvSpPr>
        <p:spPr>
          <a:xfrm>
            <a:off x="457200" y="1444625"/>
            <a:ext cx="4040188" cy="3941763"/>
          </a:xfrm>
          <a:ln>
            <a:prstDash val="solid"/>
          </a:ln>
          <a:extLst>
            <a:ext uri="{91240B29-F687-4F45-9708-019B960494DF}">
              <a14:hiddenLine xmlns:a14="http://schemas.microsoft.com/office/drawing/2010/main" w="9525">
                <a:solidFill>
                  <a:srgbClr val="000000"/>
                </a:solidFill>
                <a:prstDash val="sysDash"/>
                <a:miter lim="800000"/>
                <a:headEnd/>
                <a:tailEnd/>
              </a14:hiddenLine>
            </a:ext>
          </a:extLst>
        </p:spPr>
        <p:txBody>
          <a:bodyPr/>
          <a:lstStyle/>
          <a:p>
            <a:pPr>
              <a:lnSpc>
                <a:spcPct val="90000"/>
              </a:lnSpc>
            </a:pPr>
            <a:r>
              <a:rPr lang="en-US" altLang="en-US" smtClean="0"/>
              <a:t>primary oocyte</a:t>
            </a:r>
          </a:p>
          <a:p>
            <a:pPr lvl="1">
              <a:lnSpc>
                <a:spcPct val="90000"/>
              </a:lnSpc>
            </a:pPr>
            <a:r>
              <a:rPr lang="en-US" altLang="en-US" smtClean="0"/>
              <a:t>becomes ovum for fertilization</a:t>
            </a:r>
          </a:p>
          <a:p>
            <a:pPr>
              <a:lnSpc>
                <a:spcPct val="90000"/>
              </a:lnSpc>
            </a:pPr>
            <a:r>
              <a:rPr lang="en-US" altLang="en-US" smtClean="0"/>
              <a:t>granulose or follicle cells</a:t>
            </a:r>
          </a:p>
          <a:p>
            <a:pPr lvl="1">
              <a:lnSpc>
                <a:spcPct val="90000"/>
              </a:lnSpc>
            </a:pPr>
            <a:r>
              <a:rPr lang="en-US" altLang="en-US" smtClean="0"/>
              <a:t>provide nourishment</a:t>
            </a:r>
          </a:p>
          <a:p>
            <a:r>
              <a:rPr lang="en-US" altLang="en-US" smtClean="0"/>
              <a:t>ovaries undergo continual decline after onset of puberty</a:t>
            </a:r>
          </a:p>
          <a:p>
            <a:pPr>
              <a:buFont typeface="Wingdings 3" pitchFamily="18" charset="2"/>
              <a:buNone/>
            </a:pPr>
            <a:endParaRPr lang="en-US" altLang="en-US" smtClean="0"/>
          </a:p>
        </p:txBody>
      </p:sp>
      <p:sp>
        <p:nvSpPr>
          <p:cNvPr id="20485" name="Content Placeholder 8"/>
          <p:cNvSpPr>
            <a:spLocks noGrp="1"/>
          </p:cNvSpPr>
          <p:nvPr>
            <p:ph sz="quarter" idx="4"/>
          </p:nvPr>
        </p:nvSpPr>
        <p:spPr>
          <a:xfrm>
            <a:off x="4645025" y="1444625"/>
            <a:ext cx="4041775" cy="3941763"/>
          </a:xfrm>
          <a:ln>
            <a:prstDash val="solid"/>
          </a:ln>
          <a:extLst>
            <a:ext uri="{91240B29-F687-4F45-9708-019B960494DF}">
              <a14:hiddenLine xmlns:a14="http://schemas.microsoft.com/office/drawing/2010/main" w="9525">
                <a:solidFill>
                  <a:srgbClr val="000000"/>
                </a:solidFill>
                <a:prstDash val="sysDash"/>
                <a:miter lim="800000"/>
                <a:headEnd/>
                <a:tailEnd/>
              </a14:hiddenLine>
            </a:ext>
          </a:extLst>
        </p:spPr>
        <p:txBody>
          <a:bodyPr/>
          <a:lstStyle/>
          <a:p>
            <a:pPr>
              <a:spcBef>
                <a:spcPct val="0"/>
              </a:spcBef>
            </a:pPr>
            <a:r>
              <a:rPr lang="en-US" altLang="en-US" smtClean="0"/>
              <a:t>500+ follicles start to develop during every cycle, but only a single follicle becomes dominant &amp; reaches maturity.</a:t>
            </a:r>
          </a:p>
          <a:p>
            <a:pPr>
              <a:spcBef>
                <a:spcPct val="0"/>
              </a:spcBef>
            </a:pPr>
            <a:endParaRPr lang="en-US" altLang="en-US" smtClean="0"/>
          </a:p>
        </p:txBody>
      </p:sp>
      <p:sp>
        <p:nvSpPr>
          <p:cNvPr id="20486" name="Text Placeholder 9"/>
          <p:cNvSpPr>
            <a:spLocks noGrp="1"/>
          </p:cNvSpPr>
          <p:nvPr>
            <p:ph type="body" idx="1"/>
          </p:nvPr>
        </p:nvSpPr>
        <p:spPr>
          <a:ln>
            <a:headEnd/>
            <a:tailEnd/>
          </a:ln>
        </p:spPr>
        <p:txBody>
          <a:bodyPr/>
          <a:lstStyle/>
          <a:p>
            <a:endParaRPr lang="en-US" altLang="en-US" smtClean="0"/>
          </a:p>
        </p:txBody>
      </p:sp>
      <p:pic>
        <p:nvPicPr>
          <p:cNvPr id="20487" name="Picture 2" descr="http://www.homebusinessandfamilylife.com/images/ovarian_follicl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3657600"/>
            <a:ext cx="3810000"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fontAlgn="auto">
              <a:spcAft>
                <a:spcPts val="0"/>
              </a:spcAft>
              <a:defRPr/>
            </a:pPr>
            <a:r>
              <a:rPr lang="en-US" dirty="0" err="1"/>
              <a:t>Oogenesis</a:t>
            </a:r>
            <a:r>
              <a:rPr lang="en-US" dirty="0"/>
              <a:t> Overview</a:t>
            </a:r>
          </a:p>
        </p:txBody>
      </p:sp>
      <p:pic>
        <p:nvPicPr>
          <p:cNvPr id="21507" name="Picture 2" descr="http://z.about.com/d/infertility/1/0/L/-/-/-/ovary-ad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447800"/>
            <a:ext cx="6019800"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76200"/>
            <a:ext cx="8001000" cy="1143000"/>
          </a:xfrm>
        </p:spPr>
        <p:txBody>
          <a:bodyPr>
            <a:normAutofit fontScale="90000"/>
          </a:bodyPr>
          <a:lstStyle/>
          <a:p>
            <a:pPr fontAlgn="auto">
              <a:spcAft>
                <a:spcPts val="0"/>
              </a:spcAft>
              <a:defRPr/>
            </a:pPr>
            <a:r>
              <a:rPr lang="en-US"/>
              <a:t>Maturation of Follicle and Oocyte</a:t>
            </a:r>
          </a:p>
        </p:txBody>
      </p:sp>
      <p:pic>
        <p:nvPicPr>
          <p:cNvPr id="22531" name="Picture 5" descr="oogenesi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38200" y="1425575"/>
            <a:ext cx="7543800" cy="5370513"/>
          </a:xfr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fontAlgn="auto">
              <a:spcAft>
                <a:spcPts val="0"/>
              </a:spcAft>
              <a:defRPr/>
            </a:pPr>
            <a:r>
              <a:rPr lang="en-US" dirty="0"/>
              <a:t>Controlled by Hormones</a:t>
            </a:r>
          </a:p>
        </p:txBody>
      </p:sp>
      <p:sp>
        <p:nvSpPr>
          <p:cNvPr id="23555" name="Text Placeholder 4"/>
          <p:cNvSpPr>
            <a:spLocks noGrp="1"/>
          </p:cNvSpPr>
          <p:nvPr>
            <p:ph type="body" sz="half" idx="3"/>
          </p:nvPr>
        </p:nvSpPr>
        <p:spPr>
          <a:xfrm>
            <a:off x="4645025" y="5410200"/>
            <a:ext cx="4041775" cy="762000"/>
          </a:xfrm>
          <a:ln>
            <a:headEnd/>
            <a:tailEnd/>
          </a:ln>
        </p:spPr>
        <p:txBody>
          <a:bodyPr/>
          <a:lstStyle/>
          <a:p>
            <a:endParaRPr lang="en-US" altLang="en-US" smtClean="0"/>
          </a:p>
        </p:txBody>
      </p:sp>
      <p:sp>
        <p:nvSpPr>
          <p:cNvPr id="23556" name="Content Placeholder 3"/>
          <p:cNvSpPr>
            <a:spLocks noGrp="1"/>
          </p:cNvSpPr>
          <p:nvPr>
            <p:ph sz="quarter" idx="2"/>
          </p:nvPr>
        </p:nvSpPr>
        <p:spPr>
          <a:xfrm>
            <a:off x="457200" y="1444625"/>
            <a:ext cx="4040188" cy="3941763"/>
          </a:xfrm>
          <a:ln>
            <a:prstDash val="solid"/>
          </a:ln>
          <a:extLst>
            <a:ext uri="{91240B29-F687-4F45-9708-019B960494DF}">
              <a14:hiddenLine xmlns:a14="http://schemas.microsoft.com/office/drawing/2010/main" w="9525">
                <a:solidFill>
                  <a:srgbClr val="000000"/>
                </a:solidFill>
                <a:prstDash val="sysDash"/>
                <a:miter lim="800000"/>
                <a:headEnd/>
                <a:tailEnd/>
              </a14:hiddenLine>
            </a:ext>
          </a:extLst>
        </p:spPr>
        <p:txBody>
          <a:bodyPr/>
          <a:lstStyle/>
          <a:p>
            <a:pPr>
              <a:lnSpc>
                <a:spcPct val="80000"/>
              </a:lnSpc>
            </a:pPr>
            <a:r>
              <a:rPr lang="en-US" altLang="en-US" sz="2800" smtClean="0"/>
              <a:t>Hypothalamus</a:t>
            </a:r>
          </a:p>
          <a:p>
            <a:pPr lvl="1">
              <a:lnSpc>
                <a:spcPct val="80000"/>
              </a:lnSpc>
            </a:pPr>
            <a:r>
              <a:rPr lang="en-US" altLang="en-US" sz="2100" b="1" smtClean="0"/>
              <a:t>gonadotropin-releasing hormone</a:t>
            </a:r>
            <a:r>
              <a:rPr lang="en-US" altLang="en-US" sz="2100" smtClean="0"/>
              <a:t> (GnRH) targets pituitary.</a:t>
            </a:r>
          </a:p>
          <a:p>
            <a:pPr lvl="1">
              <a:lnSpc>
                <a:spcPct val="80000"/>
              </a:lnSpc>
              <a:buFont typeface="Verdana" pitchFamily="34" charset="0"/>
              <a:buNone/>
            </a:pPr>
            <a:endParaRPr lang="en-US" altLang="en-US" sz="2100" smtClean="0"/>
          </a:p>
          <a:p>
            <a:pPr>
              <a:lnSpc>
                <a:spcPct val="80000"/>
              </a:lnSpc>
            </a:pPr>
            <a:r>
              <a:rPr lang="en-US" altLang="en-US" sz="2800" smtClean="0"/>
              <a:t>Pituitary</a:t>
            </a:r>
          </a:p>
          <a:p>
            <a:pPr lvl="1">
              <a:lnSpc>
                <a:spcPct val="80000"/>
              </a:lnSpc>
            </a:pPr>
            <a:r>
              <a:rPr lang="en-US" altLang="en-US" sz="2100" b="1" smtClean="0"/>
              <a:t>FSH</a:t>
            </a:r>
            <a:r>
              <a:rPr lang="en-US" altLang="en-US" sz="2100" smtClean="0"/>
              <a:t> starts egg maturation.</a:t>
            </a:r>
          </a:p>
          <a:p>
            <a:pPr lvl="1">
              <a:lnSpc>
                <a:spcPct val="80000"/>
              </a:lnSpc>
            </a:pPr>
            <a:r>
              <a:rPr lang="en-US" altLang="en-US" sz="2100" b="1" smtClean="0"/>
              <a:t>LH</a:t>
            </a:r>
            <a:r>
              <a:rPr lang="en-US" altLang="en-US" sz="2100" smtClean="0"/>
              <a:t> triggers ovulation, and formation of corpus luteum.</a:t>
            </a:r>
          </a:p>
          <a:p>
            <a:endParaRPr lang="en-US" altLang="en-US" smtClean="0"/>
          </a:p>
        </p:txBody>
      </p:sp>
      <p:sp>
        <p:nvSpPr>
          <p:cNvPr id="23557" name="Content Placeholder 5"/>
          <p:cNvSpPr>
            <a:spLocks noGrp="1"/>
          </p:cNvSpPr>
          <p:nvPr>
            <p:ph sz="quarter" idx="4"/>
          </p:nvPr>
        </p:nvSpPr>
        <p:spPr>
          <a:xfrm>
            <a:off x="4645025" y="1444625"/>
            <a:ext cx="4041775" cy="3941763"/>
          </a:xfrm>
          <a:ln>
            <a:prstDash val="solid"/>
          </a:ln>
          <a:extLst>
            <a:ext uri="{91240B29-F687-4F45-9708-019B960494DF}">
              <a14:hiddenLine xmlns:a14="http://schemas.microsoft.com/office/drawing/2010/main" w="9525">
                <a:solidFill>
                  <a:srgbClr val="000000"/>
                </a:solidFill>
                <a:prstDash val="sysDash"/>
                <a:miter lim="800000"/>
                <a:headEnd/>
                <a:tailEnd/>
              </a14:hiddenLine>
            </a:ext>
          </a:extLst>
        </p:spPr>
        <p:txBody>
          <a:bodyPr/>
          <a:lstStyle/>
          <a:p>
            <a:pPr>
              <a:lnSpc>
                <a:spcPct val="80000"/>
              </a:lnSpc>
              <a:spcBef>
                <a:spcPct val="0"/>
              </a:spcBef>
            </a:pPr>
            <a:r>
              <a:rPr lang="en-US" altLang="en-US" sz="2800" smtClean="0"/>
              <a:t>Ovary</a:t>
            </a:r>
          </a:p>
          <a:p>
            <a:pPr lvl="1">
              <a:lnSpc>
                <a:spcPct val="80000"/>
              </a:lnSpc>
            </a:pPr>
            <a:r>
              <a:rPr lang="en-US" altLang="en-US" sz="2500" smtClean="0"/>
              <a:t>Granulose cells</a:t>
            </a:r>
          </a:p>
          <a:p>
            <a:pPr lvl="2">
              <a:lnSpc>
                <a:spcPct val="80000"/>
              </a:lnSpc>
            </a:pPr>
            <a:r>
              <a:rPr lang="en-US" altLang="en-US" b="1" smtClean="0"/>
              <a:t>Estrogen </a:t>
            </a:r>
            <a:r>
              <a:rPr lang="en-US" altLang="en-US" smtClean="0"/>
              <a:t>promotes thickening of endometrium.</a:t>
            </a:r>
          </a:p>
          <a:p>
            <a:pPr lvl="2">
              <a:lnSpc>
                <a:spcPct val="80000"/>
              </a:lnSpc>
              <a:buFont typeface="Wingdings 2" pitchFamily="18" charset="2"/>
              <a:buNone/>
            </a:pPr>
            <a:endParaRPr lang="en-US" altLang="en-US" smtClean="0"/>
          </a:p>
          <a:p>
            <a:pPr lvl="1">
              <a:lnSpc>
                <a:spcPct val="80000"/>
              </a:lnSpc>
            </a:pPr>
            <a:r>
              <a:rPr lang="en-US" altLang="en-US" sz="2500" smtClean="0"/>
              <a:t>Corpus luteum</a:t>
            </a:r>
          </a:p>
          <a:p>
            <a:pPr lvl="2">
              <a:lnSpc>
                <a:spcPct val="80000"/>
              </a:lnSpc>
            </a:pPr>
            <a:r>
              <a:rPr lang="en-US" altLang="en-US" smtClean="0"/>
              <a:t>estrogen and </a:t>
            </a:r>
            <a:r>
              <a:rPr lang="en-US" altLang="en-US" b="1" smtClean="0"/>
              <a:t>progesterone </a:t>
            </a:r>
            <a:r>
              <a:rPr lang="en-US" altLang="en-US" smtClean="0"/>
              <a:t>maintains lining.</a:t>
            </a:r>
          </a:p>
          <a:p>
            <a:pPr>
              <a:spcBef>
                <a:spcPct val="0"/>
              </a:spcBef>
            </a:pPr>
            <a:endParaRPr lang="en-US" altLang="en-US" smtClean="0"/>
          </a:p>
        </p:txBody>
      </p:sp>
      <p:sp>
        <p:nvSpPr>
          <p:cNvPr id="23558" name="Text Placeholder 6"/>
          <p:cNvSpPr>
            <a:spLocks noGrp="1"/>
          </p:cNvSpPr>
          <p:nvPr>
            <p:ph type="body" idx="1"/>
          </p:nvPr>
        </p:nvSpPr>
        <p:spPr>
          <a:ln>
            <a:headEnd/>
            <a:tailEnd/>
          </a:ln>
        </p:spPr>
        <p:txBody>
          <a:bodyPr/>
          <a:lstStyle/>
          <a:p>
            <a:endParaRPr lang="en-US" alt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algn="ctr" fontAlgn="auto">
              <a:spcAft>
                <a:spcPts val="0"/>
              </a:spcAft>
              <a:defRPr/>
            </a:pPr>
            <a:r>
              <a:rPr lang="en-US" dirty="0"/>
              <a:t>Cycle Summary</a:t>
            </a:r>
          </a:p>
        </p:txBody>
      </p:sp>
      <p:graphicFrame>
        <p:nvGraphicFramePr>
          <p:cNvPr id="74807" name="Group 55"/>
          <p:cNvGraphicFramePr>
            <a:graphicFrameLocks noGrp="1"/>
          </p:cNvGraphicFramePr>
          <p:nvPr>
            <p:ph type="tbl" idx="1"/>
          </p:nvPr>
        </p:nvGraphicFramePr>
        <p:xfrm>
          <a:off x="457200" y="1600200"/>
          <a:ext cx="8229600" cy="4530725"/>
        </p:xfrm>
        <a:graphic>
          <a:graphicData uri="http://schemas.openxmlformats.org/drawingml/2006/table">
            <a:tbl>
              <a:tblPr/>
              <a:tblGrid>
                <a:gridCol w="2057400"/>
                <a:gridCol w="2057400"/>
                <a:gridCol w="2057400"/>
                <a:gridCol w="2057400"/>
              </a:tblGrid>
              <a:tr h="7112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charset="0"/>
                          <a:ea typeface="Times" charset="0"/>
                          <a:cs typeface="Times New Roman" pitchFamily="18" charset="0"/>
                        </a:rPr>
                        <a:t>Flow</a:t>
                      </a:r>
                      <a:endParaRPr kumimoji="0" lang="en-US" sz="2400" b="0" i="0" u="none" strike="noStrike" cap="none" normalizeH="0" baseline="0" dirty="0" smtClean="0">
                        <a:ln>
                          <a:noFill/>
                        </a:ln>
                        <a:solidFill>
                          <a:schemeClr val="tx1"/>
                        </a:solidFill>
                        <a:effectLst/>
                        <a:latin typeface="Times New Roman" pitchFamily="18" charset="0"/>
                        <a:ea typeface="Times"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charset="0"/>
                          <a:ea typeface="Times" charset="0"/>
                          <a:cs typeface="Times New Roman" pitchFamily="18" charset="0"/>
                        </a:rPr>
                        <a:t>Follicular</a:t>
                      </a:r>
                      <a:endParaRPr kumimoji="0" lang="en-US" sz="2400" b="0" i="0" u="none" strike="noStrike" cap="none" normalizeH="0" baseline="0" dirty="0" smtClean="0">
                        <a:ln>
                          <a:noFill/>
                        </a:ln>
                        <a:solidFill>
                          <a:schemeClr val="tx1"/>
                        </a:solidFill>
                        <a:effectLst/>
                        <a:latin typeface="Times New Roman" pitchFamily="18" charset="0"/>
                        <a:ea typeface="Times"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charset="0"/>
                          <a:ea typeface="Times" charset="0"/>
                          <a:cs typeface="Times New Roman" pitchFamily="18" charset="0"/>
                        </a:rPr>
                        <a:t>Ovulation </a:t>
                      </a:r>
                      <a:r>
                        <a:rPr kumimoji="0" lang="en-US" sz="1200" b="0" i="0" u="none" strike="noStrike" cap="none" normalizeH="0" baseline="0" smtClean="0">
                          <a:ln>
                            <a:noFill/>
                          </a:ln>
                          <a:solidFill>
                            <a:schemeClr val="tx1"/>
                          </a:solidFill>
                          <a:effectLst/>
                          <a:latin typeface="Times" charset="0"/>
                          <a:ea typeface="Times" charset="0"/>
                          <a:cs typeface="Times New Roman" pitchFamily="18" charset="0"/>
                        </a:rPr>
                        <a:t>(event)</a:t>
                      </a:r>
                      <a:endParaRPr kumimoji="0" lang="en-US" sz="2400" b="0" i="0" u="none" strike="noStrike" cap="none" normalizeH="0" baseline="0" smtClean="0">
                        <a:ln>
                          <a:noFill/>
                        </a:ln>
                        <a:solidFill>
                          <a:schemeClr val="tx1"/>
                        </a:solidFill>
                        <a:effectLst/>
                        <a:latin typeface="Times New Roman" pitchFamily="18" charset="0"/>
                        <a:ea typeface="Times"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charset="0"/>
                          <a:ea typeface="Times" charset="0"/>
                          <a:cs typeface="Times New Roman" pitchFamily="18" charset="0"/>
                        </a:rPr>
                        <a:t>Luteal</a:t>
                      </a:r>
                      <a:endParaRPr kumimoji="0" lang="en-US" sz="2400" b="0" i="0" u="none" strike="noStrike" cap="none" normalizeH="0" baseline="0" smtClean="0">
                        <a:ln>
                          <a:noFill/>
                        </a:ln>
                        <a:solidFill>
                          <a:schemeClr val="tx1"/>
                        </a:solidFill>
                        <a:effectLst/>
                        <a:latin typeface="Times New Roman" pitchFamily="18" charset="0"/>
                        <a:ea typeface="Times"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9525">
                <a:tc>
                  <a:txBody>
                    <a:bodyPr/>
                    <a:lstStyle/>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n-US" sz="1600" b="0" i="0" u="none" strike="noStrike" cap="none" normalizeH="0" baseline="0" smtClean="0">
                          <a:ln>
                            <a:noFill/>
                          </a:ln>
                          <a:solidFill>
                            <a:schemeClr val="tx1"/>
                          </a:solidFill>
                          <a:effectLst/>
                          <a:latin typeface="Times" charset="0"/>
                          <a:ea typeface="Times" charset="0"/>
                          <a:cs typeface="Times New Roman" pitchFamily="18" charset="0"/>
                        </a:rPr>
                        <a:t>shedding of endometrial lining</a:t>
                      </a: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endParaRPr kumimoji="0" lang="en-US" sz="1600" b="0" i="0" u="none" strike="noStrike" cap="none" normalizeH="0" baseline="0" smtClean="0">
                        <a:ln>
                          <a:noFill/>
                        </a:ln>
                        <a:solidFill>
                          <a:schemeClr val="tx1"/>
                        </a:solidFill>
                        <a:effectLst/>
                        <a:latin typeface="Times" charset="0"/>
                        <a:ea typeface="Times"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endParaRPr kumimoji="0" lang="en-US" sz="1600" b="0" i="0" u="none" strike="noStrike" cap="none" normalizeH="0" baseline="0" smtClean="0">
                        <a:ln>
                          <a:noFill/>
                        </a:ln>
                        <a:solidFill>
                          <a:schemeClr val="tx1"/>
                        </a:solidFill>
                        <a:effectLst/>
                        <a:latin typeface="Times" charset="0"/>
                        <a:ea typeface="Times"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endParaRPr kumimoji="0" lang="en-US" sz="1600" b="0" i="0" u="none" strike="noStrike" cap="none" normalizeH="0" baseline="0" smtClean="0">
                        <a:ln>
                          <a:noFill/>
                        </a:ln>
                        <a:solidFill>
                          <a:schemeClr val="tx1"/>
                        </a:solidFill>
                        <a:effectLst/>
                        <a:latin typeface="Times" charset="0"/>
                        <a:ea typeface="Times"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endParaRPr kumimoji="0" lang="en-US" sz="1000" b="0" i="0" u="none" strike="noStrike" cap="none" normalizeH="0" baseline="0" smtClean="0">
                        <a:ln>
                          <a:noFill/>
                        </a:ln>
                        <a:solidFill>
                          <a:schemeClr val="tx1"/>
                        </a:solidFill>
                        <a:effectLst/>
                        <a:latin typeface="Times New Roman" pitchFamily="18" charset="0"/>
                        <a:ea typeface="Times"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n-US" sz="1600" b="0" i="0" u="none" strike="noStrike" cap="none" normalizeH="0" baseline="0" smtClean="0">
                          <a:ln>
                            <a:noFill/>
                          </a:ln>
                          <a:solidFill>
                            <a:schemeClr val="tx1"/>
                          </a:solidFill>
                          <a:effectLst/>
                          <a:latin typeface="Times" charset="0"/>
                          <a:ea typeface="Times" charset="0"/>
                          <a:cs typeface="Times New Roman" pitchFamily="18" charset="0"/>
                        </a:rPr>
                        <a:t>Day 1 – 5</a:t>
                      </a: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endParaRPr kumimoji="0" lang="en-US" sz="1600" b="0" i="0" u="none" strike="noStrike" cap="none" normalizeH="0" baseline="0" smtClean="0">
                        <a:ln>
                          <a:noFill/>
                        </a:ln>
                        <a:solidFill>
                          <a:schemeClr val="tx1"/>
                        </a:solidFill>
                        <a:effectLst/>
                        <a:latin typeface="Times" charset="0"/>
                        <a:ea typeface="Times"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endParaRPr kumimoji="0" lang="en-US" sz="1600" b="0" i="0" u="none" strike="noStrike" cap="none" normalizeH="0" baseline="0" smtClean="0">
                        <a:ln>
                          <a:noFill/>
                        </a:ln>
                        <a:solidFill>
                          <a:schemeClr val="tx1"/>
                        </a:solidFill>
                        <a:effectLst/>
                        <a:latin typeface="Times" charset="0"/>
                        <a:ea typeface="Times"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endParaRPr kumimoji="0" lang="en-US" sz="1600" b="0" i="0" u="none" strike="noStrike" cap="none" normalizeH="0" baseline="0" smtClean="0">
                        <a:ln>
                          <a:noFill/>
                        </a:ln>
                        <a:solidFill>
                          <a:schemeClr val="tx1"/>
                        </a:solidFill>
                        <a:effectLst/>
                        <a:latin typeface="Times" charset="0"/>
                        <a:ea typeface="Times"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n-US" sz="1600" b="0" i="0" u="none" strike="noStrike" cap="none" normalizeH="0" baseline="0" smtClean="0">
                          <a:ln>
                            <a:noFill/>
                          </a:ln>
                          <a:solidFill>
                            <a:schemeClr val="tx1"/>
                          </a:solidFill>
                          <a:effectLst/>
                          <a:latin typeface="Times" charset="0"/>
                          <a:ea typeface="Times" charset="0"/>
                          <a:cs typeface="Times New Roman" pitchFamily="18" charset="0"/>
                        </a:rPr>
                        <a:t>NO HORMONES</a:t>
                      </a:r>
                      <a:endParaRPr kumimoji="0" lang="en-US" sz="2400" b="0" i="0" u="none" strike="noStrike" cap="none" normalizeH="0" baseline="0" smtClean="0">
                        <a:ln>
                          <a:noFill/>
                        </a:ln>
                        <a:solidFill>
                          <a:schemeClr val="tx1"/>
                        </a:solidFill>
                        <a:effectLst/>
                        <a:latin typeface="Times New Roman" pitchFamily="18" charset="0"/>
                        <a:ea typeface="Times"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50825" algn="l"/>
                        </a:tabLst>
                      </a:pPr>
                      <a:r>
                        <a:rPr kumimoji="0" lang="en-US" sz="1600" b="0" i="0" u="none" strike="noStrike" cap="none" normalizeH="0" baseline="0" dirty="0" smtClean="0">
                          <a:ln>
                            <a:noFill/>
                          </a:ln>
                          <a:solidFill>
                            <a:schemeClr val="tx1"/>
                          </a:solidFill>
                          <a:effectLst/>
                          <a:latin typeface="Times" charset="0"/>
                          <a:ea typeface="Times" charset="0"/>
                          <a:cs typeface="Times New Roman" pitchFamily="18" charset="0"/>
                        </a:rPr>
                        <a:t>development of follicles within ovary</a:t>
                      </a:r>
                      <a:endParaRPr kumimoji="0" lang="en-US" sz="1000" b="0" i="0" u="none" strike="noStrike" cap="none" normalizeH="0" baseline="0" dirty="0" smtClean="0">
                        <a:ln>
                          <a:noFill/>
                        </a:ln>
                        <a:solidFill>
                          <a:schemeClr val="tx1"/>
                        </a:solidFill>
                        <a:effectLst/>
                        <a:latin typeface="Times New Roman" pitchFamily="18" charset="0"/>
                        <a:ea typeface="Times"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50825" algn="l"/>
                        </a:tabLst>
                      </a:pPr>
                      <a:r>
                        <a:rPr kumimoji="0" lang="en-US" sz="1600" b="0" i="0" u="none" strike="noStrike" cap="none" normalizeH="0" baseline="0" dirty="0" smtClean="0">
                          <a:ln>
                            <a:noFill/>
                          </a:ln>
                          <a:solidFill>
                            <a:schemeClr val="tx1"/>
                          </a:solidFill>
                          <a:effectLst/>
                          <a:latin typeface="Times" charset="0"/>
                          <a:ea typeface="Times" charset="0"/>
                          <a:cs typeface="Times New Roman" pitchFamily="18" charset="0"/>
                        </a:rPr>
                        <a:t>estrogen triggers thickening of </a:t>
                      </a:r>
                      <a:r>
                        <a:rPr kumimoji="0" lang="en-US" sz="1600" b="0" i="0" u="none" strike="noStrike" cap="none" normalizeH="0" baseline="0" dirty="0" err="1" smtClean="0">
                          <a:ln>
                            <a:noFill/>
                          </a:ln>
                          <a:solidFill>
                            <a:schemeClr val="tx1"/>
                          </a:solidFill>
                          <a:effectLst/>
                          <a:latin typeface="Times" charset="0"/>
                          <a:ea typeface="Times" charset="0"/>
                          <a:cs typeface="Times New Roman" pitchFamily="18" charset="0"/>
                        </a:rPr>
                        <a:t>endometrium</a:t>
                      </a:r>
                      <a:endParaRPr kumimoji="0" lang="en-US" sz="1600" b="0" i="0" u="none" strike="noStrike" cap="none" normalizeH="0" baseline="0" dirty="0" smtClean="0">
                        <a:ln>
                          <a:noFill/>
                        </a:ln>
                        <a:solidFill>
                          <a:schemeClr val="tx1"/>
                        </a:solidFill>
                        <a:effectLst/>
                        <a:latin typeface="Times" charset="0"/>
                        <a:ea typeface="Times"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50825" algn="l"/>
                        </a:tabLst>
                      </a:pPr>
                      <a:endParaRPr kumimoji="0" lang="en-US" sz="1000" b="0" i="0" u="none" strike="noStrike" cap="none" normalizeH="0" baseline="0" dirty="0" smtClean="0">
                        <a:ln>
                          <a:noFill/>
                        </a:ln>
                        <a:solidFill>
                          <a:schemeClr val="tx1"/>
                        </a:solidFill>
                        <a:effectLst/>
                        <a:latin typeface="Times New Roman" pitchFamily="18" charset="0"/>
                        <a:ea typeface="Times"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50825" algn="l"/>
                        </a:tabLst>
                      </a:pPr>
                      <a:r>
                        <a:rPr kumimoji="0" lang="en-US" sz="1600" b="0" i="0" u="none" strike="noStrike" cap="none" normalizeH="0" baseline="0" dirty="0" smtClean="0">
                          <a:ln>
                            <a:noFill/>
                          </a:ln>
                          <a:solidFill>
                            <a:schemeClr val="tx1"/>
                          </a:solidFill>
                          <a:effectLst/>
                          <a:latin typeface="Times" charset="0"/>
                          <a:ea typeface="Times" charset="0"/>
                          <a:cs typeface="Times New Roman" pitchFamily="18" charset="0"/>
                        </a:rPr>
                        <a:t>Day 6 – 13</a:t>
                      </a: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50825" algn="l"/>
                        </a:tabLst>
                      </a:pPr>
                      <a:endParaRPr kumimoji="0" lang="en-US" sz="1600" b="0" i="0" u="none" strike="noStrike" cap="none" normalizeH="0" baseline="0" dirty="0" smtClean="0">
                        <a:ln>
                          <a:noFill/>
                        </a:ln>
                        <a:solidFill>
                          <a:schemeClr val="tx1"/>
                        </a:solidFill>
                        <a:effectLst/>
                        <a:latin typeface="Times" charset="0"/>
                        <a:ea typeface="Times"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50825" algn="l"/>
                        </a:tabLst>
                      </a:pPr>
                      <a:endParaRPr kumimoji="0" lang="en-US" sz="1600" b="0" i="0" u="none" strike="noStrike" cap="none" normalizeH="0" baseline="0" dirty="0" smtClean="0">
                        <a:ln>
                          <a:noFill/>
                        </a:ln>
                        <a:solidFill>
                          <a:schemeClr val="tx1"/>
                        </a:solidFill>
                        <a:effectLst/>
                        <a:latin typeface="Times" charset="0"/>
                        <a:ea typeface="Times"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50825" algn="l"/>
                        </a:tabLst>
                      </a:pPr>
                      <a:endParaRPr kumimoji="0" lang="en-US" sz="1600" b="0" i="0" u="none" strike="noStrike" cap="none" normalizeH="0" baseline="0" dirty="0" smtClean="0">
                        <a:ln>
                          <a:noFill/>
                        </a:ln>
                        <a:solidFill>
                          <a:schemeClr val="tx1"/>
                        </a:solidFill>
                        <a:effectLst/>
                        <a:latin typeface="Times" charset="0"/>
                        <a:ea typeface="Times"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50825" algn="l"/>
                        </a:tabLst>
                      </a:pPr>
                      <a:r>
                        <a:rPr kumimoji="0" lang="en-US" sz="1600" b="0" i="0" u="none" strike="noStrike" cap="none" normalizeH="0" baseline="0" dirty="0" smtClean="0">
                          <a:ln>
                            <a:noFill/>
                          </a:ln>
                          <a:solidFill>
                            <a:schemeClr val="tx1"/>
                          </a:solidFill>
                          <a:effectLst/>
                          <a:latin typeface="Times" charset="0"/>
                          <a:ea typeface="Times" charset="0"/>
                          <a:cs typeface="Times New Roman" pitchFamily="18" charset="0"/>
                        </a:rPr>
                        <a:t>High FSH, then estrogen, ends with LH spike.</a:t>
                      </a:r>
                      <a:endParaRPr kumimoji="0" lang="en-US" sz="2400" b="0" i="0" u="none" strike="noStrike" cap="none" normalizeH="0" baseline="0" dirty="0" smtClean="0">
                        <a:ln>
                          <a:noFill/>
                        </a:ln>
                        <a:solidFill>
                          <a:schemeClr val="tx1"/>
                        </a:solidFill>
                        <a:effectLst/>
                        <a:latin typeface="Times New Roman" pitchFamily="18" charset="0"/>
                        <a:ea typeface="Times"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17488" algn="l"/>
                        </a:tabLst>
                      </a:pPr>
                      <a:r>
                        <a:rPr kumimoji="0" lang="en-US" sz="1600" b="0" i="0" u="none" strike="noStrike" cap="none" normalizeH="0" baseline="0" smtClean="0">
                          <a:ln>
                            <a:noFill/>
                          </a:ln>
                          <a:solidFill>
                            <a:schemeClr val="tx1"/>
                          </a:solidFill>
                          <a:effectLst/>
                          <a:latin typeface="Times" charset="0"/>
                          <a:ea typeface="Times" charset="0"/>
                          <a:cs typeface="Times New Roman" pitchFamily="18" charset="0"/>
                        </a:rPr>
                        <a:t>Oocyte (egg) bursts from ovary</a:t>
                      </a:r>
                      <a:endParaRPr kumimoji="0" lang="en-US" sz="1000" b="0" i="0" u="none" strike="noStrike" cap="none" normalizeH="0" baseline="0" smtClean="0">
                        <a:ln>
                          <a:noFill/>
                        </a:ln>
                        <a:solidFill>
                          <a:schemeClr val="tx1"/>
                        </a:solidFill>
                        <a:effectLst/>
                        <a:latin typeface="Times New Roman" pitchFamily="18" charset="0"/>
                        <a:ea typeface="Times"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17488" algn="l"/>
                        </a:tabLst>
                      </a:pPr>
                      <a:r>
                        <a:rPr kumimoji="0" lang="en-US" sz="1600" b="0" i="0" u="none" strike="noStrike" cap="none" normalizeH="0" baseline="0" smtClean="0">
                          <a:ln>
                            <a:noFill/>
                          </a:ln>
                          <a:solidFill>
                            <a:schemeClr val="tx1"/>
                          </a:solidFill>
                          <a:effectLst/>
                          <a:latin typeface="Times" charset="0"/>
                          <a:ea typeface="Times" charset="0"/>
                          <a:cs typeface="Times New Roman" pitchFamily="18" charset="0"/>
                        </a:rPr>
                        <a:t>follicle cells become corpus luteum</a:t>
                      </a: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17488" algn="l"/>
                        </a:tabLst>
                      </a:pPr>
                      <a:endParaRPr kumimoji="0" lang="en-US" sz="1000" b="0" i="0" u="none" strike="noStrike" cap="none" normalizeH="0" baseline="0" smtClean="0">
                        <a:ln>
                          <a:noFill/>
                        </a:ln>
                        <a:solidFill>
                          <a:schemeClr val="tx1"/>
                        </a:solidFill>
                        <a:effectLst/>
                        <a:latin typeface="Times New Roman" pitchFamily="18" charset="0"/>
                        <a:ea typeface="Times"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17488" algn="l"/>
                        </a:tabLst>
                      </a:pPr>
                      <a:r>
                        <a:rPr kumimoji="0" lang="en-US" sz="1600" b="0" i="0" u="none" strike="noStrike" cap="none" normalizeH="0" baseline="0" smtClean="0">
                          <a:ln>
                            <a:noFill/>
                          </a:ln>
                          <a:solidFill>
                            <a:schemeClr val="tx1"/>
                          </a:solidFill>
                          <a:effectLst/>
                          <a:latin typeface="Times" charset="0"/>
                          <a:ea typeface="Times" charset="0"/>
                          <a:cs typeface="Times New Roman" pitchFamily="18" charset="0"/>
                        </a:rPr>
                        <a:t>Day 14</a:t>
                      </a: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17488" algn="l"/>
                        </a:tabLst>
                      </a:pPr>
                      <a:endParaRPr kumimoji="0" lang="en-US" sz="1600" b="0" i="0" u="none" strike="noStrike" cap="none" normalizeH="0" baseline="0" smtClean="0">
                        <a:ln>
                          <a:noFill/>
                        </a:ln>
                        <a:solidFill>
                          <a:schemeClr val="tx1"/>
                        </a:solidFill>
                        <a:effectLst/>
                        <a:latin typeface="Times" charset="0"/>
                        <a:ea typeface="Times"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17488" algn="l"/>
                        </a:tabLst>
                      </a:pPr>
                      <a:endParaRPr kumimoji="0" lang="en-US" sz="1600" b="0" i="0" u="none" strike="noStrike" cap="none" normalizeH="0" baseline="0" smtClean="0">
                        <a:ln>
                          <a:noFill/>
                        </a:ln>
                        <a:solidFill>
                          <a:schemeClr val="tx1"/>
                        </a:solidFill>
                        <a:effectLst/>
                        <a:latin typeface="Times" charset="0"/>
                        <a:ea typeface="Times"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17488" algn="l"/>
                        </a:tabLst>
                      </a:pPr>
                      <a:endParaRPr kumimoji="0" lang="en-US" sz="1600" b="0" i="0" u="none" strike="noStrike" cap="none" normalizeH="0" baseline="0" smtClean="0">
                        <a:ln>
                          <a:noFill/>
                        </a:ln>
                        <a:solidFill>
                          <a:schemeClr val="tx1"/>
                        </a:solidFill>
                        <a:effectLst/>
                        <a:latin typeface="Times" charset="0"/>
                        <a:ea typeface="Times"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17488" algn="l"/>
                        </a:tabLst>
                      </a:pPr>
                      <a:r>
                        <a:rPr kumimoji="0" lang="en-US" sz="1600" b="0" i="0" u="none" strike="noStrike" cap="none" normalizeH="0" baseline="0" smtClean="0">
                          <a:ln>
                            <a:noFill/>
                          </a:ln>
                          <a:solidFill>
                            <a:schemeClr val="tx1"/>
                          </a:solidFill>
                          <a:effectLst/>
                          <a:latin typeface="Times" charset="0"/>
                          <a:ea typeface="Times" charset="0"/>
                          <a:cs typeface="Times New Roman" pitchFamily="18" charset="0"/>
                        </a:rPr>
                        <a:t>Highest LH Point</a:t>
                      </a:r>
                      <a:endParaRPr kumimoji="0" lang="en-US" sz="2400" b="0" i="0" u="none" strike="noStrike" cap="none" normalizeH="0" baseline="0" smtClean="0">
                        <a:ln>
                          <a:noFill/>
                        </a:ln>
                        <a:solidFill>
                          <a:schemeClr val="tx1"/>
                        </a:solidFill>
                        <a:effectLst/>
                        <a:latin typeface="Times New Roman" pitchFamily="18" charset="0"/>
                        <a:ea typeface="Times"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39713" algn="l"/>
                        </a:tabLst>
                      </a:pPr>
                      <a:r>
                        <a:rPr kumimoji="0" lang="en-US" sz="1600" b="0" i="0" u="none" strike="noStrike" cap="none" normalizeH="0" baseline="0" dirty="0" smtClean="0">
                          <a:ln>
                            <a:noFill/>
                          </a:ln>
                          <a:solidFill>
                            <a:schemeClr val="tx1"/>
                          </a:solidFill>
                          <a:effectLst/>
                          <a:latin typeface="Times" charset="0"/>
                          <a:ea typeface="Times" charset="0"/>
                          <a:cs typeface="Times New Roman" pitchFamily="18" charset="0"/>
                        </a:rPr>
                        <a:t>corpus luteum secretes estrogen and progesterone</a:t>
                      </a:r>
                      <a:endParaRPr kumimoji="0" lang="en-US" sz="1000" b="0" i="0" u="none" strike="noStrike" cap="none" normalizeH="0" baseline="0" dirty="0" smtClean="0">
                        <a:ln>
                          <a:noFill/>
                        </a:ln>
                        <a:solidFill>
                          <a:schemeClr val="tx1"/>
                        </a:solidFill>
                        <a:effectLst/>
                        <a:latin typeface="Times New Roman" pitchFamily="18" charset="0"/>
                        <a:ea typeface="Times"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39713" algn="l"/>
                        </a:tabLst>
                      </a:pPr>
                      <a:r>
                        <a:rPr kumimoji="0" lang="en-US" sz="1600" b="0" i="0" u="none" strike="noStrike" cap="none" normalizeH="0" baseline="0" dirty="0" smtClean="0">
                          <a:ln>
                            <a:noFill/>
                          </a:ln>
                          <a:solidFill>
                            <a:schemeClr val="tx1"/>
                          </a:solidFill>
                          <a:effectLst/>
                          <a:latin typeface="Times" charset="0"/>
                          <a:ea typeface="Times" charset="0"/>
                          <a:cs typeface="Times New Roman" pitchFamily="18" charset="0"/>
                        </a:rPr>
                        <a:t>maintains lining, inhibits ovulation</a:t>
                      </a: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39713" algn="l"/>
                        </a:tabLst>
                      </a:pPr>
                      <a:endParaRPr kumimoji="0" lang="en-US" sz="1000" b="0" i="0" u="none" strike="noStrike" cap="none" normalizeH="0" baseline="0" dirty="0" smtClean="0">
                        <a:ln>
                          <a:noFill/>
                        </a:ln>
                        <a:solidFill>
                          <a:schemeClr val="tx1"/>
                        </a:solidFill>
                        <a:effectLst/>
                        <a:latin typeface="Times New Roman" pitchFamily="18" charset="0"/>
                        <a:ea typeface="Times"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39713" algn="l"/>
                        </a:tabLst>
                      </a:pPr>
                      <a:r>
                        <a:rPr kumimoji="0" lang="en-US" sz="1600" b="0" i="0" u="none" strike="noStrike" cap="none" normalizeH="0" baseline="0" dirty="0" smtClean="0">
                          <a:ln>
                            <a:noFill/>
                          </a:ln>
                          <a:solidFill>
                            <a:schemeClr val="tx1"/>
                          </a:solidFill>
                          <a:effectLst/>
                          <a:latin typeface="Times" charset="0"/>
                          <a:ea typeface="Times" charset="0"/>
                          <a:cs typeface="Times New Roman" pitchFamily="18" charset="0"/>
                        </a:rPr>
                        <a:t>Day 15 – 28</a:t>
                      </a: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39713" algn="l"/>
                        </a:tabLst>
                      </a:pPr>
                      <a:endParaRPr kumimoji="0" lang="en-US" sz="1600" b="0" i="0" u="none" strike="noStrike" cap="none" normalizeH="0" baseline="0" dirty="0" smtClean="0">
                        <a:ln>
                          <a:noFill/>
                        </a:ln>
                        <a:solidFill>
                          <a:schemeClr val="tx1"/>
                        </a:solidFill>
                        <a:effectLst/>
                        <a:latin typeface="Times" charset="0"/>
                        <a:ea typeface="Times"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39713" algn="l"/>
                        </a:tabLst>
                      </a:pPr>
                      <a:endParaRPr kumimoji="0" lang="en-US" sz="1600" b="0" i="0" u="none" strike="noStrike" cap="none" normalizeH="0" baseline="0" dirty="0" smtClean="0">
                        <a:ln>
                          <a:noFill/>
                        </a:ln>
                        <a:solidFill>
                          <a:schemeClr val="tx1"/>
                        </a:solidFill>
                        <a:effectLst/>
                        <a:latin typeface="Times" charset="0"/>
                        <a:ea typeface="Times"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39713" algn="l"/>
                        </a:tabLst>
                      </a:pPr>
                      <a:endParaRPr kumimoji="0" lang="en-US" sz="1600" b="0" i="0" u="none" strike="noStrike" cap="none" normalizeH="0" baseline="0" dirty="0" smtClean="0">
                        <a:ln>
                          <a:noFill/>
                        </a:ln>
                        <a:solidFill>
                          <a:schemeClr val="tx1"/>
                        </a:solidFill>
                        <a:effectLst/>
                        <a:latin typeface="Times" charset="0"/>
                        <a:ea typeface="Times"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39713" algn="l"/>
                        </a:tabLst>
                      </a:pPr>
                      <a:r>
                        <a:rPr kumimoji="0" lang="en-US" sz="1600" b="0" i="0" u="none" strike="noStrike" cap="none" normalizeH="0" baseline="0" dirty="0" smtClean="0">
                          <a:ln>
                            <a:noFill/>
                          </a:ln>
                          <a:solidFill>
                            <a:schemeClr val="tx1"/>
                          </a:solidFill>
                          <a:effectLst/>
                          <a:latin typeface="Times" charset="0"/>
                          <a:ea typeface="Times" charset="0"/>
                          <a:cs typeface="Times New Roman" pitchFamily="18" charset="0"/>
                        </a:rPr>
                        <a:t>High progesterone and estrogen</a:t>
                      </a:r>
                      <a:endParaRPr kumimoji="0" lang="en-US" sz="2400" b="0" i="0" u="none" strike="noStrike" cap="none" normalizeH="0" baseline="0" dirty="0" smtClean="0">
                        <a:ln>
                          <a:noFill/>
                        </a:ln>
                        <a:solidFill>
                          <a:schemeClr val="tx1"/>
                        </a:solidFill>
                        <a:effectLst/>
                        <a:latin typeface="Times New Roman" pitchFamily="18" charset="0"/>
                        <a:ea typeface="Times"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menstrualcolo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153988"/>
            <a:ext cx="9144000" cy="6704012"/>
          </a:xfrm>
          <a:noFill/>
        </p:spPr>
      </p:pic>
      <p:sp>
        <p:nvSpPr>
          <p:cNvPr id="33794" name="Rectangle 2"/>
          <p:cNvSpPr>
            <a:spLocks noGrp="1" noChangeArrowheads="1"/>
          </p:cNvSpPr>
          <p:nvPr>
            <p:ph type="title"/>
          </p:nvPr>
        </p:nvSpPr>
        <p:spPr>
          <a:xfrm>
            <a:off x="381000" y="76200"/>
            <a:ext cx="7772400" cy="609600"/>
          </a:xfrm>
        </p:spPr>
        <p:txBody>
          <a:bodyPr/>
          <a:lstStyle/>
          <a:p>
            <a:pPr fontAlgn="auto">
              <a:spcAft>
                <a:spcPts val="0"/>
              </a:spcAft>
              <a:defRPr/>
            </a:pPr>
            <a:r>
              <a:rPr lang="en-US" sz="3400" dirty="0"/>
              <a:t>Cycle and Cells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p:cNvSpPr>
            <a:spLocks noGrp="1" noChangeArrowheads="1"/>
          </p:cNvSpPr>
          <p:nvPr>
            <p:ph type="ctrTitle"/>
          </p:nvPr>
        </p:nvSpPr>
        <p:spPr>
          <a:xfrm>
            <a:off x="685800" y="609600"/>
            <a:ext cx="7772400" cy="1829761"/>
          </a:xfrm>
        </p:spPr>
        <p:txBody>
          <a:bodyPr/>
          <a:lstStyle/>
          <a:p>
            <a:pPr fontAlgn="auto">
              <a:spcAft>
                <a:spcPts val="0"/>
              </a:spcAft>
              <a:defRPr/>
            </a:pPr>
            <a:r>
              <a:rPr lang="en-US" dirty="0"/>
              <a:t>Surgical Birth Control</a:t>
            </a:r>
          </a:p>
        </p:txBody>
      </p:sp>
      <p:sp>
        <p:nvSpPr>
          <p:cNvPr id="26627" name="Rectangle 5"/>
          <p:cNvSpPr>
            <a:spLocks noGrp="1" noChangeArrowheads="1"/>
          </p:cNvSpPr>
          <p:nvPr>
            <p:ph type="subTitle" idx="1"/>
          </p:nvPr>
        </p:nvSpPr>
        <p:spPr>
          <a:xfrm>
            <a:off x="685800" y="3611563"/>
            <a:ext cx="7772400" cy="1200150"/>
          </a:xfrm>
        </p:spPr>
        <p:txBody>
          <a:bodyPr/>
          <a:lstStyle/>
          <a:p>
            <a:pPr marR="0"/>
            <a:r>
              <a:rPr lang="en-US" altLang="en-US" smtClean="0"/>
              <a:t>Tubal Ligation</a:t>
            </a:r>
          </a:p>
        </p:txBody>
      </p:sp>
      <p:pic>
        <p:nvPicPr>
          <p:cNvPr id="26628" name="Picture 2" descr="http://www.cartoonstock.com/lowres/ear0130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667000"/>
            <a:ext cx="3810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fontAlgn="auto">
              <a:spcAft>
                <a:spcPts val="0"/>
              </a:spcAft>
              <a:defRPr/>
            </a:pPr>
            <a:r>
              <a:rPr lang="en-US"/>
              <a:t>Procedure</a:t>
            </a:r>
          </a:p>
        </p:txBody>
      </p:sp>
      <p:sp>
        <p:nvSpPr>
          <p:cNvPr id="27651" name="Rectangle 3"/>
          <p:cNvSpPr>
            <a:spLocks noGrp="1" noChangeArrowheads="1"/>
          </p:cNvSpPr>
          <p:nvPr>
            <p:ph type="body" sz="half" idx="1"/>
          </p:nvPr>
        </p:nvSpPr>
        <p:spPr/>
        <p:txBody>
          <a:bodyPr/>
          <a:lstStyle/>
          <a:p>
            <a:r>
              <a:rPr lang="en-US" altLang="en-US" sz="2800" smtClean="0"/>
              <a:t>fallopian tubes are cut, burned, or blocked with rings, bands or clips.</a:t>
            </a:r>
          </a:p>
          <a:p>
            <a:r>
              <a:rPr lang="en-US" altLang="en-US" sz="2800" smtClean="0"/>
              <a:t>now under local anaesthesia.</a:t>
            </a:r>
          </a:p>
        </p:txBody>
      </p:sp>
      <p:pic>
        <p:nvPicPr>
          <p:cNvPr id="27652" name="Picture 5" descr="pomeroy"/>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324600" y="152400"/>
            <a:ext cx="2447925" cy="6705600"/>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42900" indent="-342900" fontAlgn="auto">
              <a:spcAft>
                <a:spcPts val="0"/>
              </a:spcAft>
              <a:buFontTx/>
              <a:buAutoNum type="arabicPeriod"/>
              <a:defRPr/>
            </a:pPr>
            <a:r>
              <a:rPr lang="en-US" sz="2800" b="1" dirty="0" smtClean="0">
                <a:solidFill>
                  <a:schemeClr val="bg1"/>
                </a:solidFill>
              </a:rPr>
              <a:t> </a:t>
            </a:r>
            <a:r>
              <a:rPr lang="en-US" sz="2100" dirty="0" smtClean="0"/>
              <a:t>Primary sex characteristics (gonads and sperm) are produced while the fetus is still </a:t>
            </a:r>
            <a:r>
              <a:rPr lang="en-US" sz="2100" i="1" dirty="0" smtClean="0"/>
              <a:t>in </a:t>
            </a:r>
            <a:r>
              <a:rPr lang="en-US" sz="2100" i="1" dirty="0" err="1" smtClean="0"/>
              <a:t>utero</a:t>
            </a:r>
            <a:r>
              <a:rPr lang="en-US" sz="2100" dirty="0" smtClean="0"/>
              <a:t> (testes descend into scrotum at third month of development).</a:t>
            </a:r>
          </a:p>
          <a:p>
            <a:pPr marL="342900" indent="-342900" fontAlgn="auto">
              <a:spcAft>
                <a:spcPts val="0"/>
              </a:spcAft>
              <a:buFont typeface="Wingdings 3"/>
              <a:buChar char=""/>
              <a:defRPr/>
            </a:pPr>
            <a:endParaRPr lang="en-US" sz="2100" dirty="0" smtClean="0"/>
          </a:p>
          <a:p>
            <a:pPr marL="342900" indent="-342900" fontAlgn="auto">
              <a:spcAft>
                <a:spcPts val="0"/>
              </a:spcAft>
              <a:buFontTx/>
              <a:buAutoNum type="arabicPeriod" startAt="2"/>
              <a:defRPr/>
            </a:pPr>
            <a:r>
              <a:rPr lang="en-US" sz="2100" dirty="0" smtClean="0"/>
              <a:t>Secondary sex characteristics (body/facial hair, growth of larynx, muscle strengthening) occur at puberty due to hormonal changes. </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fontAlgn="auto">
              <a:spcAft>
                <a:spcPts val="0"/>
              </a:spcAft>
              <a:defRPr/>
            </a:pPr>
            <a:r>
              <a:rPr lang="en-US" sz="4400" u="sng" dirty="0" smtClean="0">
                <a:solidFill>
                  <a:schemeClr val="bg2">
                    <a:lumMod val="50000"/>
                  </a:schemeClr>
                </a:solidFill>
              </a:rPr>
              <a:t>Hormonal Control</a:t>
            </a:r>
            <a:endParaRPr lang="en-US" dirty="0">
              <a:solidFill>
                <a:schemeClr val="bg2">
                  <a:lumMod val="50000"/>
                </a:schemeClr>
              </a:solidFill>
            </a:endParaRPr>
          </a:p>
        </p:txBody>
      </p:sp>
      <p:pic>
        <p:nvPicPr>
          <p:cNvPr id="12292" name="Picture 2" descr="http://www.abpischools.org.uk/res/coResourceImport/modules/hormones/en-images/fema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3810000"/>
            <a:ext cx="2447925" cy="270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838200" y="304800"/>
            <a:ext cx="7127875" cy="647700"/>
          </a:xfrm>
        </p:spPr>
        <p:txBody>
          <a:bodyPr/>
          <a:lstStyle/>
          <a:p>
            <a:pPr fontAlgn="auto">
              <a:spcAft>
                <a:spcPts val="0"/>
              </a:spcAft>
              <a:defRPr/>
            </a:pPr>
            <a:r>
              <a:rPr lang="en-US" sz="3600" u="sng" dirty="0">
                <a:solidFill>
                  <a:schemeClr val="bg2">
                    <a:lumMod val="50000"/>
                  </a:schemeClr>
                </a:solidFill>
              </a:rPr>
              <a:t>Hormonal Control At Puberty</a:t>
            </a:r>
          </a:p>
        </p:txBody>
      </p:sp>
      <p:sp>
        <p:nvSpPr>
          <p:cNvPr id="13315" name="Text Box 7"/>
          <p:cNvSpPr txBox="1">
            <a:spLocks noChangeArrowheads="1"/>
          </p:cNvSpPr>
          <p:nvPr/>
        </p:nvSpPr>
        <p:spPr bwMode="auto">
          <a:xfrm>
            <a:off x="3708400" y="1916113"/>
            <a:ext cx="543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a:spcBef>
                <a:spcPct val="50000"/>
              </a:spcBef>
            </a:pPr>
            <a:endParaRPr lang="en-US" altLang="en-US" sz="2400" b="1">
              <a:solidFill>
                <a:schemeClr val="bg1"/>
              </a:solidFill>
            </a:endParaRPr>
          </a:p>
        </p:txBody>
      </p:sp>
      <p:sp>
        <p:nvSpPr>
          <p:cNvPr id="13316" name="Text Box 8"/>
          <p:cNvSpPr txBox="1">
            <a:spLocks noChangeArrowheads="1"/>
          </p:cNvSpPr>
          <p:nvPr/>
        </p:nvSpPr>
        <p:spPr bwMode="auto">
          <a:xfrm>
            <a:off x="539750" y="2276475"/>
            <a:ext cx="74882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a:spcBef>
                <a:spcPct val="50000"/>
              </a:spcBef>
            </a:pPr>
            <a:endParaRPr lang="en-US" altLang="en-US"/>
          </a:p>
        </p:txBody>
      </p:sp>
      <p:sp>
        <p:nvSpPr>
          <p:cNvPr id="13317" name="Text Box 9"/>
          <p:cNvSpPr txBox="1">
            <a:spLocks noChangeArrowheads="1"/>
          </p:cNvSpPr>
          <p:nvPr/>
        </p:nvSpPr>
        <p:spPr bwMode="auto">
          <a:xfrm>
            <a:off x="323850" y="2060575"/>
            <a:ext cx="74882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a:buFontTx/>
              <a:buAutoNum type="arabicPeriod"/>
            </a:pPr>
            <a:endParaRPr lang="en-US" altLang="en-US" sz="2400" b="1">
              <a:solidFill>
                <a:schemeClr val="bg1"/>
              </a:solidFill>
            </a:endParaRPr>
          </a:p>
        </p:txBody>
      </p:sp>
      <p:sp>
        <p:nvSpPr>
          <p:cNvPr id="13318" name="Text Box 10"/>
          <p:cNvSpPr txBox="1">
            <a:spLocks noChangeArrowheads="1"/>
          </p:cNvSpPr>
          <p:nvPr/>
        </p:nvSpPr>
        <p:spPr bwMode="auto">
          <a:xfrm>
            <a:off x="323850" y="838200"/>
            <a:ext cx="882015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Lucida Sans Unicode" pitchFamily="34" charset="0"/>
              </a:defRPr>
            </a:lvl1pPr>
            <a:lvl2pPr marL="800100" indent="-34290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a:spcBef>
                <a:spcPct val="50000"/>
              </a:spcBef>
              <a:buFontTx/>
              <a:buAutoNum type="arabicPeriod"/>
            </a:pPr>
            <a:r>
              <a:rPr lang="en-US" altLang="en-US" sz="2000" u="sng" dirty="0"/>
              <a:t>Hypothalamus</a:t>
            </a:r>
          </a:p>
          <a:p>
            <a:pPr lvl="1">
              <a:spcBef>
                <a:spcPct val="50000"/>
              </a:spcBef>
              <a:buFontTx/>
              <a:buChar char="•"/>
            </a:pPr>
            <a:r>
              <a:rPr lang="en-US" altLang="en-US" sz="2000" dirty="0"/>
              <a:t>Releases gonadotropic releasing hormone (</a:t>
            </a:r>
            <a:r>
              <a:rPr lang="en-US" altLang="en-US" sz="2000" dirty="0" err="1"/>
              <a:t>GnRH</a:t>
            </a:r>
            <a:r>
              <a:rPr lang="en-US" altLang="en-US" sz="2000" dirty="0"/>
              <a:t>)</a:t>
            </a:r>
          </a:p>
          <a:p>
            <a:pPr lvl="1">
              <a:spcBef>
                <a:spcPct val="50000"/>
              </a:spcBef>
              <a:buFontTx/>
              <a:buChar char="•"/>
            </a:pPr>
            <a:r>
              <a:rPr lang="en-US" altLang="en-US" sz="2000" i="1" u="sng" dirty="0"/>
              <a:t>First released at puberty.</a:t>
            </a:r>
            <a:r>
              <a:rPr lang="en-US" altLang="en-US" sz="2000" dirty="0"/>
              <a:t> </a:t>
            </a:r>
          </a:p>
          <a:p>
            <a:pPr lvl="1">
              <a:spcBef>
                <a:spcPct val="50000"/>
              </a:spcBef>
              <a:buFontTx/>
              <a:buChar char="•"/>
            </a:pPr>
            <a:r>
              <a:rPr lang="en-US" altLang="en-US" sz="2000" dirty="0" err="1"/>
              <a:t>GnRH</a:t>
            </a:r>
            <a:r>
              <a:rPr lang="en-US" altLang="en-US" sz="2000" dirty="0"/>
              <a:t> causes the </a:t>
            </a:r>
            <a:r>
              <a:rPr lang="en-US" altLang="en-US" sz="2000" u="sng" dirty="0"/>
              <a:t>Pituitary</a:t>
            </a:r>
            <a:r>
              <a:rPr lang="en-US" altLang="en-US" sz="2000" dirty="0"/>
              <a:t> to release:</a:t>
            </a:r>
          </a:p>
          <a:p>
            <a:pPr>
              <a:spcBef>
                <a:spcPct val="50000"/>
              </a:spcBef>
              <a:buFontTx/>
              <a:buAutoNum type="arabicPeriod"/>
            </a:pPr>
            <a:r>
              <a:rPr lang="en-US" altLang="en-US" sz="2000" u="sng" dirty="0"/>
              <a:t>Pituitary</a:t>
            </a:r>
          </a:p>
          <a:p>
            <a:pPr lvl="1">
              <a:spcBef>
                <a:spcPct val="50000"/>
              </a:spcBef>
              <a:buFontTx/>
              <a:buChar char="•"/>
            </a:pPr>
            <a:r>
              <a:rPr lang="en-US" altLang="en-US" sz="2000" dirty="0"/>
              <a:t>Follicle Stimulating Hormone (FSH) – Stimulates sperm production in seminiferous tubules.</a:t>
            </a:r>
          </a:p>
          <a:p>
            <a:pPr lvl="1">
              <a:spcBef>
                <a:spcPct val="50000"/>
              </a:spcBef>
              <a:buFontTx/>
              <a:buChar char="•"/>
            </a:pPr>
            <a:r>
              <a:rPr lang="en-US" altLang="en-US" sz="2000" dirty="0" err="1"/>
              <a:t>Lutenizing</a:t>
            </a:r>
            <a:r>
              <a:rPr lang="en-US" altLang="en-US" sz="2000" dirty="0"/>
              <a:t> Hormone (LH) – promotes testosterone production (which then promotes sperm production).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6768" y="4590812"/>
            <a:ext cx="4237831" cy="2236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838200" y="762000"/>
            <a:ext cx="7127875" cy="647700"/>
          </a:xfrm>
        </p:spPr>
        <p:txBody>
          <a:bodyPr/>
          <a:lstStyle/>
          <a:p>
            <a:pPr fontAlgn="auto">
              <a:spcAft>
                <a:spcPts val="0"/>
              </a:spcAft>
              <a:defRPr/>
            </a:pPr>
            <a:r>
              <a:rPr lang="en-US" sz="3600" u="sng" dirty="0">
                <a:solidFill>
                  <a:schemeClr val="tx1"/>
                </a:solidFill>
              </a:rPr>
              <a:t>Hormonal Control At Puberty</a:t>
            </a:r>
          </a:p>
        </p:txBody>
      </p:sp>
      <p:sp>
        <p:nvSpPr>
          <p:cNvPr id="14339" name="Text Box 8"/>
          <p:cNvSpPr txBox="1">
            <a:spLocks noChangeArrowheads="1"/>
          </p:cNvSpPr>
          <p:nvPr/>
        </p:nvSpPr>
        <p:spPr bwMode="auto">
          <a:xfrm>
            <a:off x="539750" y="2276475"/>
            <a:ext cx="74882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a:spcBef>
                <a:spcPct val="50000"/>
              </a:spcBef>
            </a:pPr>
            <a:endParaRPr lang="en-US" altLang="en-US"/>
          </a:p>
        </p:txBody>
      </p:sp>
      <p:sp>
        <p:nvSpPr>
          <p:cNvPr id="14340" name="Text Box 9"/>
          <p:cNvSpPr txBox="1">
            <a:spLocks noChangeArrowheads="1"/>
          </p:cNvSpPr>
          <p:nvPr/>
        </p:nvSpPr>
        <p:spPr bwMode="auto">
          <a:xfrm>
            <a:off x="323850" y="2060575"/>
            <a:ext cx="74882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a:buFontTx/>
              <a:buAutoNum type="arabicPeriod"/>
            </a:pPr>
            <a:endParaRPr lang="en-US" altLang="en-US" sz="2400" b="1">
              <a:solidFill>
                <a:schemeClr val="bg1"/>
              </a:solidFill>
            </a:endParaRPr>
          </a:p>
        </p:txBody>
      </p:sp>
      <p:sp>
        <p:nvSpPr>
          <p:cNvPr id="14341" name="Text Box 10"/>
          <p:cNvSpPr txBox="1">
            <a:spLocks noChangeArrowheads="1"/>
          </p:cNvSpPr>
          <p:nvPr/>
        </p:nvSpPr>
        <p:spPr bwMode="auto">
          <a:xfrm>
            <a:off x="323850" y="1752600"/>
            <a:ext cx="88201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Lucida Sans Unicode" pitchFamily="34" charset="0"/>
              </a:defRPr>
            </a:lvl1pPr>
            <a:lvl2pPr marL="800100" indent="-34290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a:spcBef>
                <a:spcPct val="50000"/>
              </a:spcBef>
            </a:pPr>
            <a:r>
              <a:rPr lang="en-US" altLang="en-US" sz="2400" u="sng"/>
              <a:t>Interstitial Cells</a:t>
            </a:r>
            <a:endParaRPr lang="en-US" altLang="en-US" sz="2400" i="1" u="sng"/>
          </a:p>
          <a:p>
            <a:pPr lvl="1">
              <a:spcBef>
                <a:spcPct val="50000"/>
              </a:spcBef>
              <a:buFontTx/>
              <a:buChar char="•"/>
            </a:pPr>
            <a:r>
              <a:rPr lang="en-US" altLang="en-US" sz="2400"/>
              <a:t>Interstitial cells in testes produce testosterone when stimulated by LH. </a:t>
            </a:r>
          </a:p>
          <a:p>
            <a:pPr lvl="1">
              <a:spcBef>
                <a:spcPct val="50000"/>
              </a:spcBef>
              <a:buFontTx/>
              <a:buChar char="•"/>
            </a:pPr>
            <a:r>
              <a:rPr lang="en-US" altLang="en-US" sz="2400"/>
              <a:t>Testosterone stimulates spermatogenesis and development of secondary sex characteristics.</a:t>
            </a:r>
          </a:p>
        </p:txBody>
      </p:sp>
      <p:pic>
        <p:nvPicPr>
          <p:cNvPr id="14342" name="Picture 2" descr="http://www.anatomyatlases.org/MicroscopicAnatomy/Images/Plate2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4191000"/>
            <a:ext cx="4762500" cy="248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395288" y="1268413"/>
            <a:ext cx="8208962" cy="647700"/>
          </a:xfrm>
        </p:spPr>
        <p:txBody>
          <a:bodyPr>
            <a:normAutofit fontScale="90000"/>
          </a:bodyPr>
          <a:lstStyle/>
          <a:p>
            <a:pPr algn="ctr" fontAlgn="auto">
              <a:spcAft>
                <a:spcPts val="0"/>
              </a:spcAft>
              <a:defRPr/>
            </a:pPr>
            <a:r>
              <a:rPr lang="en-US" sz="3200" dirty="0">
                <a:solidFill>
                  <a:schemeClr val="tx1"/>
                </a:solidFill>
              </a:rPr>
              <a:t>Testosterone &amp; Sperm Production are Controlled by Negative Feedback</a:t>
            </a:r>
          </a:p>
        </p:txBody>
      </p:sp>
      <p:sp>
        <p:nvSpPr>
          <p:cNvPr id="15363" name="Text Box 7"/>
          <p:cNvSpPr txBox="1">
            <a:spLocks noChangeArrowheads="1"/>
          </p:cNvSpPr>
          <p:nvPr/>
        </p:nvSpPr>
        <p:spPr bwMode="auto">
          <a:xfrm>
            <a:off x="3708400" y="1916113"/>
            <a:ext cx="543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a:spcBef>
                <a:spcPct val="50000"/>
              </a:spcBef>
            </a:pPr>
            <a:endParaRPr lang="en-US" altLang="en-US" sz="2400" b="1">
              <a:solidFill>
                <a:schemeClr val="bg1"/>
              </a:solidFill>
            </a:endParaRPr>
          </a:p>
        </p:txBody>
      </p:sp>
      <p:sp>
        <p:nvSpPr>
          <p:cNvPr id="15364" name="Text Box 8"/>
          <p:cNvSpPr txBox="1">
            <a:spLocks noChangeArrowheads="1"/>
          </p:cNvSpPr>
          <p:nvPr/>
        </p:nvSpPr>
        <p:spPr bwMode="auto">
          <a:xfrm>
            <a:off x="539750" y="2276475"/>
            <a:ext cx="74882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a:spcBef>
                <a:spcPct val="50000"/>
              </a:spcBef>
            </a:pPr>
            <a:endParaRPr lang="en-US" altLang="en-US"/>
          </a:p>
        </p:txBody>
      </p:sp>
      <p:sp>
        <p:nvSpPr>
          <p:cNvPr id="15365" name="Text Box 9"/>
          <p:cNvSpPr txBox="1">
            <a:spLocks noChangeArrowheads="1"/>
          </p:cNvSpPr>
          <p:nvPr/>
        </p:nvSpPr>
        <p:spPr bwMode="auto">
          <a:xfrm>
            <a:off x="323850" y="2060575"/>
            <a:ext cx="74882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a:buFontTx/>
              <a:buAutoNum type="arabicPeriod"/>
            </a:pPr>
            <a:endParaRPr lang="en-US" altLang="en-US" sz="2400" b="1">
              <a:solidFill>
                <a:schemeClr val="bg1"/>
              </a:solidFill>
            </a:endParaRPr>
          </a:p>
        </p:txBody>
      </p:sp>
      <p:sp>
        <p:nvSpPr>
          <p:cNvPr id="15366" name="Text Box 10"/>
          <p:cNvSpPr txBox="1">
            <a:spLocks noChangeArrowheads="1"/>
          </p:cNvSpPr>
          <p:nvPr/>
        </p:nvSpPr>
        <p:spPr bwMode="auto">
          <a:xfrm>
            <a:off x="152400" y="2057400"/>
            <a:ext cx="882015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a:spcBef>
                <a:spcPct val="50000"/>
              </a:spcBef>
              <a:buFontTx/>
              <a:buChar char="•"/>
            </a:pPr>
            <a:r>
              <a:rPr lang="en-US" altLang="en-US" sz="2400"/>
              <a:t>Testosterone deactivates the hypothalamus, inhibiting the production of LH by the pituitary. </a:t>
            </a:r>
          </a:p>
          <a:p>
            <a:pPr>
              <a:spcBef>
                <a:spcPct val="50000"/>
              </a:spcBef>
              <a:buFontTx/>
              <a:buChar char="•"/>
            </a:pPr>
            <a:r>
              <a:rPr lang="en-US" altLang="en-US" sz="2400"/>
              <a:t>Sertoli cells inhibit the hypothalamus from secreting GnRH and the pituitary from secreting FSH. </a:t>
            </a:r>
          </a:p>
        </p:txBody>
      </p:sp>
      <p:pic>
        <p:nvPicPr>
          <p:cNvPr id="15367" name="Picture 2" descr="http://faculty.clintoncc.suny.edu/faculty/michael.gregory/files/bio%20102/bio%20102%20lectures/animal%20reproduction/animal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4038600"/>
            <a:ext cx="36957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1447800" y="304800"/>
            <a:ext cx="6264275" cy="647700"/>
          </a:xfrm>
        </p:spPr>
        <p:txBody>
          <a:bodyPr/>
          <a:lstStyle/>
          <a:p>
            <a:pPr algn="ctr" fontAlgn="auto">
              <a:spcAft>
                <a:spcPts val="0"/>
              </a:spcAft>
              <a:defRPr/>
            </a:pPr>
            <a:r>
              <a:rPr lang="en-US" sz="3600" u="sng" dirty="0">
                <a:solidFill>
                  <a:schemeClr val="tx1"/>
                </a:solidFill>
              </a:rPr>
              <a:t>Interesting Facts</a:t>
            </a:r>
          </a:p>
        </p:txBody>
      </p:sp>
      <p:sp>
        <p:nvSpPr>
          <p:cNvPr id="16387" name="Text Box 7"/>
          <p:cNvSpPr txBox="1">
            <a:spLocks noChangeArrowheads="1"/>
          </p:cNvSpPr>
          <p:nvPr/>
        </p:nvSpPr>
        <p:spPr bwMode="auto">
          <a:xfrm>
            <a:off x="3708400" y="1916113"/>
            <a:ext cx="543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a:spcBef>
                <a:spcPct val="50000"/>
              </a:spcBef>
            </a:pPr>
            <a:endParaRPr lang="en-US" altLang="en-US" sz="2400" b="1">
              <a:solidFill>
                <a:schemeClr val="bg1"/>
              </a:solidFill>
            </a:endParaRPr>
          </a:p>
        </p:txBody>
      </p:sp>
      <p:sp>
        <p:nvSpPr>
          <p:cNvPr id="16388" name="Text Box 8"/>
          <p:cNvSpPr txBox="1">
            <a:spLocks noChangeArrowheads="1"/>
          </p:cNvSpPr>
          <p:nvPr/>
        </p:nvSpPr>
        <p:spPr bwMode="auto">
          <a:xfrm>
            <a:off x="539750" y="2276475"/>
            <a:ext cx="74882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a:spcBef>
                <a:spcPct val="50000"/>
              </a:spcBef>
            </a:pPr>
            <a:endParaRPr lang="en-US" altLang="en-US"/>
          </a:p>
        </p:txBody>
      </p:sp>
      <p:sp>
        <p:nvSpPr>
          <p:cNvPr id="16389" name="Text Box 9"/>
          <p:cNvSpPr txBox="1">
            <a:spLocks noChangeArrowheads="1"/>
          </p:cNvSpPr>
          <p:nvPr/>
        </p:nvSpPr>
        <p:spPr bwMode="auto">
          <a:xfrm>
            <a:off x="179388" y="1143000"/>
            <a:ext cx="8964612"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r>
              <a:rPr lang="en-US" altLang="en-US" sz="2400" b="1">
                <a:solidFill>
                  <a:schemeClr val="bg1"/>
                </a:solidFill>
              </a:rPr>
              <a:t> </a:t>
            </a:r>
            <a:r>
              <a:rPr lang="en-US" altLang="en-US" sz="2400"/>
              <a:t>Castratis – Male sopranos popular in 17 and 18 Centuries</a:t>
            </a:r>
          </a:p>
          <a:p>
            <a:endParaRPr lang="en-US" altLang="en-US" sz="2400"/>
          </a:p>
          <a:p>
            <a:r>
              <a:rPr lang="en-US" altLang="en-US" sz="2400"/>
              <a:t> Prostate cancer is one of the most common cancers in males. (In Canada, 81 Canadian men die from prostate cancer every week).                                                                    It is detected via blood tests for PSA or through the digital rectal exam. Men over the age of 50 should be examined yearly.</a:t>
            </a:r>
          </a:p>
        </p:txBody>
      </p:sp>
      <p:pic>
        <p:nvPicPr>
          <p:cNvPr id="16390" name="Picture 2" descr="http://upload.wikimedia.org/wikipedia/commons/8/85/Carlo_Brosch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267200"/>
            <a:ext cx="19050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4" descr="http://catherinemaname.files.wordpress.com/2009/02/prostate-cancer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4267200"/>
            <a:ext cx="31242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ctrTitle"/>
          </p:nvPr>
        </p:nvSpPr>
        <p:spPr>
          <a:xfrm>
            <a:off x="685800" y="533400"/>
            <a:ext cx="7772400" cy="1829761"/>
          </a:xfrm>
        </p:spPr>
        <p:txBody>
          <a:bodyPr/>
          <a:lstStyle/>
          <a:p>
            <a:pPr algn="ctr" fontAlgn="auto">
              <a:spcAft>
                <a:spcPts val="0"/>
              </a:spcAft>
              <a:defRPr/>
            </a:pPr>
            <a:r>
              <a:rPr lang="en-US" dirty="0"/>
              <a:t>Menstrual Cycle</a:t>
            </a:r>
          </a:p>
        </p:txBody>
      </p:sp>
      <p:pic>
        <p:nvPicPr>
          <p:cNvPr id="17411" name="Picture 2" descr="http://www.medical-look.com/diseases_images/menstrual-cyc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362200"/>
            <a:ext cx="4800600"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fontAlgn="auto">
              <a:spcAft>
                <a:spcPts val="0"/>
              </a:spcAft>
              <a:defRPr/>
            </a:pPr>
            <a:r>
              <a:rPr lang="en-US" dirty="0"/>
              <a:t>Puberty in Females</a:t>
            </a:r>
          </a:p>
        </p:txBody>
      </p:sp>
      <p:sp>
        <p:nvSpPr>
          <p:cNvPr id="18435" name="Rectangle 3"/>
          <p:cNvSpPr>
            <a:spLocks noGrp="1" noChangeArrowheads="1"/>
          </p:cNvSpPr>
          <p:nvPr>
            <p:ph type="body" sz="half" idx="1"/>
          </p:nvPr>
        </p:nvSpPr>
        <p:spPr/>
        <p:txBody>
          <a:bodyPr/>
          <a:lstStyle/>
          <a:p>
            <a:r>
              <a:rPr lang="en-US" altLang="en-US" sz="2800" smtClean="0"/>
              <a:t>Begins when GnRH levels increase</a:t>
            </a:r>
          </a:p>
          <a:p>
            <a:pPr>
              <a:buFont typeface="Wingdings 3" pitchFamily="18" charset="2"/>
              <a:buNone/>
            </a:pPr>
            <a:endParaRPr lang="en-US" altLang="en-US" sz="2800" smtClean="0"/>
          </a:p>
          <a:p>
            <a:r>
              <a:rPr lang="en-US" altLang="en-US" sz="2800" smtClean="0"/>
              <a:t>Recognized with first episode of menstrual bleeding</a:t>
            </a:r>
          </a:p>
        </p:txBody>
      </p:sp>
      <p:pic>
        <p:nvPicPr>
          <p:cNvPr id="18436" name="Picture 5" descr="puberty"/>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2430463"/>
            <a:ext cx="4038600" cy="2868612"/>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fontAlgn="auto">
              <a:spcAft>
                <a:spcPts val="0"/>
              </a:spcAft>
              <a:defRPr/>
            </a:pPr>
            <a:r>
              <a:rPr lang="en-US" dirty="0"/>
              <a:t>Menstrual Cycle Facts</a:t>
            </a:r>
          </a:p>
        </p:txBody>
      </p:sp>
      <p:sp>
        <p:nvSpPr>
          <p:cNvPr id="19459" name="Rectangle 3"/>
          <p:cNvSpPr>
            <a:spLocks noGrp="1" noChangeArrowheads="1"/>
          </p:cNvSpPr>
          <p:nvPr>
            <p:ph type="body" idx="1"/>
          </p:nvPr>
        </p:nvSpPr>
        <p:spPr/>
        <p:txBody>
          <a:bodyPr/>
          <a:lstStyle/>
          <a:p>
            <a:r>
              <a:rPr lang="en-US" altLang="en-US" sz="2800" smtClean="0"/>
              <a:t>About 28 days long</a:t>
            </a:r>
          </a:p>
          <a:p>
            <a:r>
              <a:rPr lang="en-US" altLang="en-US" sz="2800" smtClean="0"/>
              <a:t>Phases</a:t>
            </a:r>
          </a:p>
          <a:p>
            <a:pPr lvl="1"/>
            <a:r>
              <a:rPr lang="en-US" altLang="en-US" smtClean="0"/>
              <a:t>Flow phase</a:t>
            </a:r>
          </a:p>
          <a:p>
            <a:pPr lvl="1"/>
            <a:r>
              <a:rPr lang="en-US" altLang="en-US" smtClean="0"/>
              <a:t>Follicular phase</a:t>
            </a:r>
          </a:p>
          <a:p>
            <a:pPr lvl="1"/>
            <a:r>
              <a:rPr lang="en-US" altLang="en-US" smtClean="0"/>
              <a:t>Ovulation event</a:t>
            </a:r>
          </a:p>
          <a:p>
            <a:pPr lvl="1"/>
            <a:r>
              <a:rPr lang="en-US" altLang="en-US" smtClean="0"/>
              <a:t>Leuteal phase</a:t>
            </a:r>
          </a:p>
          <a:p>
            <a:r>
              <a:rPr lang="en-US" altLang="en-US" sz="2800" smtClean="0"/>
              <a:t>Amenorrhea: Absence of a menstrual cycle</a:t>
            </a:r>
          </a:p>
          <a:p>
            <a:r>
              <a:rPr lang="en-US" altLang="en-US" sz="2800" smtClean="0"/>
              <a:t>Menopause: Cessation of menstrual cycles</a:t>
            </a:r>
          </a:p>
          <a:p>
            <a:endParaRPr lang="en-US" altLang="en-US" sz="2800" smtClean="0"/>
          </a:p>
          <a:p>
            <a:endParaRPr lang="en-US" altLang="en-US" sz="2800" smtClean="0"/>
          </a:p>
        </p:txBody>
      </p:sp>
      <p:pic>
        <p:nvPicPr>
          <p:cNvPr id="19460" name="Picture 2" descr="http://www.cartoonstock.com/newscartoons/cartoonists/ksc/lowres/kscn86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219200"/>
            <a:ext cx="3048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75</TotalTime>
  <Words>497</Words>
  <Application>Microsoft Office PowerPoint</Application>
  <PresentationFormat>On-screen Show (4:3)</PresentationFormat>
  <Paragraphs>105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Hormonal Regulation of the Reproductive System</vt:lpstr>
      <vt:lpstr>Hormonal Control</vt:lpstr>
      <vt:lpstr>Hormonal Control At Puberty</vt:lpstr>
      <vt:lpstr>Hormonal Control At Puberty</vt:lpstr>
      <vt:lpstr>Testosterone &amp; Sperm Production are Controlled by Negative Feedback</vt:lpstr>
      <vt:lpstr>Interesting Facts</vt:lpstr>
      <vt:lpstr>Menstrual Cycle</vt:lpstr>
      <vt:lpstr>Puberty in Females</vt:lpstr>
      <vt:lpstr>Menstrual Cycle Facts</vt:lpstr>
      <vt:lpstr>Ovarian cells involved</vt:lpstr>
      <vt:lpstr>Oogenesis Overview</vt:lpstr>
      <vt:lpstr>Maturation of Follicle and Oocyte</vt:lpstr>
      <vt:lpstr>Controlled by Hormones</vt:lpstr>
      <vt:lpstr>Cycle Summary</vt:lpstr>
      <vt:lpstr>Cycle and Cells</vt:lpstr>
      <vt:lpstr>Surgical Birth Control</vt:lpstr>
      <vt:lpstr>Procedure</vt:lpstr>
    </vt:vector>
  </TitlesOfParts>
  <Company>Peace Wapiti School Division No. 76</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Hormonal Regulation of the Reproductive System</dc:title>
  <dc:creator>alisonlario</dc:creator>
  <cp:lastModifiedBy>School computer</cp:lastModifiedBy>
  <cp:revision>7</cp:revision>
  <dcterms:created xsi:type="dcterms:W3CDTF">2010-03-15T18:43:31Z</dcterms:created>
  <dcterms:modified xsi:type="dcterms:W3CDTF">2014-03-10T19:39:53Z</dcterms:modified>
</cp:coreProperties>
</file>