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8082" autoAdjust="0"/>
  </p:normalViewPr>
  <p:slideViewPr>
    <p:cSldViewPr>
      <p:cViewPr>
        <p:scale>
          <a:sx n="50" d="100"/>
          <a:sy n="50" d="100"/>
        </p:scale>
        <p:origin x="-276" y="-9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28B990C-3FCA-4AC6-9071-2BF64F6615AC}" type="datetimeFigureOut">
              <a:rPr lang="en-CA" smtClean="0"/>
              <a:t>19/03/2014</a:t>
            </a:fld>
            <a:endParaRPr lang="en-C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008E7FA-5723-4AAC-9472-2664676B8590}" type="slidenum">
              <a:rPr lang="en-CA" smtClean="0"/>
              <a:t>‹#›</a:t>
            </a:fld>
            <a:endParaRPr lang="en-C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B990C-3FCA-4AC6-9071-2BF64F6615AC}" type="datetimeFigureOut">
              <a:rPr lang="en-CA" smtClean="0"/>
              <a:t>19/03/2014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008E7FA-5723-4AAC-9472-2664676B8590}" type="slidenum">
              <a:rPr lang="en-CA" smtClean="0"/>
              <a:t>‹#›</a:t>
            </a:fld>
            <a:endParaRPr lang="en-C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B990C-3FCA-4AC6-9071-2BF64F6615AC}" type="datetimeFigureOut">
              <a:rPr lang="en-CA" smtClean="0"/>
              <a:t>19/03/2014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008E7FA-5723-4AAC-9472-2664676B8590}" type="slidenum">
              <a:rPr lang="en-CA" smtClean="0"/>
              <a:t>‹#›</a:t>
            </a:fld>
            <a:endParaRPr lang="en-C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B990C-3FCA-4AC6-9071-2BF64F6615AC}" type="datetimeFigureOut">
              <a:rPr lang="en-CA" smtClean="0"/>
              <a:t>19/03/2014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008E7FA-5723-4AAC-9472-2664676B8590}" type="slidenum">
              <a:rPr lang="en-CA" smtClean="0"/>
              <a:t>‹#›</a:t>
            </a:fld>
            <a:endParaRPr lang="en-CA"/>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B990C-3FCA-4AC6-9071-2BF64F6615AC}" type="datetimeFigureOut">
              <a:rPr lang="en-CA" smtClean="0"/>
              <a:t>19/03/2014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008E7FA-5723-4AAC-9472-2664676B8590}"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8B990C-3FCA-4AC6-9071-2BF64F6615AC}" type="datetimeFigureOut">
              <a:rPr lang="en-CA" smtClean="0"/>
              <a:t>19/03/2014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008E7FA-5723-4AAC-9472-2664676B8590}" type="slidenum">
              <a:rPr lang="en-CA" smtClean="0"/>
              <a:t>‹#›</a:t>
            </a:fld>
            <a:endParaRPr lang="en-C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8B990C-3FCA-4AC6-9071-2BF64F6615AC}" type="datetimeFigureOut">
              <a:rPr lang="en-CA" smtClean="0"/>
              <a:t>19/03/2014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008E7FA-5723-4AAC-9472-2664676B8590}" type="slidenum">
              <a:rPr lang="en-CA" smtClean="0"/>
              <a:t>‹#›</a:t>
            </a:fld>
            <a:endParaRPr lang="en-C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8B990C-3FCA-4AC6-9071-2BF64F6615AC}" type="datetimeFigureOut">
              <a:rPr lang="en-CA" smtClean="0"/>
              <a:t>19/03/2014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008E7FA-5723-4AAC-9472-2664676B8590}" type="slidenum">
              <a:rPr lang="en-CA" smtClean="0"/>
              <a:t>‹#›</a:t>
            </a:fld>
            <a:endParaRPr lang="en-C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B990C-3FCA-4AC6-9071-2BF64F6615AC}" type="datetimeFigureOut">
              <a:rPr lang="en-CA" smtClean="0"/>
              <a:t>19/03/2014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008E7FA-5723-4AAC-9472-2664676B8590}"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B990C-3FCA-4AC6-9071-2BF64F6615AC}" type="datetimeFigureOut">
              <a:rPr lang="en-CA" smtClean="0"/>
              <a:t>19/03/2014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008E7FA-5723-4AAC-9472-2664676B8590}"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B990C-3FCA-4AC6-9071-2BF64F6615AC}" type="datetimeFigureOut">
              <a:rPr lang="en-CA" smtClean="0"/>
              <a:t>19/03/2014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008E7FA-5723-4AAC-9472-2664676B8590}"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28B990C-3FCA-4AC6-9071-2BF64F6615AC}" type="datetimeFigureOut">
              <a:rPr lang="en-CA" smtClean="0"/>
              <a:t>19/03/2014</a:t>
            </a:fld>
            <a:endParaRPr lang="en-C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008E7FA-5723-4AAC-9472-2664676B8590}"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Meiosis – Part B</a:t>
            </a:r>
            <a:endParaRPr lang="en-CA" dirty="0"/>
          </a:p>
        </p:txBody>
      </p:sp>
      <p:sp>
        <p:nvSpPr>
          <p:cNvPr id="3" name="Subtitle 2"/>
          <p:cNvSpPr>
            <a:spLocks noGrp="1"/>
          </p:cNvSpPr>
          <p:nvPr>
            <p:ph type="subTitle" idx="1"/>
          </p:nvPr>
        </p:nvSpPr>
        <p:spPr/>
        <p:txBody>
          <a:bodyPr/>
          <a:lstStyle/>
          <a:p>
            <a:r>
              <a:rPr lang="en-CA" dirty="0" smtClean="0"/>
              <a:t>Take out a piece of paper and write for two minutes what makes you unique </a:t>
            </a:r>
            <a:r>
              <a:rPr lang="en-CA" dirty="0" smtClean="0">
                <a:sym typeface="Wingdings" panose="05000000000000000000" pitchFamily="2" charset="2"/>
              </a:rPr>
              <a:t></a:t>
            </a:r>
            <a:endParaRPr lang="en-CA" dirty="0"/>
          </a:p>
        </p:txBody>
      </p:sp>
    </p:spTree>
    <p:extLst>
      <p:ext uri="{BB962C8B-B14F-4D97-AF65-F5344CB8AC3E}">
        <p14:creationId xmlns:p14="http://schemas.microsoft.com/office/powerpoint/2010/main" val="1354977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CA"/>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404664"/>
            <a:ext cx="6840760" cy="6231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9140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Detecting results of abnormal meiosis.</a:t>
            </a:r>
          </a:p>
          <a:p>
            <a:r>
              <a:rPr lang="en-CA" dirty="0" smtClean="0"/>
              <a:t>Mix small sample of tissue with solution that stimulates mitotic division.  Another solution is added to stop division at metaphase.</a:t>
            </a:r>
          </a:p>
          <a:p>
            <a:endParaRPr lang="en-CA" dirty="0"/>
          </a:p>
        </p:txBody>
      </p:sp>
      <p:sp>
        <p:nvSpPr>
          <p:cNvPr id="3" name="Title 2"/>
          <p:cNvSpPr>
            <a:spLocks noGrp="1"/>
          </p:cNvSpPr>
          <p:nvPr>
            <p:ph type="title"/>
          </p:nvPr>
        </p:nvSpPr>
        <p:spPr/>
        <p:txBody>
          <a:bodyPr/>
          <a:lstStyle/>
          <a:p>
            <a:r>
              <a:rPr lang="en-CA" dirty="0" smtClean="0"/>
              <a:t>Karyotype Charts</a:t>
            </a:r>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861047"/>
            <a:ext cx="3672408" cy="2703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6109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8342871"/>
              </p:ext>
            </p:extLst>
          </p:nvPr>
        </p:nvGraphicFramePr>
        <p:xfrm>
          <a:off x="179512" y="2276872"/>
          <a:ext cx="8784975" cy="4158992"/>
        </p:xfrm>
        <a:graphic>
          <a:graphicData uri="http://schemas.openxmlformats.org/drawingml/2006/table">
            <a:tbl>
              <a:tblPr firstRow="1" bandRow="1">
                <a:tableStyleId>{5C22544A-7EE6-4342-B048-85BDC9FD1C3A}</a:tableStyleId>
              </a:tblPr>
              <a:tblGrid>
                <a:gridCol w="4752527"/>
                <a:gridCol w="1080120"/>
                <a:gridCol w="792088"/>
                <a:gridCol w="1080120"/>
                <a:gridCol w="1080120"/>
              </a:tblGrid>
              <a:tr h="653792">
                <a:tc>
                  <a:txBody>
                    <a:bodyPr/>
                    <a:lstStyle/>
                    <a:p>
                      <a:endParaRPr lang="en-CA" dirty="0"/>
                    </a:p>
                  </a:txBody>
                  <a:tcPr/>
                </a:tc>
                <a:tc>
                  <a:txBody>
                    <a:bodyPr/>
                    <a:lstStyle/>
                    <a:p>
                      <a:r>
                        <a:rPr lang="en-CA" dirty="0" smtClean="0"/>
                        <a:t>Human</a:t>
                      </a:r>
                      <a:endParaRPr lang="en-CA" dirty="0"/>
                    </a:p>
                  </a:txBody>
                  <a:tcPr/>
                </a:tc>
                <a:tc>
                  <a:txBody>
                    <a:bodyPr/>
                    <a:lstStyle/>
                    <a:p>
                      <a:r>
                        <a:rPr lang="en-CA" dirty="0" smtClean="0"/>
                        <a:t>Cat</a:t>
                      </a:r>
                      <a:endParaRPr lang="en-CA" dirty="0"/>
                    </a:p>
                  </a:txBody>
                  <a:tcPr/>
                </a:tc>
                <a:tc>
                  <a:txBody>
                    <a:bodyPr/>
                    <a:lstStyle/>
                    <a:p>
                      <a:r>
                        <a:rPr lang="en-CA" dirty="0" smtClean="0"/>
                        <a:t>Shrimp</a:t>
                      </a:r>
                      <a:endParaRPr lang="en-CA" dirty="0"/>
                    </a:p>
                  </a:txBody>
                  <a:tcPr/>
                </a:tc>
                <a:tc>
                  <a:txBody>
                    <a:bodyPr/>
                    <a:lstStyle/>
                    <a:p>
                      <a:r>
                        <a:rPr lang="en-CA" dirty="0" smtClean="0"/>
                        <a:t>Bean</a:t>
                      </a:r>
                      <a:endParaRPr lang="en-CA" dirty="0"/>
                    </a:p>
                  </a:txBody>
                  <a:tcPr/>
                </a:tc>
              </a:tr>
              <a:tr h="370840">
                <a:tc>
                  <a:txBody>
                    <a:bodyPr/>
                    <a:lstStyle/>
                    <a:p>
                      <a:r>
                        <a:rPr lang="en-CA" b="1" dirty="0" smtClean="0"/>
                        <a:t>Before Meiosis</a:t>
                      </a:r>
                      <a:endParaRPr lang="en-CA" b="1" dirty="0"/>
                    </a:p>
                  </a:txBody>
                  <a:tcPr/>
                </a:tc>
                <a:tc>
                  <a:txBody>
                    <a:bodyPr/>
                    <a:lstStyle/>
                    <a:p>
                      <a:endParaRPr lang="en-CA" dirty="0"/>
                    </a:p>
                  </a:txBody>
                  <a:tcPr/>
                </a:tc>
                <a:tc>
                  <a:txBody>
                    <a:bodyPr/>
                    <a:lstStyle/>
                    <a:p>
                      <a:endParaRPr lang="en-CA" dirty="0"/>
                    </a:p>
                  </a:txBody>
                  <a:tcPr/>
                </a:tc>
                <a:tc>
                  <a:txBody>
                    <a:bodyPr/>
                    <a:lstStyle/>
                    <a:p>
                      <a:endParaRPr lang="en-CA" dirty="0"/>
                    </a:p>
                  </a:txBody>
                  <a:tcPr/>
                </a:tc>
                <a:tc>
                  <a:txBody>
                    <a:bodyPr/>
                    <a:lstStyle/>
                    <a:p>
                      <a:endParaRPr lang="en-CA" dirty="0"/>
                    </a:p>
                  </a:txBody>
                  <a:tcPr/>
                </a:tc>
              </a:tr>
              <a:tr h="370840">
                <a:tc>
                  <a:txBody>
                    <a:bodyPr/>
                    <a:lstStyle/>
                    <a:p>
                      <a:r>
                        <a:rPr lang="en-CA" dirty="0" smtClean="0"/>
                        <a:t>Chromosome</a:t>
                      </a:r>
                      <a:r>
                        <a:rPr lang="en-CA" baseline="0" dirty="0" smtClean="0"/>
                        <a:t> number (haploid or diploid?</a:t>
                      </a:r>
                      <a:endParaRPr lang="en-CA" dirty="0"/>
                    </a:p>
                  </a:txBody>
                  <a:tcPr/>
                </a:tc>
                <a:tc>
                  <a:txBody>
                    <a:bodyPr/>
                    <a:lstStyle/>
                    <a:p>
                      <a:r>
                        <a:rPr lang="en-CA" dirty="0" smtClean="0"/>
                        <a:t>46</a:t>
                      </a:r>
                      <a:endParaRPr lang="en-CA" dirty="0"/>
                    </a:p>
                  </a:txBody>
                  <a:tcPr/>
                </a:tc>
                <a:tc>
                  <a:txBody>
                    <a:bodyPr/>
                    <a:lstStyle/>
                    <a:p>
                      <a:r>
                        <a:rPr lang="en-CA" dirty="0" smtClean="0"/>
                        <a:t>?</a:t>
                      </a:r>
                      <a:endParaRPr lang="en-CA" dirty="0"/>
                    </a:p>
                  </a:txBody>
                  <a:tcPr/>
                </a:tc>
                <a:tc>
                  <a:txBody>
                    <a:bodyPr/>
                    <a:lstStyle/>
                    <a:p>
                      <a:r>
                        <a:rPr lang="en-CA" dirty="0" smtClean="0"/>
                        <a:t>?</a:t>
                      </a:r>
                      <a:endParaRPr lang="en-CA" dirty="0"/>
                    </a:p>
                  </a:txBody>
                  <a:tcPr/>
                </a:tc>
                <a:tc>
                  <a:txBody>
                    <a:bodyPr/>
                    <a:lstStyle/>
                    <a:p>
                      <a:r>
                        <a:rPr lang="en-CA" dirty="0" smtClean="0"/>
                        <a:t>?</a:t>
                      </a:r>
                      <a:endParaRPr lang="en-CA" dirty="0"/>
                    </a:p>
                  </a:txBody>
                  <a:tcPr/>
                </a:tc>
              </a:tr>
              <a:tr h="370840">
                <a:tc>
                  <a:txBody>
                    <a:bodyPr/>
                    <a:lstStyle/>
                    <a:p>
                      <a:r>
                        <a:rPr lang="en-CA" dirty="0" smtClean="0"/>
                        <a:t>Number of pairs of homologous</a:t>
                      </a:r>
                      <a:r>
                        <a:rPr lang="en-CA" baseline="0" dirty="0" smtClean="0"/>
                        <a:t> chromosomes</a:t>
                      </a:r>
                      <a:endParaRPr lang="en-CA" dirty="0"/>
                    </a:p>
                  </a:txBody>
                  <a:tcPr/>
                </a:tc>
                <a:tc>
                  <a:txBody>
                    <a:bodyPr/>
                    <a:lstStyle/>
                    <a:p>
                      <a:r>
                        <a:rPr lang="en-CA" dirty="0" smtClean="0"/>
                        <a:t>23</a:t>
                      </a:r>
                      <a:endParaRPr lang="en-CA" dirty="0"/>
                    </a:p>
                  </a:txBody>
                  <a:tcPr/>
                </a:tc>
                <a:tc>
                  <a:txBody>
                    <a:bodyPr/>
                    <a:lstStyle/>
                    <a:p>
                      <a:r>
                        <a:rPr lang="en-CA" dirty="0" smtClean="0"/>
                        <a:t>?</a:t>
                      </a:r>
                      <a:endParaRPr lang="en-CA" dirty="0"/>
                    </a:p>
                  </a:txBody>
                  <a:tcPr/>
                </a:tc>
                <a:tc>
                  <a:txBody>
                    <a:bodyPr/>
                    <a:lstStyle/>
                    <a:p>
                      <a:r>
                        <a:rPr lang="en-CA" dirty="0" smtClean="0"/>
                        <a:t>127</a:t>
                      </a:r>
                      <a:endParaRPr lang="en-CA" dirty="0"/>
                    </a:p>
                  </a:txBody>
                  <a:tcPr/>
                </a:tc>
                <a:tc>
                  <a:txBody>
                    <a:bodyPr/>
                    <a:lstStyle/>
                    <a:p>
                      <a:r>
                        <a:rPr lang="en-CA" dirty="0" smtClean="0"/>
                        <a:t>?</a:t>
                      </a:r>
                    </a:p>
                  </a:txBody>
                  <a:tcPr/>
                </a:tc>
              </a:tr>
              <a:tr h="370840">
                <a:tc>
                  <a:txBody>
                    <a:bodyPr/>
                    <a:lstStyle/>
                    <a:p>
                      <a:r>
                        <a:rPr lang="en-CA" b="1" dirty="0" smtClean="0"/>
                        <a:t>After Meiosis I</a:t>
                      </a:r>
                      <a:endParaRPr lang="en-CA" b="1" dirty="0"/>
                    </a:p>
                  </a:txBody>
                  <a:tcPr/>
                </a:tc>
                <a:tc>
                  <a:txBody>
                    <a:bodyPr/>
                    <a:lstStyle/>
                    <a:p>
                      <a:endParaRPr lang="en-CA"/>
                    </a:p>
                  </a:txBody>
                  <a:tcPr/>
                </a:tc>
                <a:tc>
                  <a:txBody>
                    <a:bodyPr/>
                    <a:lstStyle/>
                    <a:p>
                      <a:endParaRPr lang="en-CA"/>
                    </a:p>
                  </a:txBody>
                  <a:tcPr/>
                </a:tc>
                <a:tc>
                  <a:txBody>
                    <a:bodyPr/>
                    <a:lstStyle/>
                    <a:p>
                      <a:endParaRPr lang="en-CA"/>
                    </a:p>
                  </a:txBody>
                  <a:tcPr/>
                </a:tc>
                <a:tc>
                  <a:txBody>
                    <a:bodyPr/>
                    <a:lstStyle/>
                    <a:p>
                      <a:endParaRPr lang="en-CA"/>
                    </a:p>
                  </a:txBody>
                  <a:tcPr/>
                </a:tc>
              </a:tr>
              <a:tr h="370840">
                <a:tc>
                  <a:txBody>
                    <a:bodyPr/>
                    <a:lstStyle/>
                    <a:p>
                      <a:r>
                        <a:rPr lang="en-CA" dirty="0" smtClean="0"/>
                        <a:t>Chromosome number (haploid or diploid?)</a:t>
                      </a:r>
                      <a:endParaRPr lang="en-CA" dirty="0"/>
                    </a:p>
                  </a:txBody>
                  <a:tcPr/>
                </a:tc>
                <a:tc>
                  <a:txBody>
                    <a:bodyPr/>
                    <a:lstStyle/>
                    <a:p>
                      <a:r>
                        <a:rPr lang="en-CA" dirty="0" smtClean="0"/>
                        <a:t>23</a:t>
                      </a:r>
                      <a:endParaRPr lang="en-CA" dirty="0"/>
                    </a:p>
                  </a:txBody>
                  <a:tcPr/>
                </a:tc>
                <a:tc>
                  <a:txBody>
                    <a:bodyPr/>
                    <a:lstStyle/>
                    <a:p>
                      <a:r>
                        <a:rPr lang="en-CA" dirty="0" smtClean="0"/>
                        <a:t>19</a:t>
                      </a:r>
                      <a:endParaRPr lang="en-CA" dirty="0"/>
                    </a:p>
                  </a:txBody>
                  <a:tcPr/>
                </a:tc>
                <a:tc>
                  <a:txBody>
                    <a:bodyPr/>
                    <a:lstStyle/>
                    <a:p>
                      <a:r>
                        <a:rPr lang="en-CA" dirty="0" smtClean="0"/>
                        <a:t>?</a:t>
                      </a:r>
                      <a:endParaRPr lang="en-CA" dirty="0"/>
                    </a:p>
                  </a:txBody>
                  <a:tcPr/>
                </a:tc>
                <a:tc>
                  <a:txBody>
                    <a:bodyPr/>
                    <a:lstStyle/>
                    <a:p>
                      <a:r>
                        <a:rPr lang="en-CA" dirty="0" smtClean="0"/>
                        <a:t>?</a:t>
                      </a:r>
                      <a:endParaRPr lang="en-CA" dirty="0"/>
                    </a:p>
                  </a:txBody>
                  <a:tcPr/>
                </a:tc>
              </a:tr>
              <a:tr h="370840">
                <a:tc>
                  <a:txBody>
                    <a:bodyPr/>
                    <a:lstStyle/>
                    <a:p>
                      <a:r>
                        <a:rPr lang="en-CA" b="1" dirty="0" smtClean="0"/>
                        <a:t>After</a:t>
                      </a:r>
                      <a:r>
                        <a:rPr lang="en-CA" b="1" baseline="0" dirty="0" smtClean="0"/>
                        <a:t> Meiosis II</a:t>
                      </a:r>
                      <a:endParaRPr lang="en-CA" b="1" dirty="0"/>
                    </a:p>
                  </a:txBody>
                  <a:tcPr/>
                </a:tc>
                <a:tc>
                  <a:txBody>
                    <a:bodyPr/>
                    <a:lstStyle/>
                    <a:p>
                      <a:endParaRPr lang="en-CA" dirty="0"/>
                    </a:p>
                  </a:txBody>
                  <a:tcPr/>
                </a:tc>
                <a:tc>
                  <a:txBody>
                    <a:bodyPr/>
                    <a:lstStyle/>
                    <a:p>
                      <a:endParaRPr lang="en-CA" dirty="0"/>
                    </a:p>
                  </a:txBody>
                  <a:tcPr/>
                </a:tc>
                <a:tc>
                  <a:txBody>
                    <a:bodyPr/>
                    <a:lstStyle/>
                    <a:p>
                      <a:endParaRPr lang="en-CA" dirty="0"/>
                    </a:p>
                  </a:txBody>
                  <a:tcPr/>
                </a:tc>
                <a:tc>
                  <a:txBody>
                    <a:bodyPr/>
                    <a:lstStyle/>
                    <a:p>
                      <a:endParaRPr lang="en-CA" dirty="0"/>
                    </a:p>
                  </a:txBody>
                  <a:tcPr/>
                </a:tc>
              </a:tr>
              <a:tr h="370840">
                <a:tc>
                  <a:txBody>
                    <a:bodyPr/>
                    <a:lstStyle/>
                    <a:p>
                      <a:r>
                        <a:rPr lang="en-CA" dirty="0" smtClean="0"/>
                        <a:t>Chromosome number (haploid or diploid?)</a:t>
                      </a:r>
                      <a:endParaRPr lang="en-CA" dirty="0"/>
                    </a:p>
                  </a:txBody>
                  <a:tcPr/>
                </a:tc>
                <a:tc>
                  <a:txBody>
                    <a:bodyPr/>
                    <a:lstStyle/>
                    <a:p>
                      <a:r>
                        <a:rPr lang="en-CA" dirty="0" smtClean="0"/>
                        <a:t>23</a:t>
                      </a:r>
                      <a:endParaRPr lang="en-CA" dirty="0"/>
                    </a:p>
                  </a:txBody>
                  <a:tcPr/>
                </a:tc>
                <a:tc>
                  <a:txBody>
                    <a:bodyPr/>
                    <a:lstStyle/>
                    <a:p>
                      <a:r>
                        <a:rPr lang="en-CA" dirty="0" smtClean="0"/>
                        <a:t>?</a:t>
                      </a:r>
                      <a:endParaRPr lang="en-CA" dirty="0"/>
                    </a:p>
                  </a:txBody>
                  <a:tcPr/>
                </a:tc>
                <a:tc>
                  <a:txBody>
                    <a:bodyPr/>
                    <a:lstStyle/>
                    <a:p>
                      <a:r>
                        <a:rPr lang="en-CA" dirty="0" smtClean="0"/>
                        <a:t>?</a:t>
                      </a:r>
                      <a:endParaRPr lang="en-CA" dirty="0"/>
                    </a:p>
                  </a:txBody>
                  <a:tcPr/>
                </a:tc>
                <a:tc>
                  <a:txBody>
                    <a:bodyPr/>
                    <a:lstStyle/>
                    <a:p>
                      <a:r>
                        <a:rPr lang="en-CA" dirty="0" smtClean="0"/>
                        <a:t>11</a:t>
                      </a:r>
                      <a:endParaRPr lang="en-CA" dirty="0"/>
                    </a:p>
                  </a:txBody>
                  <a:tcPr/>
                </a:tc>
              </a:tr>
              <a:tr h="0">
                <a:tc>
                  <a:txBody>
                    <a:bodyPr/>
                    <a:lstStyle/>
                    <a:p>
                      <a:r>
                        <a:rPr lang="en-CA" dirty="0" smtClean="0"/>
                        <a:t>Number of pairs of homologous</a:t>
                      </a:r>
                      <a:r>
                        <a:rPr lang="en-CA" baseline="0" dirty="0" smtClean="0"/>
                        <a:t> chromosomes</a:t>
                      </a:r>
                      <a:endParaRPr lang="en-CA" dirty="0"/>
                    </a:p>
                  </a:txBody>
                  <a:tcPr/>
                </a:tc>
                <a:tc>
                  <a:txBody>
                    <a:bodyPr/>
                    <a:lstStyle/>
                    <a:p>
                      <a:r>
                        <a:rPr lang="en-CA" dirty="0" smtClean="0"/>
                        <a:t>0</a:t>
                      </a:r>
                      <a:endParaRPr lang="en-CA" dirty="0"/>
                    </a:p>
                  </a:txBody>
                  <a:tcPr/>
                </a:tc>
                <a:tc>
                  <a:txBody>
                    <a:bodyPr/>
                    <a:lstStyle/>
                    <a:p>
                      <a:r>
                        <a:rPr lang="en-CA" dirty="0" smtClean="0"/>
                        <a:t>?</a:t>
                      </a:r>
                      <a:endParaRPr lang="en-CA" dirty="0"/>
                    </a:p>
                  </a:txBody>
                  <a:tcPr/>
                </a:tc>
                <a:tc>
                  <a:txBody>
                    <a:bodyPr/>
                    <a:lstStyle/>
                    <a:p>
                      <a:r>
                        <a:rPr lang="en-CA" dirty="0" smtClean="0"/>
                        <a:t>?</a:t>
                      </a:r>
                      <a:endParaRPr lang="en-CA" dirty="0"/>
                    </a:p>
                  </a:txBody>
                  <a:tcPr/>
                </a:tc>
                <a:tc>
                  <a:txBody>
                    <a:bodyPr/>
                    <a:lstStyle/>
                    <a:p>
                      <a:r>
                        <a:rPr lang="en-CA" dirty="0" smtClean="0"/>
                        <a:t>?</a:t>
                      </a:r>
                      <a:endParaRPr lang="en-CA" dirty="0"/>
                    </a:p>
                  </a:txBody>
                  <a:tcPr/>
                </a:tc>
              </a:tr>
            </a:tbl>
          </a:graphicData>
        </a:graphic>
      </p:graphicFrame>
      <p:sp>
        <p:nvSpPr>
          <p:cNvPr id="3" name="Title 2"/>
          <p:cNvSpPr>
            <a:spLocks noGrp="1"/>
          </p:cNvSpPr>
          <p:nvPr>
            <p:ph type="title"/>
          </p:nvPr>
        </p:nvSpPr>
        <p:spPr/>
        <p:txBody>
          <a:bodyPr/>
          <a:lstStyle/>
          <a:p>
            <a:r>
              <a:rPr lang="en-CA" dirty="0" smtClean="0"/>
              <a:t>Activity</a:t>
            </a:r>
            <a:endParaRPr lang="en-CA" dirty="0"/>
          </a:p>
        </p:txBody>
      </p:sp>
    </p:spTree>
    <p:extLst>
      <p:ext uri="{BB962C8B-B14F-4D97-AF65-F5344CB8AC3E}">
        <p14:creationId xmlns:p14="http://schemas.microsoft.com/office/powerpoint/2010/main" val="3258085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060848"/>
            <a:ext cx="3512712" cy="4392487"/>
          </a:xfrm>
        </p:spPr>
        <p:txBody>
          <a:bodyPr>
            <a:normAutofit lnSpcReduction="10000"/>
          </a:bodyPr>
          <a:lstStyle/>
          <a:p>
            <a:r>
              <a:rPr lang="en-CA" dirty="0" smtClean="0"/>
              <a:t>Gametogenesis – formation of female or male sex cells</a:t>
            </a:r>
          </a:p>
          <a:p>
            <a:r>
              <a:rPr lang="en-CA" dirty="0" smtClean="0"/>
              <a:t>Female cytoplasm does not divide equally after each nuclear division – the </a:t>
            </a:r>
            <a:r>
              <a:rPr lang="en-CA" b="1" dirty="0" smtClean="0"/>
              <a:t>OOTID</a:t>
            </a:r>
            <a:r>
              <a:rPr lang="en-CA" dirty="0" smtClean="0"/>
              <a:t> receives most of cytoplasm</a:t>
            </a:r>
          </a:p>
          <a:p>
            <a:r>
              <a:rPr lang="en-CA" dirty="0" smtClean="0"/>
              <a:t>Sperm cells have equal division of cytoplasm</a:t>
            </a:r>
            <a:endParaRPr lang="en-CA" dirty="0"/>
          </a:p>
        </p:txBody>
      </p:sp>
      <p:sp>
        <p:nvSpPr>
          <p:cNvPr id="3" name="Title 2"/>
          <p:cNvSpPr>
            <a:spLocks noGrp="1"/>
          </p:cNvSpPr>
          <p:nvPr>
            <p:ph type="title"/>
          </p:nvPr>
        </p:nvSpPr>
        <p:spPr/>
        <p:txBody>
          <a:bodyPr/>
          <a:lstStyle/>
          <a:p>
            <a:r>
              <a:rPr lang="en-CA" sz="4800" dirty="0" smtClean="0"/>
              <a:t>Development of Male and Female Gametes</a:t>
            </a:r>
            <a:endParaRPr lang="en-CA" sz="4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204864"/>
            <a:ext cx="527171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1888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Sperm are streamlined for movement, Egg cells use nutrients and organelles within cytoplasm to fuel future divisions</a:t>
            </a:r>
          </a:p>
          <a:p>
            <a:r>
              <a:rPr lang="en-CA" dirty="0" smtClean="0"/>
              <a:t>Spermatocytes (Diploid) – give rise to sperm cells – are capable of mitosis before meiosis ever begins</a:t>
            </a:r>
          </a:p>
          <a:p>
            <a:r>
              <a:rPr lang="en-CA" dirty="0" smtClean="0"/>
              <a:t>Males can produce 1 billion sperm a day!</a:t>
            </a:r>
          </a:p>
          <a:p>
            <a:r>
              <a:rPr lang="en-CA" dirty="0" smtClean="0"/>
              <a:t>Females are born with ~ 2 million primary oocytes.  Oocytes have already entered meiosis I but remain suspended until prophase I until puberty. </a:t>
            </a:r>
          </a:p>
          <a:p>
            <a:r>
              <a:rPr lang="en-CA" dirty="0" smtClean="0"/>
              <a:t>Meiosis is resumed in one oocyte once a month</a:t>
            </a:r>
          </a:p>
          <a:p>
            <a:endParaRPr lang="en-CA" dirty="0"/>
          </a:p>
        </p:txBody>
      </p:sp>
      <p:sp>
        <p:nvSpPr>
          <p:cNvPr id="3" name="Title 2"/>
          <p:cNvSpPr>
            <a:spLocks noGrp="1"/>
          </p:cNvSpPr>
          <p:nvPr>
            <p:ph type="title"/>
          </p:nvPr>
        </p:nvSpPr>
        <p:spPr/>
        <p:txBody>
          <a:bodyPr/>
          <a:lstStyle/>
          <a:p>
            <a:endParaRPr lang="en-CA"/>
          </a:p>
        </p:txBody>
      </p:sp>
    </p:spTree>
    <p:extLst>
      <p:ext uri="{BB962C8B-B14F-4D97-AF65-F5344CB8AC3E}">
        <p14:creationId xmlns:p14="http://schemas.microsoft.com/office/powerpoint/2010/main" val="235604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Asexual reproduction = offspring through mitosis</a:t>
            </a:r>
          </a:p>
          <a:p>
            <a:pPr lvl="1"/>
            <a:r>
              <a:rPr lang="en-CA" dirty="0" smtClean="0"/>
              <a:t>Bacteria and Yeast – daughter cells with the same chromosome number as parent cell</a:t>
            </a:r>
          </a:p>
          <a:p>
            <a:r>
              <a:rPr lang="en-CA" dirty="0" smtClean="0"/>
              <a:t>Sexual reproduction = chromosome number changes through meiosis (gametes – half the chromosome number as the somatic cells) and fertilization (zygote – two gametes joining where chromosome number is restored to that of somatic cells)</a:t>
            </a:r>
            <a:endParaRPr lang="en-CA" dirty="0"/>
          </a:p>
        </p:txBody>
      </p:sp>
      <p:sp>
        <p:nvSpPr>
          <p:cNvPr id="3" name="Title 2"/>
          <p:cNvSpPr>
            <a:spLocks noGrp="1"/>
          </p:cNvSpPr>
          <p:nvPr>
            <p:ph type="title"/>
          </p:nvPr>
        </p:nvSpPr>
        <p:spPr/>
        <p:txBody>
          <a:bodyPr/>
          <a:lstStyle/>
          <a:p>
            <a:r>
              <a:rPr lang="en-CA" sz="4800" dirty="0" smtClean="0"/>
              <a:t>Cell Division and Life Cycles</a:t>
            </a:r>
            <a:endParaRPr lang="en-CA" sz="4800" dirty="0"/>
          </a:p>
        </p:txBody>
      </p:sp>
    </p:spTree>
    <p:extLst>
      <p:ext uri="{BB962C8B-B14F-4D97-AF65-F5344CB8AC3E}">
        <p14:creationId xmlns:p14="http://schemas.microsoft.com/office/powerpoint/2010/main" val="2210213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7440157"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1468" y="5085184"/>
            <a:ext cx="9001182" cy="2031325"/>
          </a:xfrm>
          <a:prstGeom prst="rect">
            <a:avLst/>
          </a:prstGeom>
          <a:noFill/>
        </p:spPr>
        <p:txBody>
          <a:bodyPr wrap="none" rtlCol="0">
            <a:spAutoFit/>
          </a:bodyPr>
          <a:lstStyle/>
          <a:p>
            <a:r>
              <a:rPr lang="en-CA" dirty="0" smtClean="0"/>
              <a:t>Pollen contains male sex cells, female egg stored in flower.  Gametes contain a haploid</a:t>
            </a:r>
          </a:p>
          <a:p>
            <a:r>
              <a:rPr lang="en-CA" dirty="0" smtClean="0"/>
              <a:t>chromosome.  Diploid zygote is formed after fertilization.  Undergoes mitosis to </a:t>
            </a:r>
          </a:p>
          <a:p>
            <a:r>
              <a:rPr lang="en-CA" dirty="0" smtClean="0"/>
              <a:t>produce seeds.  Further mitosis produces mature plant called sporophyte.  Specialized</a:t>
            </a:r>
          </a:p>
          <a:p>
            <a:r>
              <a:rPr lang="en-CA" dirty="0" smtClean="0"/>
              <a:t>cells undergo meiosis to produce haploid spores.  Spores undergo mitosis to produce</a:t>
            </a:r>
          </a:p>
          <a:p>
            <a:r>
              <a:rPr lang="en-CA" dirty="0" smtClean="0"/>
              <a:t>mature multicellular gametophyte (also a haploid).  Specialized cells develop into </a:t>
            </a:r>
          </a:p>
          <a:p>
            <a:r>
              <a:rPr lang="en-CA" dirty="0" smtClean="0"/>
              <a:t>gametes.  Cycle begins again.</a:t>
            </a:r>
          </a:p>
          <a:p>
            <a:endParaRPr lang="en-CA" dirty="0"/>
          </a:p>
        </p:txBody>
      </p:sp>
    </p:spTree>
    <p:extLst>
      <p:ext uri="{BB962C8B-B14F-4D97-AF65-F5344CB8AC3E}">
        <p14:creationId xmlns:p14="http://schemas.microsoft.com/office/powerpoint/2010/main" val="351312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738" y="2903538"/>
            <a:ext cx="775493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422" y="247328"/>
            <a:ext cx="6779567" cy="504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5290439"/>
            <a:ext cx="8848897" cy="1200329"/>
          </a:xfrm>
          <a:prstGeom prst="rect">
            <a:avLst/>
          </a:prstGeom>
          <a:noFill/>
        </p:spPr>
        <p:txBody>
          <a:bodyPr wrap="none" rtlCol="0">
            <a:spAutoFit/>
          </a:bodyPr>
          <a:lstStyle/>
          <a:p>
            <a:r>
              <a:rPr lang="en-CA" dirty="0" smtClean="0"/>
              <a:t>The gametes are haploid and single celled.  Gametes fuse and form a diploid zygote.</a:t>
            </a:r>
          </a:p>
          <a:p>
            <a:r>
              <a:rPr lang="en-CA" dirty="0" smtClean="0"/>
              <a:t>Zygote undergoes mitosis to form multicellular diploid adult body.  Specialized cells</a:t>
            </a:r>
          </a:p>
          <a:p>
            <a:r>
              <a:rPr lang="en-CA" dirty="0" smtClean="0"/>
              <a:t>undergo meiosis to produce gametes. </a:t>
            </a:r>
            <a:r>
              <a:rPr lang="en-CA" b="1" dirty="0" smtClean="0"/>
              <a:t>Animals do not undergo mitosis to form </a:t>
            </a:r>
          </a:p>
          <a:p>
            <a:r>
              <a:rPr lang="en-CA" b="1" dirty="0" smtClean="0"/>
              <a:t>multicellular gametophyte</a:t>
            </a:r>
            <a:r>
              <a:rPr lang="en-CA" dirty="0" smtClean="0"/>
              <a:t>.  Haploid gametes unite, fertilize and cycle begins again.</a:t>
            </a:r>
            <a:endParaRPr lang="en-CA" dirty="0"/>
          </a:p>
        </p:txBody>
      </p:sp>
    </p:spTree>
    <p:extLst>
      <p:ext uri="{BB962C8B-B14F-4D97-AF65-F5344CB8AC3E}">
        <p14:creationId xmlns:p14="http://schemas.microsoft.com/office/powerpoint/2010/main" val="2621419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60847"/>
            <a:ext cx="7745505" cy="4608513"/>
          </a:xfrm>
        </p:spPr>
        <p:txBody>
          <a:bodyPr>
            <a:normAutofit fontScale="85000" lnSpcReduction="20000"/>
          </a:bodyPr>
          <a:lstStyle/>
          <a:p>
            <a:r>
              <a:rPr lang="en-CA" dirty="0" smtClean="0"/>
              <a:t>Nondisjunction – two homologous chromosomes fail to separate during meiosis or mitosis.  One daughter cell has too many chromosomes and the other too few. Any cell can be affected, but most dramatic is in sex cells during meiosis.</a:t>
            </a:r>
          </a:p>
          <a:p>
            <a:r>
              <a:rPr lang="en-CA" dirty="0" smtClean="0"/>
              <a:t>Polyploidy – more than two complete chromosome sets.  Three chromosome sets – </a:t>
            </a:r>
            <a:r>
              <a:rPr lang="en-CA" dirty="0" err="1" smtClean="0"/>
              <a:t>tripoloidy</a:t>
            </a:r>
            <a:r>
              <a:rPr lang="en-CA" dirty="0" smtClean="0"/>
              <a:t>; four chromosome sets – </a:t>
            </a:r>
            <a:r>
              <a:rPr lang="en-CA" dirty="0" err="1" smtClean="0"/>
              <a:t>tetraploidy</a:t>
            </a:r>
            <a:r>
              <a:rPr lang="en-CA" dirty="0" smtClean="0"/>
              <a:t>.</a:t>
            </a:r>
          </a:p>
          <a:p>
            <a:r>
              <a:rPr lang="en-CA" dirty="0" smtClean="0"/>
              <a:t>Diploid egg cell fertilized by a haploid sperm = 3n cell</a:t>
            </a:r>
          </a:p>
          <a:p>
            <a:r>
              <a:rPr lang="en-CA" dirty="0" smtClean="0"/>
              <a:t>In humans, nondisjunction produces gametes with 22-24 chromosomes.</a:t>
            </a:r>
          </a:p>
          <a:p>
            <a:r>
              <a:rPr lang="en-CA" dirty="0" smtClean="0"/>
              <a:t>If gamete of 24 chromosomes, and joins with normal gamete will have zygote with 47 chromosomes.  Zygote will have three chromosomes in place of normal pair </a:t>
            </a:r>
            <a:r>
              <a:rPr lang="en-CA" b="1" dirty="0" smtClean="0"/>
              <a:t>Trisomy</a:t>
            </a:r>
            <a:endParaRPr lang="en-CA" dirty="0" smtClean="0"/>
          </a:p>
          <a:p>
            <a:r>
              <a:rPr lang="en-CA" dirty="0" smtClean="0"/>
              <a:t>If gamete of 22 chromosomes joins with normal gamete will have zygote with 45 chromosomes. Will have only one of the chromosomes rather than homologous pair. </a:t>
            </a:r>
            <a:r>
              <a:rPr lang="en-CA" b="1" dirty="0" smtClean="0"/>
              <a:t> </a:t>
            </a:r>
            <a:r>
              <a:rPr lang="en-CA" b="1" dirty="0" err="1" smtClean="0"/>
              <a:t>Monosomy</a:t>
            </a:r>
            <a:endParaRPr lang="en-CA" dirty="0" smtClean="0"/>
          </a:p>
        </p:txBody>
      </p:sp>
      <p:sp>
        <p:nvSpPr>
          <p:cNvPr id="3" name="Title 2"/>
          <p:cNvSpPr>
            <a:spLocks noGrp="1"/>
          </p:cNvSpPr>
          <p:nvPr>
            <p:ph type="title"/>
          </p:nvPr>
        </p:nvSpPr>
        <p:spPr/>
        <p:txBody>
          <a:bodyPr/>
          <a:lstStyle/>
          <a:p>
            <a:r>
              <a:rPr lang="en-CA" dirty="0" smtClean="0"/>
              <a:t>Abnormal Meiosis</a:t>
            </a:r>
            <a:endParaRPr lang="en-CA" dirty="0"/>
          </a:p>
        </p:txBody>
      </p:sp>
    </p:spTree>
    <p:extLst>
      <p:ext uri="{BB962C8B-B14F-4D97-AF65-F5344CB8AC3E}">
        <p14:creationId xmlns:p14="http://schemas.microsoft.com/office/powerpoint/2010/main" val="2594143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err="1" smtClean="0"/>
              <a:t>Trisomic</a:t>
            </a:r>
            <a:r>
              <a:rPr lang="en-CA" dirty="0" smtClean="0"/>
              <a:t> Conditions – Down Syndrome (trisomy 21)</a:t>
            </a:r>
          </a:p>
          <a:p>
            <a:r>
              <a:rPr lang="en-CA" dirty="0" err="1" smtClean="0"/>
              <a:t>Monosomic</a:t>
            </a:r>
            <a:r>
              <a:rPr lang="en-CA" dirty="0" smtClean="0"/>
              <a:t> Conditions – Turner Syndrome Female with single x chromosome. both homologous pairs moved to the same pole during meiosis I.  Egg with no X chromosome is fertilized with sperm – 45 chromosome zygote.</a:t>
            </a:r>
          </a:p>
          <a:p>
            <a:r>
              <a:rPr lang="en-CA" dirty="0" smtClean="0"/>
              <a:t>Nondisjunction in sperm or egg – child inherits 2 X chromosomes and single Y.  Male at birth but at puberty begins producing high levels of female sex hormones.</a:t>
            </a:r>
            <a:endParaRPr lang="en-CA" dirty="0"/>
          </a:p>
        </p:txBody>
      </p:sp>
      <p:sp>
        <p:nvSpPr>
          <p:cNvPr id="3" name="Title 2"/>
          <p:cNvSpPr>
            <a:spLocks noGrp="1"/>
          </p:cNvSpPr>
          <p:nvPr>
            <p:ph type="title"/>
          </p:nvPr>
        </p:nvSpPr>
        <p:spPr/>
        <p:txBody>
          <a:bodyPr/>
          <a:lstStyle/>
          <a:p>
            <a:r>
              <a:rPr lang="en-CA" sz="4800" dirty="0" smtClean="0"/>
              <a:t>Nondisjunction Disorders</a:t>
            </a:r>
            <a:endParaRPr lang="en-CA" sz="4800" dirty="0"/>
          </a:p>
        </p:txBody>
      </p:sp>
    </p:spTree>
    <p:extLst>
      <p:ext uri="{BB962C8B-B14F-4D97-AF65-F5344CB8AC3E}">
        <p14:creationId xmlns:p14="http://schemas.microsoft.com/office/powerpoint/2010/main" val="3788423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112</TotalTime>
  <Words>646</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Meiosis – Part B</vt:lpstr>
      <vt:lpstr>Activity</vt:lpstr>
      <vt:lpstr>Development of Male and Female Gametes</vt:lpstr>
      <vt:lpstr>PowerPoint Presentation</vt:lpstr>
      <vt:lpstr>Cell Division and Life Cycles</vt:lpstr>
      <vt:lpstr>PowerPoint Presentation</vt:lpstr>
      <vt:lpstr>PowerPoint Presentation</vt:lpstr>
      <vt:lpstr>Abnormal Meiosis</vt:lpstr>
      <vt:lpstr>Nondisjunction Disorders</vt:lpstr>
      <vt:lpstr>PowerPoint Presentation</vt:lpstr>
      <vt:lpstr>Karyotype Charts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 computer</dc:creator>
  <cp:lastModifiedBy>School computer</cp:lastModifiedBy>
  <cp:revision>9</cp:revision>
  <dcterms:created xsi:type="dcterms:W3CDTF">2014-03-19T06:51:50Z</dcterms:created>
  <dcterms:modified xsi:type="dcterms:W3CDTF">2014-03-19T08:44:16Z</dcterms:modified>
</cp:coreProperties>
</file>