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96788B-62AB-4E7F-A4CB-A361E4A6D990}" type="datetimeFigureOut">
              <a:rPr lang="en-CA" smtClean="0"/>
              <a:t>18/03/2014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CD26EE-8A65-4997-B860-6476B9660971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xr8-0RaD-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269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200"/>
            <a:ext cx="7344816" cy="47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794038"/>
            <a:ext cx="816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Meiosis occurs at approximately the same time in each haploid daughter cells.</a:t>
            </a:r>
          </a:p>
          <a:p>
            <a:r>
              <a:rPr lang="en-CA" dirty="0" smtClean="0"/>
              <a:t>Pairs of chromatids separate and move to opposite poles – No replication of </a:t>
            </a:r>
          </a:p>
          <a:p>
            <a:r>
              <a:rPr lang="en-CA" dirty="0"/>
              <a:t> </a:t>
            </a:r>
            <a:r>
              <a:rPr lang="en-CA" dirty="0" smtClean="0"/>
              <a:t> chromosomes prior to Meiosis II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68354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Same but Different</a:t>
            </a:r>
            <a:endParaRPr lang="en-CA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358438" cy="35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373216"/>
            <a:ext cx="83407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Mitosis produces two diploid cells from one diploid cell.  Meiosis produces four</a:t>
            </a:r>
          </a:p>
          <a:p>
            <a:r>
              <a:rPr lang="en-CA" dirty="0" smtClean="0"/>
              <a:t>haploid cells from one diploid cell.</a:t>
            </a:r>
          </a:p>
          <a:p>
            <a:r>
              <a:rPr lang="en-CA" dirty="0" smtClean="0"/>
              <a:t>Meiosis explains the variation in traits that is observed in species that reproduce</a:t>
            </a:r>
          </a:p>
          <a:p>
            <a:r>
              <a:rPr lang="en-CA" dirty="0" smtClean="0"/>
              <a:t>sexually.  In Metaphase I – maternal and paternal chromosomes are randomly </a:t>
            </a:r>
          </a:p>
          <a:p>
            <a:r>
              <a:rPr lang="en-CA" dirty="0" smtClean="0"/>
              <a:t>assorted.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362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Cloning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Forming identical offspring from a single cell or tissue in the parent organ.</a:t>
            </a:r>
            <a:r>
              <a:rPr lang="en-CA" b="1" dirty="0" smtClean="0"/>
              <a:t> – Asexual reproduction</a:t>
            </a:r>
            <a:r>
              <a:rPr lang="en-CA" dirty="0" smtClean="0"/>
              <a:t> because there is no variation in traits from male and female sex cells.</a:t>
            </a:r>
          </a:p>
          <a:p>
            <a:endParaRPr lang="en-C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34896"/>
            <a:ext cx="7930170" cy="198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6165304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Identical – 1 egg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256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5" y="3068960"/>
            <a:ext cx="357871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5760"/>
            <a:ext cx="17049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4128" y="594928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Enucleated – cell without a </a:t>
            </a:r>
          </a:p>
          <a:p>
            <a:r>
              <a:rPr lang="en-CA" dirty="0" smtClean="0"/>
              <a:t>nucleus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37539" y="1329090"/>
            <a:ext cx="64299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Frederick Stewart – cloned the first carrots</a:t>
            </a:r>
          </a:p>
          <a:p>
            <a:r>
              <a:rPr lang="en-CA" dirty="0" smtClean="0"/>
              <a:t>Allows production of strains of plants with predictable</a:t>
            </a:r>
          </a:p>
          <a:p>
            <a:r>
              <a:rPr lang="en-CA" dirty="0" smtClean="0"/>
              <a:t>characteristics.  </a:t>
            </a:r>
          </a:p>
          <a:p>
            <a:r>
              <a:rPr lang="en-CA" dirty="0" smtClean="0"/>
              <a:t>Contains complete complement of chromosomes from parent</a:t>
            </a:r>
          </a:p>
          <a:p>
            <a:r>
              <a:rPr lang="en-CA" dirty="0" smtClean="0"/>
              <a:t>It undergoes mitosis to increase in size.</a:t>
            </a:r>
          </a:p>
          <a:p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4"/>
              </a:rPr>
              <a:t>Dolly the Sheep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5249822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Briggs and King investigated animal cloning. </a:t>
            </a:r>
          </a:p>
          <a:p>
            <a:r>
              <a:rPr lang="en-CA" dirty="0" smtClean="0"/>
              <a:t>Nucleus removed from unfertilized egg and nucleus from a frog embryo inserted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45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					Telomeres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1778000" cy="290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3659" y="1556792"/>
            <a:ext cx="60283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Each time a telomere goes through the cell cycle, it </a:t>
            </a:r>
          </a:p>
          <a:p>
            <a:r>
              <a:rPr lang="en-CA" dirty="0" smtClean="0"/>
              <a:t>reduces in length.  Potential role in aging and behaviour</a:t>
            </a:r>
          </a:p>
          <a:p>
            <a:r>
              <a:rPr lang="en-CA" dirty="0" smtClean="0"/>
              <a:t>of cancer cells</a:t>
            </a:r>
            <a:r>
              <a:rPr lang="en-CA" dirty="0" smtClean="0"/>
              <a:t>.  Telomeres are used as a molecular clock</a:t>
            </a:r>
          </a:p>
          <a:p>
            <a:r>
              <a:rPr lang="en-CA" dirty="0" smtClean="0"/>
              <a:t>for cellular aging.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Telomerase is an enzyme that </a:t>
            </a:r>
            <a:r>
              <a:rPr lang="en-CA" dirty="0" smtClean="0"/>
              <a:t>helps reactivate telomeres</a:t>
            </a:r>
          </a:p>
          <a:p>
            <a:r>
              <a:rPr lang="en-CA" dirty="0" smtClean="0"/>
              <a:t>allowing them to retain their length for a longer period of </a:t>
            </a:r>
          </a:p>
          <a:p>
            <a:r>
              <a:rPr lang="en-CA" dirty="0" smtClean="0"/>
              <a:t>time.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This has a potential effect on cloning – Dolly was cloned </a:t>
            </a:r>
          </a:p>
          <a:p>
            <a:r>
              <a:rPr lang="en-CA" dirty="0" smtClean="0"/>
              <a:t>from a six year old sheep – suffering arthritis and died of</a:t>
            </a:r>
          </a:p>
          <a:p>
            <a:r>
              <a:rPr lang="en-CA" dirty="0" smtClean="0"/>
              <a:t>lung disease much younger than normally seen</a:t>
            </a:r>
          </a:p>
          <a:p>
            <a:endParaRPr lang="en-CA" dirty="0"/>
          </a:p>
          <a:p>
            <a:r>
              <a:rPr lang="en-CA" dirty="0" smtClean="0"/>
              <a:t>Cells undergo mitosis 50-100x.  Cancer cells never lose </a:t>
            </a:r>
          </a:p>
          <a:p>
            <a:r>
              <a:rPr lang="en-CA" dirty="0" smtClean="0"/>
              <a:t>their ability to divide.  Telomerase is </a:t>
            </a:r>
            <a:r>
              <a:rPr lang="en-CA" dirty="0" smtClean="0"/>
              <a:t>reactivated </a:t>
            </a:r>
            <a:r>
              <a:rPr lang="en-CA" dirty="0" smtClean="0"/>
              <a:t>in human</a:t>
            </a:r>
          </a:p>
          <a:p>
            <a:r>
              <a:rPr lang="en-CA" dirty="0" smtClean="0"/>
              <a:t>cancer cells – </a:t>
            </a:r>
            <a:r>
              <a:rPr lang="en-CA" b="1" dirty="0" smtClean="0"/>
              <a:t>Need to block telomerase?</a:t>
            </a:r>
            <a:endParaRPr lang="en-CA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7" y="3969807"/>
            <a:ext cx="3021475" cy="178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33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Meiosis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184400" cy="348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980728"/>
            <a:ext cx="617348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Cell division involved in the formation of sex cells, </a:t>
            </a:r>
            <a:endParaRPr lang="en-CA" b="1" dirty="0"/>
          </a:p>
          <a:p>
            <a:r>
              <a:rPr lang="en-CA" b="1" dirty="0" smtClean="0"/>
              <a:t>gametes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Human cell contains 46 chromosomes that undergo</a:t>
            </a:r>
          </a:p>
          <a:p>
            <a:r>
              <a:rPr lang="en-CA" dirty="0" smtClean="0"/>
              <a:t>meiosis that produce gametes that have 23 chromosomes.</a:t>
            </a:r>
          </a:p>
          <a:p>
            <a:endParaRPr lang="en-CA" dirty="0"/>
          </a:p>
          <a:p>
            <a:r>
              <a:rPr lang="en-CA" dirty="0" smtClean="0"/>
              <a:t>Chromosomes in a gamete – </a:t>
            </a:r>
            <a:r>
              <a:rPr lang="en-CA" b="1" dirty="0" smtClean="0"/>
              <a:t>Haploid</a:t>
            </a:r>
            <a:endParaRPr lang="en-CA" dirty="0" smtClean="0"/>
          </a:p>
          <a:p>
            <a:r>
              <a:rPr lang="en-CA" dirty="0" smtClean="0"/>
              <a:t>Chromosomes in all other cells – </a:t>
            </a:r>
            <a:r>
              <a:rPr lang="en-CA" b="1" dirty="0" smtClean="0"/>
              <a:t>Diploid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Paired chromosomes – </a:t>
            </a:r>
            <a:r>
              <a:rPr lang="en-CA" b="1" dirty="0" smtClean="0"/>
              <a:t>Homologous chromosomes</a:t>
            </a:r>
          </a:p>
          <a:p>
            <a:pPr marL="285750" indent="-285750">
              <a:buFontTx/>
              <a:buChar char="-"/>
            </a:pPr>
            <a:r>
              <a:rPr lang="en-CA" dirty="0" smtClean="0"/>
              <a:t>similar in shape, size and gene arrangement</a:t>
            </a:r>
          </a:p>
          <a:p>
            <a:pPr marL="285750" indent="-285750">
              <a:buFontTx/>
              <a:buChar char="-"/>
            </a:pPr>
            <a:r>
              <a:rPr lang="en-CA" dirty="0" smtClean="0"/>
              <a:t>23</a:t>
            </a:r>
            <a:r>
              <a:rPr lang="en-CA" baseline="30000" dirty="0" smtClean="0"/>
              <a:t>rd</a:t>
            </a:r>
            <a:r>
              <a:rPr lang="en-CA" dirty="0" smtClean="0"/>
              <a:t> paired chromosome determines sex in mammals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r>
              <a:rPr lang="en-CA" dirty="0" smtClean="0"/>
              <a:t>Fertilization – a haploid sperm cell unites with a haploid </a:t>
            </a:r>
          </a:p>
          <a:p>
            <a:r>
              <a:rPr lang="en-CA" dirty="0" smtClean="0"/>
              <a:t>egg cell to produce a diploid.  The fusion of the gametes </a:t>
            </a:r>
          </a:p>
          <a:p>
            <a:r>
              <a:rPr lang="en-CA" dirty="0" smtClean="0"/>
              <a:t>restores the diploid chromosome number in the zygote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00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Stages of Meiosis</a:t>
            </a:r>
            <a:endParaRPr lang="en-C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0928"/>
            <a:ext cx="4876801" cy="248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340768"/>
            <a:ext cx="81099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Two nuclear divisions that produce four haploid cells.  Meiosis I and Meiosis II</a:t>
            </a:r>
          </a:p>
          <a:p>
            <a:r>
              <a:rPr lang="en-CA" dirty="0" smtClean="0"/>
              <a:t>Meiosis I – Reduction division:  diploid chromosome number is reduced to the</a:t>
            </a:r>
          </a:p>
          <a:p>
            <a:r>
              <a:rPr lang="en-CA" dirty="0" smtClean="0"/>
              <a:t>haploid</a:t>
            </a:r>
          </a:p>
          <a:p>
            <a:r>
              <a:rPr lang="en-CA" dirty="0" smtClean="0"/>
              <a:t>Meiosis II – Separation of two chromatids (same phase names as mitosis)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631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Meiosis 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Nuclear membrane begins to dissolve</a:t>
            </a:r>
          </a:p>
          <a:p>
            <a:r>
              <a:rPr lang="en-CA" dirty="0" smtClean="0"/>
              <a:t>Centriole splits, and parts move to opposite poles within cells</a:t>
            </a:r>
          </a:p>
          <a:p>
            <a:r>
              <a:rPr lang="en-CA" dirty="0" smtClean="0"/>
              <a:t>Spindle fibers are formed</a:t>
            </a:r>
          </a:p>
          <a:p>
            <a:r>
              <a:rPr lang="en-CA" dirty="0" smtClean="0"/>
              <a:t>Chromosomes come together in homologous pairs</a:t>
            </a:r>
          </a:p>
          <a:p>
            <a:r>
              <a:rPr lang="en-CA" dirty="0" smtClean="0"/>
              <a:t>Whole structure – </a:t>
            </a:r>
            <a:r>
              <a:rPr lang="en-CA" b="1" dirty="0" smtClean="0"/>
              <a:t>tetrad</a:t>
            </a:r>
            <a:r>
              <a:rPr lang="en-CA" dirty="0" smtClean="0"/>
              <a:t> (composed of four chromatids)</a:t>
            </a:r>
          </a:p>
          <a:p>
            <a:r>
              <a:rPr lang="en-CA" dirty="0" smtClean="0"/>
              <a:t>Process is called </a:t>
            </a:r>
            <a:r>
              <a:rPr lang="en-CA" b="1" dirty="0" smtClean="0"/>
              <a:t>synapsis</a:t>
            </a:r>
            <a:r>
              <a:rPr lang="en-CA" dirty="0"/>
              <a:t> </a:t>
            </a:r>
            <a:r>
              <a:rPr lang="en-CA" dirty="0" smtClean="0"/>
              <a:t>– as the chromosome synapse the chromatids often intertwine.</a:t>
            </a:r>
          </a:p>
          <a:p>
            <a:r>
              <a:rPr lang="en-CA" dirty="0" smtClean="0"/>
              <a:t>Exchanging segments called </a:t>
            </a:r>
            <a:r>
              <a:rPr lang="en-CA" b="1" dirty="0" smtClean="0"/>
              <a:t>crossing over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87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Meiosis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5353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59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0" y="116632"/>
            <a:ext cx="887001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424" y="4149080"/>
            <a:ext cx="902048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Crossing over permits the exchange of genetic material – Prophase I</a:t>
            </a:r>
          </a:p>
          <a:p>
            <a:r>
              <a:rPr lang="en-CA" dirty="0" smtClean="0"/>
              <a:t>Homologous chromosomes attach to spindle fibers and line up on equatorial plate –</a:t>
            </a:r>
          </a:p>
          <a:p>
            <a:r>
              <a:rPr lang="en-CA" dirty="0"/>
              <a:t> </a:t>
            </a:r>
            <a:r>
              <a:rPr lang="en-CA" dirty="0" smtClean="0"/>
              <a:t>  Metaphase I</a:t>
            </a:r>
          </a:p>
          <a:p>
            <a:r>
              <a:rPr lang="en-CA" dirty="0" smtClean="0"/>
              <a:t>Homologous chromosomes move toward opposite poles called segregation – </a:t>
            </a:r>
          </a:p>
          <a:p>
            <a:r>
              <a:rPr lang="en-CA" dirty="0"/>
              <a:t> </a:t>
            </a:r>
            <a:r>
              <a:rPr lang="en-CA" dirty="0" smtClean="0"/>
              <a:t>   Anaphase I  Reduction division occurs here each chromosome consists of two sister</a:t>
            </a:r>
          </a:p>
          <a:p>
            <a:r>
              <a:rPr lang="en-CA" dirty="0" smtClean="0"/>
              <a:t>chromatids</a:t>
            </a:r>
          </a:p>
          <a:p>
            <a:r>
              <a:rPr lang="en-CA" dirty="0" smtClean="0"/>
              <a:t>Membrane forms around each nucleus – chromosomes are NOT identical (as in </a:t>
            </a:r>
          </a:p>
          <a:p>
            <a:r>
              <a:rPr lang="en-CA" dirty="0" smtClean="0"/>
              <a:t>mitosis) because each daughter nuclei contains 1 member of homologous pair –</a:t>
            </a:r>
          </a:p>
          <a:p>
            <a:r>
              <a:rPr lang="en-CA" dirty="0" smtClean="0"/>
              <a:t>     </a:t>
            </a:r>
            <a:r>
              <a:rPr lang="en-CA" dirty="0" err="1" smtClean="0"/>
              <a:t>Telophase</a:t>
            </a:r>
            <a:r>
              <a:rPr lang="en-CA" dirty="0" smtClean="0"/>
              <a:t> 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261489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</TotalTime>
  <Words>566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PowerPoint Presentation</vt:lpstr>
      <vt:lpstr>Cloning</vt:lpstr>
      <vt:lpstr>Dolly the Sheep</vt:lpstr>
      <vt:lpstr>     Telomeres</vt:lpstr>
      <vt:lpstr>Meiosis</vt:lpstr>
      <vt:lpstr>Stages of Meiosis</vt:lpstr>
      <vt:lpstr>Meiosis I</vt:lpstr>
      <vt:lpstr>Meiosis II</vt:lpstr>
      <vt:lpstr>PowerPoint Presentation</vt:lpstr>
      <vt:lpstr>PowerPoint Presentation</vt:lpstr>
      <vt:lpstr>Same but Different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computer</dc:creator>
  <cp:lastModifiedBy>School computer</cp:lastModifiedBy>
  <cp:revision>11</cp:revision>
  <dcterms:created xsi:type="dcterms:W3CDTF">2014-03-18T17:34:54Z</dcterms:created>
  <dcterms:modified xsi:type="dcterms:W3CDTF">2014-03-18T20:57:09Z</dcterms:modified>
</cp:coreProperties>
</file>