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69" r:id="rId5"/>
    <p:sldId id="270" r:id="rId6"/>
    <p:sldId id="259" r:id="rId7"/>
    <p:sldId id="266" r:id="rId8"/>
    <p:sldId id="268" r:id="rId9"/>
    <p:sldId id="260" r:id="rId10"/>
    <p:sldId id="261" r:id="rId11"/>
    <p:sldId id="272" r:id="rId12"/>
    <p:sldId id="262" r:id="rId13"/>
    <p:sldId id="271" r:id="rId14"/>
    <p:sldId id="263" r:id="rId15"/>
    <p:sldId id="265" r:id="rId16"/>
    <p:sldId id="274" r:id="rId17"/>
    <p:sldId id="273" r:id="rId18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4138F916-44DD-462D-B77F-293C41C3407E}" type="datetimeFigureOut">
              <a:rPr lang="en-US" smtClean="0"/>
              <a:t>11/21/2012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502BC522-2474-4888-8372-33562C243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5893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928B4-804A-4423-B0ED-44603D39B8C9}" type="datetimeFigureOut">
              <a:rPr lang="en-US" smtClean="0"/>
              <a:t>11/21/2012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01D4C-D5AF-4F2F-A4E0-EA6D9A46F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6001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01D4C-D5AF-4F2F-A4E0-EA6D9A46F44F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85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D334C-521F-467C-8156-D4D768D56D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7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EC374-59C2-4AC2-8151-77371A1CB6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28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ED644-CE1C-41D6-8ED9-109E031B75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51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0ACD1EC-BD9E-48EF-87D1-FA8040A315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27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DDB9F0C-BAAE-46F4-B76A-E0227F90E8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A31B8-814C-48AE-A437-2CFD7CE269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0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A3477-68E4-46E2-AF3D-A34FB485F5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07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D26E0-735D-49C9-B802-E6CC1EBFC7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8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D2D4F-5A24-4ED4-BDB9-2242E8586F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36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AFB4F-72D6-47E3-819E-48A5BF2CC5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98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C554F-7BD4-4C1F-AF57-36C409F766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5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9F295-A10B-428E-B65A-244EC80B4A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5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71C13-AA55-4E32-9FE1-32A0F36EF2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46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DC8D282-F02D-4B47-B48D-3F77FC03432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uman bo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0"/>
            <a:ext cx="332422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391400" cy="13716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Organs and Organ Systems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514600"/>
            <a:ext cx="6400800" cy="685800"/>
          </a:xfrm>
        </p:spPr>
        <p:txBody>
          <a:bodyPr/>
          <a:lstStyle/>
          <a:p>
            <a:pPr algn="l"/>
            <a:r>
              <a:rPr lang="en-US">
                <a:solidFill>
                  <a:srgbClr val="FF0000"/>
                </a:solidFill>
              </a:rPr>
              <a:t>Levels of Cell Organization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bra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0400" y="762000"/>
            <a:ext cx="4445000" cy="548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4038600" cy="58674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iv)</a:t>
            </a:r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en-US"/>
              <a:t>Nerve Tissue:</a:t>
            </a:r>
          </a:p>
          <a:p>
            <a:pPr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	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the essential task of this tissue is to provide ________________.</a:t>
            </a:r>
          </a:p>
          <a:p>
            <a:pPr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	</a:t>
            </a:r>
          </a:p>
          <a:p>
            <a:pPr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	includes the _______, _____________, and nerve cells throughout the body.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143000" y="3048000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</a:rPr>
              <a:t>communication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971800" y="40386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</a:rPr>
              <a:t>brain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914400" y="4433888"/>
            <a:ext cx="2590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</a:rPr>
              <a:t>spinal chord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  <p:bldP spid="12299" grpId="0"/>
      <p:bldP spid="123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neuro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457200"/>
            <a:ext cx="8001000" cy="800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rgbClr val="FFFF00"/>
                </a:solidFill>
              </a:rPr>
              <a:t>4) Organs</a:t>
            </a:r>
          </a:p>
          <a:p>
            <a:pPr>
              <a:buFontTx/>
              <a:buNone/>
            </a:pPr>
            <a:endParaRPr lang="en-US" sz="280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	Organs are groups of different __________ joined together to carry out a ________________</a:t>
            </a:r>
          </a:p>
          <a:p>
            <a:pPr>
              <a:buFontTx/>
              <a:buNone/>
            </a:pPr>
            <a:endParaRPr lang="en-US" sz="280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	Examples of organs are…</a:t>
            </a:r>
          </a:p>
        </p:txBody>
      </p:sp>
      <p:pic>
        <p:nvPicPr>
          <p:cNvPr id="14343" name="Picture 7" descr="heartflow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905000"/>
            <a:ext cx="4419600" cy="413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286000" y="2514600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</a:rPr>
              <a:t>tissues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990600" y="3810000"/>
            <a:ext cx="350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</a:rPr>
              <a:t>specific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/>
      <p:bldP spid="143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WicksPipeOrga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329238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heart 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27813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liver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"/>
            <a:ext cx="41148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7" descr="pancre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276600"/>
            <a:ext cx="47625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StomachNorm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3868738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8" name="Picture 10" descr="Kidney cross sec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3" y="977900"/>
            <a:ext cx="3190875" cy="49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81000"/>
            <a:ext cx="3581400" cy="57451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rgbClr val="FFFF00"/>
                </a:solidFill>
              </a:rPr>
              <a:t>5) Organs Systems</a:t>
            </a:r>
          </a:p>
          <a:p>
            <a:pPr>
              <a:buFontTx/>
              <a:buNone/>
            </a:pPr>
            <a:endParaRPr lang="en-US" sz="280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	Organ systems are many organs that have a ________ function.</a:t>
            </a:r>
          </a:p>
          <a:p>
            <a:pPr>
              <a:buFontTx/>
              <a:buNone/>
            </a:pPr>
            <a:endParaRPr lang="en-US" sz="280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	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/>
            </a:r>
            <a:br>
              <a:rPr lang="en-US" sz="2800">
                <a:solidFill>
                  <a:schemeClr val="bg1"/>
                </a:solidFill>
              </a:rPr>
            </a:br>
            <a:endParaRPr lang="en-US" sz="2800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133600" y="2224088"/>
            <a:ext cx="1600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</a:rPr>
              <a:t>related</a:t>
            </a:r>
          </a:p>
        </p:txBody>
      </p:sp>
      <p:pic>
        <p:nvPicPr>
          <p:cNvPr id="16393" name="Picture 9" descr="digesti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953000" cy="706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infa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44875" y="0"/>
            <a:ext cx="5699125" cy="777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381000"/>
            <a:ext cx="3048000" cy="6019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>
                <a:solidFill>
                  <a:srgbClr val="FFFF00"/>
                </a:solidFill>
              </a:rPr>
              <a:t>6) Organism</a:t>
            </a:r>
          </a:p>
          <a:p>
            <a:pPr>
              <a:buFontTx/>
              <a:buNone/>
            </a:pPr>
            <a:endParaRPr lang="en-US" sz="240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	Organ systems join together to form a living organism.</a:t>
            </a:r>
          </a:p>
          <a:p>
            <a:pPr>
              <a:buFontTx/>
              <a:buNone/>
            </a:pPr>
            <a:endParaRPr lang="en-US" sz="240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	Organisms vary greatly in their complexity.  Mammals (including humans) are among the _____ complex.</a:t>
            </a:r>
            <a:endParaRPr lang="en-US" sz="2400"/>
          </a:p>
          <a:p>
            <a:endParaRPr lang="en-US" sz="240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362200" y="53340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</a:rPr>
              <a:t>most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Homeostasis: Maintaining a constant internal environment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514600"/>
            <a:ext cx="8946207" cy="4134462"/>
          </a:xfrm>
        </p:spPr>
      </p:pic>
    </p:spTree>
    <p:extLst>
      <p:ext uri="{BB962C8B-B14F-4D97-AF65-F5344CB8AC3E}">
        <p14:creationId xmlns:p14="http://schemas.microsoft.com/office/powerpoint/2010/main" val="4147663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7095"/>
            <a:ext cx="5419725" cy="664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2400" y="304800"/>
            <a:ext cx="32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Body Temperature: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An Example of Homeostasis in action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80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blood cell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09800" y="0"/>
            <a:ext cx="11353800" cy="7742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7848600" cy="5821363"/>
          </a:xfrm>
        </p:spPr>
        <p:txBody>
          <a:bodyPr/>
          <a:lstStyle/>
          <a:p>
            <a:pPr marL="533400" indent="-533400">
              <a:buFontTx/>
              <a:buAutoNum type="arabicParenR"/>
            </a:pPr>
            <a:r>
              <a:rPr lang="en-US" sz="2800">
                <a:solidFill>
                  <a:schemeClr val="bg1"/>
                </a:solidFill>
              </a:rPr>
              <a:t>________________ join together to form cells, and create life.</a:t>
            </a:r>
            <a:br>
              <a:rPr lang="en-US" sz="2800">
                <a:solidFill>
                  <a:schemeClr val="bg1"/>
                </a:solidFill>
              </a:rPr>
            </a:br>
            <a:endParaRPr lang="en-US" sz="2800">
              <a:solidFill>
                <a:schemeClr val="bg1"/>
              </a:solidFill>
            </a:endParaRPr>
          </a:p>
          <a:p>
            <a:pPr marL="533400" indent="-533400">
              <a:buFontTx/>
              <a:buAutoNum type="arabicParenR"/>
            </a:pPr>
            <a:r>
              <a:rPr lang="en-US" sz="2800">
                <a:solidFill>
                  <a:schemeClr val="bg1"/>
                </a:solidFill>
              </a:rPr>
              <a:t>____________ join together to form tissues.</a:t>
            </a:r>
            <a:br>
              <a:rPr lang="en-US" sz="2800">
                <a:solidFill>
                  <a:schemeClr val="bg1"/>
                </a:solidFill>
              </a:rPr>
            </a:br>
            <a:endParaRPr lang="en-US" sz="2800">
              <a:solidFill>
                <a:schemeClr val="bg1"/>
              </a:solidFill>
            </a:endParaRPr>
          </a:p>
          <a:p>
            <a:pPr marL="533400" indent="-533400">
              <a:buFontTx/>
              <a:buAutoNum type="arabicParenR"/>
            </a:pPr>
            <a:r>
              <a:rPr lang="en-US" sz="2800">
                <a:solidFill>
                  <a:schemeClr val="bg1"/>
                </a:solidFill>
              </a:rPr>
              <a:t>____________ are groups of similar shaped cells that together carry out a common function.</a:t>
            </a:r>
            <a:br>
              <a:rPr lang="en-US" sz="2800">
                <a:solidFill>
                  <a:schemeClr val="bg1"/>
                </a:solidFill>
              </a:rPr>
            </a:br>
            <a:endParaRPr lang="en-US" sz="2800">
              <a:solidFill>
                <a:schemeClr val="bg1"/>
              </a:solidFill>
            </a:endParaRPr>
          </a:p>
          <a:p>
            <a:pPr marL="533400" indent="-533400"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447800" y="228600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</a:rPr>
              <a:t>Organelles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524000" y="1600200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</a:rPr>
              <a:t>Cells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447800" y="2514600"/>
            <a:ext cx="190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</a:rPr>
              <a:t>Tissues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295400" y="4343400"/>
            <a:ext cx="617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There are four main tissue types: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4" grpId="0"/>
      <p:bldP spid="4105" grpId="0"/>
      <p:bldP spid="410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sk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0350" y="990600"/>
            <a:ext cx="5073650" cy="5105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3810000" cy="5059363"/>
          </a:xfrm>
        </p:spPr>
        <p:txBody>
          <a:bodyPr/>
          <a:lstStyle/>
          <a:p>
            <a:pPr marL="577850" indent="-577850">
              <a:buFontTx/>
              <a:buAutoNum type="romanLcParenR"/>
            </a:pPr>
            <a:r>
              <a:rPr lang="en-US"/>
              <a:t>Epithelial tissue</a:t>
            </a:r>
            <a:r>
              <a:rPr lang="en-US" sz="2800"/>
              <a:t>:</a:t>
            </a:r>
          </a:p>
          <a:p>
            <a:pPr marL="577850" indent="-577850"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	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This is a covering and ___________ layer of cells.  </a:t>
            </a:r>
          </a:p>
          <a:p>
            <a:pPr marL="577850" indent="-577850"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	</a:t>
            </a:r>
          </a:p>
          <a:p>
            <a:pPr marL="577850" indent="-577850"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	Includes _______ and stomach lining.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981200" y="2452688"/>
            <a:ext cx="2133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</a:rPr>
              <a:t>protective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819400" y="3886200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</a:rPr>
              <a:t>skin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crosss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50"/>
            <a:ext cx="9144000" cy="641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pp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skeleton 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0"/>
            <a:ext cx="5116513" cy="7696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228600"/>
            <a:ext cx="4572000" cy="6629400"/>
          </a:xfrm>
        </p:spPr>
        <p:txBody>
          <a:bodyPr/>
          <a:lstStyle/>
          <a:p>
            <a:pPr marL="660400" indent="-660400">
              <a:buFontTx/>
              <a:buNone/>
            </a:pPr>
            <a:r>
              <a:rPr lang="en-US" sz="2400"/>
              <a:t>ii)</a:t>
            </a:r>
            <a:r>
              <a:rPr lang="en-US" sz="2400">
                <a:solidFill>
                  <a:schemeClr val="bg1"/>
                </a:solidFill>
              </a:rPr>
              <a:t> 	</a:t>
            </a:r>
            <a:r>
              <a:rPr lang="en-US"/>
              <a:t>Connective Tissue:</a:t>
            </a:r>
          </a:p>
          <a:p>
            <a:pPr marL="660400" indent="-660400"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	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this tissue gives ________ to other tissues, as well as holding them together.</a:t>
            </a:r>
          </a:p>
          <a:p>
            <a:pPr marL="660400" indent="-660400"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	</a:t>
            </a:r>
          </a:p>
          <a:p>
            <a:pPr marL="660400" indent="-660400"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	Includes ____________ and ___________.</a:t>
            </a:r>
          </a:p>
          <a:p>
            <a:pPr marL="660400" indent="-660400">
              <a:buFontTx/>
              <a:buNone/>
            </a:pPr>
            <a:endParaRPr lang="en-US" sz="2400">
              <a:solidFill>
                <a:schemeClr val="bg1"/>
              </a:solidFill>
            </a:endParaRPr>
          </a:p>
          <a:p>
            <a:pPr marL="660400" indent="-660400"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	Connective tissue has both fibrous proteins and a material found between it’s cells, called the matrix.  This can be fluid, in the case of blood, or more solid, in the case of bone.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048000" y="1143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</a:rPr>
              <a:t>support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514600" y="27432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</a:rPr>
              <a:t>ligaments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752600" y="31242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</a:rPr>
              <a:t>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0" grpId="0"/>
      <p:bldP spid="82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ipliga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228600"/>
            <a:ext cx="4648200" cy="3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n55505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41201"/>
            <a:ext cx="4648200" cy="303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89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41638"/>
            <a:ext cx="5181600" cy="414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nr55150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842000" cy="381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5105400" cy="61722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None/>
            </a:pPr>
            <a:r>
              <a:rPr lang="en-US"/>
              <a:t>iii)	Muscle Tissue:</a:t>
            </a:r>
          </a:p>
          <a:p>
            <a:pPr marL="660400" indent="-660400"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	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Rich in special contractile protein, this tissue enables _____________ when stimulated.  </a:t>
            </a:r>
          </a:p>
          <a:p>
            <a:pPr marL="660400" indent="-660400"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	</a:t>
            </a:r>
          </a:p>
          <a:p>
            <a:pPr marL="660400" indent="-660400"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	There are different types of muscle, some of which we consciously contract (_________ muscle) and other types that we don’t have to think about contracting (________ muscle)</a:t>
            </a:r>
          </a:p>
        </p:txBody>
      </p:sp>
      <p:pic>
        <p:nvPicPr>
          <p:cNvPr id="10248" name="Picture 8" descr="routine-crab-most-mus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5600"/>
            <a:ext cx="3175000" cy="627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447800" y="1828800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</a:rPr>
              <a:t>movement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524000" y="43434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</a:rPr>
              <a:t>skeletal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3276600" y="55626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</a:rPr>
              <a:t>smooth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  <p:bldP spid="10251" grpId="0"/>
      <p:bldP spid="1025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85</Words>
  <Application>Microsoft Office PowerPoint</Application>
  <PresentationFormat>On-screen Show (4:3)</PresentationFormat>
  <Paragraphs>63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Organs and Organ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Homeostasis: Maintaining a constant internal environment</vt:lpstr>
      <vt:lpstr>PowerPoint Presentation</vt:lpstr>
    </vt:vector>
  </TitlesOfParts>
  <Company>BRHS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Organs and Organ Systems</dc:title>
  <dc:creator>Standring Daniel</dc:creator>
  <cp:lastModifiedBy>Standring, Daniel</cp:lastModifiedBy>
  <cp:revision>15</cp:revision>
  <cp:lastPrinted>2012-11-22T00:03:56Z</cp:lastPrinted>
  <dcterms:created xsi:type="dcterms:W3CDTF">2004-09-01T18:47:23Z</dcterms:created>
  <dcterms:modified xsi:type="dcterms:W3CDTF">2012-11-22T00:17:16Z</dcterms:modified>
</cp:coreProperties>
</file>