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3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2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5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6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43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5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1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50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46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37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8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65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49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58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48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2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7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22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7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84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96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0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8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76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1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4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1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93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4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49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02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41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13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1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19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4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67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46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30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62CB70-A55E-44D5-9937-56E1073D4659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F0C974-2B86-4F0D-A454-16CFFA014638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2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6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1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E067-5FB3-49DA-9700-FC5E57DA911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2D02-4E26-4523-BF5B-F11F8FCB635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31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4zOXOM6w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e-oshare.biz/lungcancer-en/img/s-img_lungs01-1.jpg&amp;imgrefurl=http://e-oshare.biz/lungcancer-en/entry2.html&amp;usg=__oU7PpubxW2xju22fjkjqV0pWFpI=&amp;h=531&amp;w=471&amp;sz=180&amp;hl=en&amp;start=76&amp;um=1&amp;tbnid=shJ_AoPraGEnmM:&amp;tbnh=132&amp;tbnw=117&amp;prev=/images?q%3Dlung%2Bcancer%26ndsp%3D20%26hl%3Den%26rls%3Dcom.microsoft:*:IE-SearchBox%26rlz%3D1I7GGLL_en%26sa%3DN%26start%3D60%26um%3D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Gas Exchange and Transport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2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Regulation of Breathing Movements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43464"/>
            <a:ext cx="7200801" cy="538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Carbon Dioxide Receptors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68352" cy="49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47564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Carbon Dioxide receptors  are the most </a:t>
            </a:r>
          </a:p>
          <a:p>
            <a:r>
              <a:rPr lang="en-CA" dirty="0" smtClean="0"/>
              <a:t>sensitive and are the main regulators of </a:t>
            </a:r>
          </a:p>
          <a:p>
            <a:r>
              <a:rPr lang="en-CA" dirty="0" smtClean="0"/>
              <a:t>breathing movements.</a:t>
            </a:r>
          </a:p>
          <a:p>
            <a:endParaRPr lang="en-CA" dirty="0"/>
          </a:p>
          <a:p>
            <a:r>
              <a:rPr lang="en-CA" dirty="0" smtClean="0"/>
              <a:t>When carbonic acid levels are increased , acid </a:t>
            </a:r>
          </a:p>
          <a:p>
            <a:r>
              <a:rPr lang="en-CA" dirty="0" smtClean="0"/>
              <a:t>chemoreceptors in medulla oblongata are</a:t>
            </a:r>
          </a:p>
          <a:p>
            <a:r>
              <a:rPr lang="en-CA" dirty="0" smtClean="0"/>
              <a:t>triggered</a:t>
            </a:r>
          </a:p>
          <a:p>
            <a:endParaRPr lang="en-CA" dirty="0"/>
          </a:p>
          <a:p>
            <a:r>
              <a:rPr lang="en-CA" dirty="0" smtClean="0"/>
              <a:t>The secondary chemical receptors are sensitive</a:t>
            </a:r>
          </a:p>
          <a:p>
            <a:r>
              <a:rPr lang="en-CA" dirty="0" smtClean="0"/>
              <a:t>to low levels of oxygen and are found in the</a:t>
            </a:r>
          </a:p>
          <a:p>
            <a:r>
              <a:rPr lang="en-CA" dirty="0" smtClean="0"/>
              <a:t>carotid and aortic arteries</a:t>
            </a:r>
          </a:p>
        </p:txBody>
      </p:sp>
    </p:spTree>
    <p:extLst>
      <p:ext uri="{BB962C8B-B14F-4D97-AF65-F5344CB8AC3E}">
        <p14:creationId xmlns:p14="http://schemas.microsoft.com/office/powerpoint/2010/main" val="5471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Response of the Respiratory System to Exercise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8432" cy="506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20888"/>
            <a:ext cx="4304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Ventilation of alveoli can increase 20x with</a:t>
            </a:r>
          </a:p>
          <a:p>
            <a:r>
              <a:rPr lang="en-CA" dirty="0" smtClean="0"/>
              <a:t>heavy exercise to keep up with demand </a:t>
            </a:r>
          </a:p>
          <a:p>
            <a:r>
              <a:rPr lang="en-CA" dirty="0" smtClean="0"/>
              <a:t>for oxygen supply and CO2 expulsion</a:t>
            </a:r>
          </a:p>
          <a:p>
            <a:endParaRPr lang="en-CA" dirty="0"/>
          </a:p>
          <a:p>
            <a:r>
              <a:rPr lang="en-CA" dirty="0" smtClean="0"/>
              <a:t>Three factors:</a:t>
            </a:r>
          </a:p>
          <a:p>
            <a:r>
              <a:rPr lang="en-CA" dirty="0" smtClean="0"/>
              <a:t>1 – decreased O2</a:t>
            </a:r>
          </a:p>
          <a:p>
            <a:r>
              <a:rPr lang="en-CA" dirty="0" smtClean="0"/>
              <a:t>2 – Increased CO2</a:t>
            </a:r>
          </a:p>
          <a:p>
            <a:r>
              <a:rPr lang="en-CA" dirty="0" smtClean="0"/>
              <a:t>3 – Increased H+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0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lisonlario\Local Settings\Temporary Internet Files\Content.IE5\UH964OU6\MCj01326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792994" cy="237621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Lower Respiratory Tract Disorders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Bronchitis:  </a:t>
            </a:r>
          </a:p>
          <a:p>
            <a:pPr marL="609600" indent="-609600"/>
            <a:r>
              <a:rPr lang="en-US" sz="2800" dirty="0"/>
              <a:t>This is an inflammation of the bronchi. </a:t>
            </a:r>
          </a:p>
          <a:p>
            <a:pPr marL="609600" indent="-609600"/>
            <a:r>
              <a:rPr lang="en-US" sz="2800" dirty="0"/>
              <a:t>It can be classified as acute (usually a bacterial infection) or chronic (caused by irritants). </a:t>
            </a:r>
          </a:p>
          <a:p>
            <a:pPr marL="609600" indent="-609600"/>
            <a:r>
              <a:rPr lang="en-US" sz="2800" dirty="0"/>
              <a:t>During chronic bronchitis, the cilia lining the bronchi can become damaged. </a:t>
            </a:r>
          </a:p>
          <a:p>
            <a:pPr marL="609600" indent="-609600"/>
            <a:r>
              <a:rPr lang="en-US" sz="2800" dirty="0"/>
              <a:t>The most common cause of chronic bronchitis is smoking.</a:t>
            </a:r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5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3000" dirty="0"/>
              <a:t>Pneumonia</a:t>
            </a:r>
          </a:p>
          <a:p>
            <a:pPr marL="609600" indent="-609600"/>
            <a:r>
              <a:rPr lang="en-US" sz="3000" dirty="0"/>
              <a:t>A condition where the alveoli fill with fluid</a:t>
            </a:r>
          </a:p>
          <a:p>
            <a:pPr marL="609600" indent="-609600"/>
            <a:r>
              <a:rPr lang="en-US" sz="3000" dirty="0"/>
              <a:t>Can affect an entire lobe of the lung (lobular), or be found in small patches (bronchial)</a:t>
            </a:r>
          </a:p>
          <a:p>
            <a:pPr marL="609600" indent="-609600"/>
            <a:r>
              <a:rPr lang="en-US" sz="3000" dirty="0"/>
              <a:t>Lobular pneumonia is caused by bacteria and is typically more serious than viral pneumonia</a:t>
            </a:r>
          </a:p>
          <a:p>
            <a:pPr marL="609600" indent="-609600"/>
            <a:r>
              <a:rPr lang="en-US" sz="3000" dirty="0"/>
              <a:t>There are vaccines for bacterial pneumonia</a:t>
            </a:r>
          </a:p>
          <a:p>
            <a:pPr marL="609600" indent="-609600"/>
            <a:r>
              <a:rPr lang="en-US" sz="3000" dirty="0"/>
              <a:t>AIDS patients often die because of a rare bacterial form of </a:t>
            </a:r>
            <a:r>
              <a:rPr lang="en-US" sz="3000" dirty="0" smtClean="0"/>
              <a:t>pneumonia</a:t>
            </a:r>
            <a:endParaRPr lang="en-US" sz="3000" dirty="0"/>
          </a:p>
        </p:txBody>
      </p:sp>
      <p:pic>
        <p:nvPicPr>
          <p:cNvPr id="21506" name="Picture 2" descr="http://www.medicinageriatrica.com.br/wp-content/uploads/2007/03/pneum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27220"/>
            <a:ext cx="3234267" cy="2430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2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dirty="0"/>
              <a:t>Pleurisy</a:t>
            </a:r>
          </a:p>
          <a:p>
            <a:pPr marL="609600" indent="-609600"/>
            <a:r>
              <a:rPr lang="en-US" dirty="0"/>
              <a:t>This is a swelling of the pleura</a:t>
            </a:r>
          </a:p>
          <a:p>
            <a:pPr marL="609600" indent="-609600"/>
            <a:r>
              <a:rPr lang="en-US" dirty="0"/>
              <a:t>May be caused by infection, blood clots, or cancer</a:t>
            </a:r>
          </a:p>
          <a:p>
            <a:pPr marL="609600" indent="-609600"/>
            <a:r>
              <a:rPr lang="en-US" dirty="0"/>
              <a:t>A common symptom is a localized sharp, stabbing pain</a:t>
            </a:r>
          </a:p>
          <a:p>
            <a:pPr marL="609600" indent="-609600"/>
            <a:r>
              <a:rPr lang="en-US" dirty="0"/>
              <a:t>Treatment of pleurisy often focuses on reducing the swelling</a:t>
            </a:r>
          </a:p>
        </p:txBody>
      </p:sp>
      <p:pic>
        <p:nvPicPr>
          <p:cNvPr id="20482" name="Picture 2" descr="http://www.ecureme.com/emyhealth/data/dis_images/Pleurisy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648200"/>
            <a:ext cx="3276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0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10200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en-US" dirty="0"/>
              <a:t>Emphysema</a:t>
            </a:r>
          </a:p>
          <a:p>
            <a:pPr marL="609600" indent="-609600"/>
            <a:r>
              <a:rPr lang="en-US" dirty="0"/>
              <a:t>Emphysema is a loss of elasticity in the alveoli wall</a:t>
            </a:r>
          </a:p>
          <a:p>
            <a:pPr marL="609600" indent="-609600"/>
            <a:r>
              <a:rPr lang="en-US" dirty="0"/>
              <a:t>As a result, the surface area for absorption is reduced</a:t>
            </a:r>
          </a:p>
          <a:p>
            <a:pPr marL="609600" indent="-609600"/>
            <a:r>
              <a:rPr lang="en-US" dirty="0"/>
              <a:t>Most cases of emphysema are associated with smoking</a:t>
            </a:r>
          </a:p>
        </p:txBody>
      </p:sp>
    </p:spTree>
    <p:extLst>
      <p:ext uri="{BB962C8B-B14F-4D97-AF65-F5344CB8AC3E}">
        <p14:creationId xmlns:p14="http://schemas.microsoft.com/office/powerpoint/2010/main" val="20084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ome-air-purifier-expert.com/images/emphysema-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276600" cy="5505450"/>
          </a:xfrm>
          <a:prstGeom prst="rect">
            <a:avLst/>
          </a:prstGeom>
          <a:noFill/>
        </p:spPr>
      </p:pic>
      <p:pic>
        <p:nvPicPr>
          <p:cNvPr id="26628" name="Picture 4" descr="http://media-2.web.britannica.com/eb-media/04/100104-036-0E044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"/>
            <a:ext cx="4171950" cy="2686050"/>
          </a:xfrm>
          <a:prstGeom prst="rect">
            <a:avLst/>
          </a:prstGeom>
          <a:noFill/>
        </p:spPr>
      </p:pic>
      <p:pic>
        <p:nvPicPr>
          <p:cNvPr id="26630" name="Picture 6" descr="http://www.smokingisgross.com/images/emphysema-l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429000"/>
            <a:ext cx="42672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562600"/>
          </a:xfrm>
        </p:spPr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en-US"/>
              <a:t>Cystic Fibrosis</a:t>
            </a:r>
          </a:p>
          <a:p>
            <a:pPr marL="609600" indent="-609600"/>
            <a:r>
              <a:rPr lang="en-US"/>
              <a:t>Genetic condition that prevents the formation of sodium channels in cell walls</a:t>
            </a:r>
          </a:p>
          <a:p>
            <a:pPr marL="609600" indent="-609600"/>
            <a:r>
              <a:rPr lang="en-US"/>
              <a:t>This disrupts the water balance in the lung cells</a:t>
            </a:r>
          </a:p>
          <a:p>
            <a:pPr marL="609600" indent="-609600"/>
            <a:r>
              <a:rPr lang="en-US"/>
              <a:t>As a result, the normally runny mucus in the lungs becomes very thick and cannot be expelled</a:t>
            </a:r>
          </a:p>
        </p:txBody>
      </p:sp>
    </p:spTree>
    <p:extLst>
      <p:ext uri="{BB962C8B-B14F-4D97-AF65-F5344CB8AC3E}">
        <p14:creationId xmlns:p14="http://schemas.microsoft.com/office/powerpoint/2010/main" val="3063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umanillnesses.com/original/images/hdc_0001_0001_0_img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358640" cy="2514600"/>
          </a:xfrm>
          <a:prstGeom prst="rect">
            <a:avLst/>
          </a:prstGeom>
          <a:noFill/>
        </p:spPr>
      </p:pic>
      <p:pic>
        <p:nvPicPr>
          <p:cNvPr id="27652" name="Picture 4" descr="http://www.medical-look.com/diseases_images/cystic_fib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343400" cy="2823210"/>
          </a:xfrm>
          <a:prstGeom prst="rect">
            <a:avLst/>
          </a:prstGeom>
          <a:noFill/>
        </p:spPr>
      </p:pic>
      <p:pic>
        <p:nvPicPr>
          <p:cNvPr id="27654" name="Picture 6" descr="http://www.wellesley.edu/Chemistry/chem227/lipids/cystic%20fibr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4229100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3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Respiratory by One Direction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little mood music…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0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/>
              <a:t>Asthma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This is a chronic obstructive disease which reduces the diameter of the bronchi &amp; bronchioles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Environmental triggers and stress can often cause asthma attacks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Bronchial dilators are used to treat asthma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Most of these drugs are administered through inhalers which produce a mist or fine powder that contains the drug</a:t>
            </a:r>
          </a:p>
        </p:txBody>
      </p:sp>
    </p:spTree>
    <p:extLst>
      <p:ext uri="{BB962C8B-B14F-4D97-AF65-F5344CB8AC3E}">
        <p14:creationId xmlns:p14="http://schemas.microsoft.com/office/powerpoint/2010/main" val="25660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486400"/>
          </a:xfrm>
        </p:spPr>
        <p:txBody>
          <a:bodyPr/>
          <a:lstStyle/>
          <a:p>
            <a:pPr marL="609600" indent="-609600">
              <a:buFontTx/>
              <a:buAutoNum type="arabicPeriod" startAt="7"/>
            </a:pPr>
            <a:r>
              <a:rPr lang="en-US"/>
              <a:t>Exercise Induced Bronchospasm</a:t>
            </a:r>
          </a:p>
          <a:p>
            <a:pPr marL="609600" indent="-609600"/>
            <a:r>
              <a:rPr lang="en-US"/>
              <a:t>This condition produces symptoms similar to asthma which are only brought on by exercise</a:t>
            </a:r>
          </a:p>
          <a:p>
            <a:pPr marL="609600" indent="-609600"/>
            <a:r>
              <a:rPr lang="en-US"/>
              <a:t>In most cases, dry, dusty and cold environments trigger this condition</a:t>
            </a:r>
          </a:p>
          <a:p>
            <a:pPr marL="609600" indent="-609600"/>
            <a:r>
              <a:rPr lang="en-US"/>
              <a:t>Patients with EIB can use bronchial dilators before exercise to avoid symptoms</a:t>
            </a:r>
          </a:p>
        </p:txBody>
      </p:sp>
    </p:spTree>
    <p:extLst>
      <p:ext uri="{BB962C8B-B14F-4D97-AF65-F5344CB8AC3E}">
        <p14:creationId xmlns:p14="http://schemas.microsoft.com/office/powerpoint/2010/main" val="38237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8"/>
            </a:pPr>
            <a:r>
              <a:rPr lang="en-US"/>
              <a:t>Lung Cancer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This (like all cancers) is an uncontrolled, abnormal growth of invasive cells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The tumors that form reduce the available volume of the lung for gas exchange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Often carcinogens (chemicals that cause cancer) trigger the production of tumors in the lungs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Carcinogens are found in cigarette smoke, but also include asbestos and radon</a:t>
            </a:r>
          </a:p>
        </p:txBody>
      </p:sp>
    </p:spTree>
    <p:extLst>
      <p:ext uri="{BB962C8B-B14F-4D97-AF65-F5344CB8AC3E}">
        <p14:creationId xmlns:p14="http://schemas.microsoft.com/office/powerpoint/2010/main" val="4441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ungcancer.au.com/Blog/lung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140848" cy="3108325"/>
          </a:xfrm>
          <a:prstGeom prst="rect">
            <a:avLst/>
          </a:prstGeom>
          <a:noFill/>
        </p:spPr>
      </p:pic>
      <p:pic>
        <p:nvPicPr>
          <p:cNvPr id="28676" name="Picture 4" descr="http://www.changingstates.co.uk/images/smoking-packs-new/fatal-lung-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008893" cy="3219449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shJ_AoPraGEnmM:http://e-oshare.biz/lungcancer-en/img/s-img_lungs01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81400"/>
            <a:ext cx="2667000" cy="300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Technologies for Detection and Treatment of Lung Disorders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Diagnosis of disorders such as cancer, and some other infections (such as inhalational anthrax and tuberculosis) are typically done using X-rays and CT scans</a:t>
            </a:r>
          </a:p>
        </p:txBody>
      </p:sp>
    </p:spTree>
    <p:extLst>
      <p:ext uri="{BB962C8B-B14F-4D97-AF65-F5344CB8AC3E}">
        <p14:creationId xmlns:p14="http://schemas.microsoft.com/office/powerpoint/2010/main" val="15362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4038600" cy="609600"/>
          </a:xfrm>
        </p:spPr>
        <p:txBody>
          <a:bodyPr/>
          <a:lstStyle/>
          <a:p>
            <a:r>
              <a:rPr lang="en-US"/>
              <a:t>Lung Cancer</a:t>
            </a:r>
          </a:p>
        </p:txBody>
      </p:sp>
      <p:pic>
        <p:nvPicPr>
          <p:cNvPr id="60420" name="Picture 4" descr="Tuberculosi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819525" cy="5162550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800600" y="5562600"/>
            <a:ext cx="3859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http://www.ecosur.mx/tuberculosis/Tuberculosis-4.jpg</a:t>
            </a:r>
          </a:p>
        </p:txBody>
      </p:sp>
      <p:pic>
        <p:nvPicPr>
          <p:cNvPr id="60423" name="Picture 7" descr="lung_can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267200" cy="3789363"/>
          </a:xfrm>
          <a:prstGeom prst="rect">
            <a:avLst/>
          </a:prstGeom>
          <a:noFill/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914400" y="4343400"/>
            <a:ext cx="2449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http://www.lakeridgehealth.on.ca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800600" y="58674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prstClr val="white"/>
                </a:solidFill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16923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DNA analysis can be used to identify if genes for cancer are present</a:t>
            </a:r>
          </a:p>
          <a:p>
            <a:pPr>
              <a:lnSpc>
                <a:spcPct val="90000"/>
              </a:lnSpc>
            </a:pPr>
            <a:r>
              <a:rPr lang="en-US"/>
              <a:t>Cancers can be treated in several ways, including radiation therapy and chemotherapy</a:t>
            </a:r>
          </a:p>
          <a:p>
            <a:pPr>
              <a:lnSpc>
                <a:spcPct val="90000"/>
              </a:lnSpc>
            </a:pPr>
            <a:r>
              <a:rPr lang="en-US"/>
              <a:t>In some cases, liposomes (small, hollow sacks of lipids) are filled with cancer-fighting drugs</a:t>
            </a:r>
          </a:p>
          <a:p>
            <a:pPr>
              <a:lnSpc>
                <a:spcPct val="90000"/>
              </a:lnSpc>
            </a:pPr>
            <a:r>
              <a:rPr lang="en-US"/>
              <a:t>These liposomes follow the spread of the cancer cells and attack them before they start new growth in a new area of the body</a:t>
            </a:r>
          </a:p>
        </p:txBody>
      </p:sp>
    </p:spTree>
    <p:extLst>
      <p:ext uri="{BB962C8B-B14F-4D97-AF65-F5344CB8AC3E}">
        <p14:creationId xmlns:p14="http://schemas.microsoft.com/office/powerpoint/2010/main" val="17391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Smoking Bottle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14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Gas diffuses from an area of higher pressure to an area of lower pressure.</a:t>
            </a:r>
          </a:p>
          <a:p>
            <a:r>
              <a:rPr lang="en-CA" dirty="0" smtClean="0"/>
              <a:t>Partial pressure of O2 differs depending on location in the body – arteries move blood away from the heart while veins bring it back to the heart.</a:t>
            </a:r>
          </a:p>
          <a:p>
            <a:pPr lvl="1"/>
            <a:r>
              <a:rPr lang="en-CA" dirty="0" smtClean="0"/>
              <a:t>Largest change in partial pressure is as O2 travels from arteries to capillaries </a:t>
            </a:r>
          </a:p>
          <a:p>
            <a:r>
              <a:rPr lang="en-CA" dirty="0" smtClean="0"/>
              <a:t>CO2 is a product of cellular respiration and follows the opposite path.  Partial pressure is highest in the tissue and venous blood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921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5" y="1412776"/>
            <a:ext cx="7448582" cy="5170848"/>
          </a:xfrm>
        </p:spPr>
        <p:txBody>
          <a:bodyPr>
            <a:normAutofit/>
          </a:bodyPr>
          <a:lstStyle/>
          <a:p>
            <a:r>
              <a:rPr lang="en-CA" dirty="0" smtClean="0"/>
              <a:t>Oxygen travels from atmosphere (high partial pressure) to alveoli (low partial pressure) and through diffusion moves into the blood</a:t>
            </a:r>
          </a:p>
          <a:p>
            <a:r>
              <a:rPr lang="en-CA" dirty="0" smtClean="0"/>
              <a:t>Hemoglobin greatly increases O2 carrying capacity of blood.</a:t>
            </a:r>
          </a:p>
          <a:p>
            <a:r>
              <a:rPr lang="en-CA" dirty="0" smtClean="0"/>
              <a:t>When O2 dissolves into the plasma, a weak bond between Hemoglobin and O2 is created to form </a:t>
            </a:r>
            <a:r>
              <a:rPr lang="en-CA" dirty="0" err="1" smtClean="0"/>
              <a:t>oxyhemoglobin</a:t>
            </a:r>
            <a:r>
              <a:rPr lang="en-CA" dirty="0" smtClean="0"/>
              <a:t> (70 fold!)</a:t>
            </a:r>
          </a:p>
          <a:p>
            <a:r>
              <a:rPr lang="en-CA" dirty="0" smtClean="0"/>
              <a:t>As gradient drops it causes</a:t>
            </a:r>
          </a:p>
          <a:p>
            <a:pPr marL="0" indent="0">
              <a:buNone/>
            </a:pPr>
            <a:r>
              <a:rPr lang="en-CA" dirty="0" smtClean="0"/>
              <a:t>the dissociation of O2 from </a:t>
            </a:r>
          </a:p>
          <a:p>
            <a:pPr marL="0" indent="0">
              <a:buNone/>
            </a:pPr>
            <a:r>
              <a:rPr lang="en-CA" dirty="0" smtClean="0"/>
              <a:t>the hemoglobin, allowing O2</a:t>
            </a:r>
          </a:p>
          <a:p>
            <a:pPr marL="0" indent="0">
              <a:buNone/>
            </a:pPr>
            <a:r>
              <a:rPr lang="en-CA" dirty="0" smtClean="0"/>
              <a:t>to diffuse into the tissues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Oxygen Transport</a:t>
            </a:r>
            <a:endParaRPr lang="en-CA" dirty="0"/>
          </a:p>
        </p:txBody>
      </p:sp>
      <p:pic>
        <p:nvPicPr>
          <p:cNvPr id="2050" name="Picture 2" descr="C:\Users\School computer\Documents\APT Practicum\o2 rich 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50261"/>
            <a:ext cx="3960440" cy="25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Oxygen-Hemoglobin Dissociation Curve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5868" cy="50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9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340768"/>
            <a:ext cx="7408333" cy="518457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While some of the CO2 is transported from tissue to lungs through the plasma, and 27% is carried back on hemoglobin, the remaining combines with water to form carbonic acid.</a:t>
            </a:r>
          </a:p>
          <a:p>
            <a:r>
              <a:rPr lang="en-CA" sz="2000" dirty="0" smtClean="0"/>
              <a:t>Carbonic anhydrase allows for a rapid conversion of free CO2 into H2CO3, decreasing the conc. of CO2 in the plasma.  This creates a low partial pressure ensuring that CO2 continues to diffuse into the blood.</a:t>
            </a:r>
          </a:p>
          <a:p>
            <a:r>
              <a:rPr lang="en-CA" sz="2000" dirty="0" smtClean="0"/>
              <a:t>Carbonic acid dissociates into H+ and HCO3</a:t>
            </a:r>
            <a:endParaRPr lang="en-CA" sz="1000" dirty="0" smtClean="0"/>
          </a:p>
          <a:p>
            <a:r>
              <a:rPr lang="en-CA" sz="2000" dirty="0" smtClean="0"/>
              <a:t>The H+ helps with removal of O2 from Hemoglobin through bonding, acting as a buffer to the acidic environment</a:t>
            </a:r>
          </a:p>
          <a:p>
            <a:r>
              <a:rPr lang="en-CA" sz="2000" dirty="0" smtClean="0"/>
              <a:t>When the H+ and </a:t>
            </a:r>
            <a:r>
              <a:rPr lang="en-CA" sz="2000" dirty="0" err="1" smtClean="0"/>
              <a:t>Hb</a:t>
            </a:r>
            <a:r>
              <a:rPr lang="en-CA" sz="2000" dirty="0" smtClean="0"/>
              <a:t> reaches the lungs, O2 releases the H+ where the free hydrogen and HCO3- ions form to produce CO2 and water.  Through diffusion the CO2 moves from the blood into the alveoli and is eliminated through exhalation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Carbon Dioxide Transport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8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561854" cy="580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6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Through the use of chemoreceptors, equilibrium can be maintained</a:t>
            </a:r>
          </a:p>
          <a:p>
            <a:pPr lvl="1"/>
            <a:r>
              <a:rPr lang="en-CA" dirty="0" smtClean="0"/>
              <a:t>A chemical receptor ensures that waste CO2 from cellular respiration does not accumulate</a:t>
            </a:r>
          </a:p>
          <a:p>
            <a:pPr lvl="1"/>
            <a:r>
              <a:rPr lang="en-CA" dirty="0" smtClean="0"/>
              <a:t>Some chemical receptors respond to stimulus from exercise where CO2 builds up in cells, activating the brain to tell the muscles to increase breathing movements</a:t>
            </a:r>
          </a:p>
          <a:p>
            <a:pPr lvl="1"/>
            <a:r>
              <a:rPr lang="en-CA" dirty="0" smtClean="0"/>
              <a:t>Other receptors are in the walls of the carotid artery which detect low levels of O2, stimulating the muscles that control breathing through a message to the brain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Maintaining Gas Levels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8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ool computer\Documents\APT Practicum\sochi 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824536" cy="32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340768"/>
            <a:ext cx="7408333" cy="345069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Erythropoietin is a natural hormone promoting red blood cell production</a:t>
            </a:r>
          </a:p>
          <a:p>
            <a:r>
              <a:rPr lang="en-CA" sz="2000" dirty="0" smtClean="0"/>
              <a:t>Athletes inject EPO to increase the amount of red blood cells they have = increasing the amount of oxygen being carried per breath = more O2 to tissue</a:t>
            </a:r>
          </a:p>
          <a:p>
            <a:r>
              <a:rPr lang="en-CA" sz="2000" dirty="0" smtClean="0"/>
              <a:t>Blood becomes thicker and more difficult to move resulting in stroke, heart attack and heart failure</a:t>
            </a:r>
          </a:p>
          <a:p>
            <a:r>
              <a:rPr lang="en-CA" sz="2000" dirty="0" smtClean="0"/>
              <a:t>Now a banned “substance”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EPO Stimulation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74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</TotalTime>
  <Words>1059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Waveform</vt:lpstr>
      <vt:lpstr>Office Theme</vt:lpstr>
      <vt:lpstr>1_Office Theme</vt:lpstr>
      <vt:lpstr>2_Office Theme</vt:lpstr>
      <vt:lpstr>3_Office Theme</vt:lpstr>
      <vt:lpstr>4_Office Theme</vt:lpstr>
      <vt:lpstr>Gas Exchange and Transport</vt:lpstr>
      <vt:lpstr>A little mood music…</vt:lpstr>
      <vt:lpstr>PowerPoint Presentation</vt:lpstr>
      <vt:lpstr>Oxygen Transport</vt:lpstr>
      <vt:lpstr>Oxygen-Hemoglobin Dissociation Curve</vt:lpstr>
      <vt:lpstr>Carbon Dioxide Transport</vt:lpstr>
      <vt:lpstr>PowerPoint Presentation</vt:lpstr>
      <vt:lpstr>Maintaining Gas Levels</vt:lpstr>
      <vt:lpstr>EPO Stimulation</vt:lpstr>
      <vt:lpstr>Regulation of Breathing Movements</vt:lpstr>
      <vt:lpstr>Carbon Dioxide Receptors</vt:lpstr>
      <vt:lpstr>Response of the Respiratory System to Exercise</vt:lpstr>
      <vt:lpstr>Lower Respiratory Tract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Technologies for Detection and Treatment of Lung Disorders</vt:lpstr>
      <vt:lpstr>PowerPoint Presentation</vt:lpstr>
      <vt:lpstr>PowerPoint Presentation</vt:lpstr>
      <vt:lpstr>Smoking Bottle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computer</dc:creator>
  <cp:lastModifiedBy>School computer</cp:lastModifiedBy>
  <cp:revision>9</cp:revision>
  <dcterms:created xsi:type="dcterms:W3CDTF">2014-03-11T03:45:35Z</dcterms:created>
  <dcterms:modified xsi:type="dcterms:W3CDTF">2014-03-11T05:58:27Z</dcterms:modified>
</cp:coreProperties>
</file>