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0375AE-7AA4-4FFF-A838-8EB337E5BE71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10375AE-7AA4-4FFF-A838-8EB337E5BE71}" type="datetimeFigureOut">
              <a:rPr lang="en-CA" smtClean="0"/>
              <a:t>11/03/2014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10375AE-7AA4-4FFF-A838-8EB337E5BE71}" type="datetimeFigureOut">
              <a:rPr lang="en-CA" smtClean="0"/>
              <a:t>10/03/2014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D42C3C8-EDF2-4A32-9333-E5B48EA79CA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gZ5z6RB06c&amp;feature=share&amp;list=PL7D223C01E384CE2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ivegxcp2Bk&amp;feature=share&amp;list=PL24193474245EAA93&amp;index=3" TargetMode="External"/><Relationship Id="rId2" Type="http://schemas.openxmlformats.org/officeDocument/2006/relationships/hyperlink" Target="http://youtu.be/4l9GE_eaM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Izb-IqF4i8&amp;list=PL24193474245EAA93&amp;feature=share&amp;index=6" TargetMode="External"/><Relationship Id="rId5" Type="http://schemas.openxmlformats.org/officeDocument/2006/relationships/hyperlink" Target="http://www.youtube.com/watch?v=lw0M-HTlMoo&amp;list=PL24193474245EAA93&amp;feature=share&amp;index=5" TargetMode="External"/><Relationship Id="rId4" Type="http://schemas.openxmlformats.org/officeDocument/2006/relationships/hyperlink" Target="http://www.youtube.com/watch?v=VsjcqkOjp0U&amp;feature=share&amp;list=PL24193474245EAA93&amp;index=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Fertilization, Pregnancy and birth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21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Teratogens – Chemicals and Microbes causing developmental abnormalities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8" y="1556792"/>
            <a:ext cx="8708508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6996"/>
            <a:ext cx="7632848" cy="63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Birth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>
              <a:solidFill>
                <a:schemeClr val="tx1"/>
              </a:solidFill>
              <a:hlinkClick r:id="rId2"/>
            </a:endParaRPr>
          </a:p>
          <a:p>
            <a:r>
              <a:rPr lang="en-CA" dirty="0" smtClean="0">
                <a:hlinkClick r:id="rId2"/>
              </a:rPr>
              <a:t>Labour </a:t>
            </a:r>
            <a:r>
              <a:rPr lang="en-CA" dirty="0">
                <a:hlinkClick r:id="rId2"/>
              </a:rPr>
              <a:t>and Birth</a:t>
            </a:r>
            <a:endParaRPr lang="en-CA" dirty="0"/>
          </a:p>
          <a:p>
            <a:r>
              <a:rPr lang="en-CA" dirty="0" smtClean="0"/>
              <a:t>Uterine contractions signal the beginning of Parturition (labour)</a:t>
            </a:r>
          </a:p>
          <a:p>
            <a:r>
              <a:rPr lang="en-CA" dirty="0" smtClean="0"/>
              <a:t>Hormones play a vital role in birthing</a:t>
            </a:r>
          </a:p>
          <a:p>
            <a:pPr lvl="1"/>
            <a:r>
              <a:rPr lang="en-CA" dirty="0" err="1" smtClean="0"/>
              <a:t>Relaxin</a:t>
            </a:r>
            <a:r>
              <a:rPr lang="en-CA" dirty="0" smtClean="0"/>
              <a:t> is produced by the placenta causing the ligaments in the pelvis to loosen</a:t>
            </a:r>
          </a:p>
          <a:p>
            <a:pPr lvl="1"/>
            <a:r>
              <a:rPr lang="en-CA" dirty="0" smtClean="0"/>
              <a:t>Oxytocin is produced by the pituitary gland cause strong uterine contractions</a:t>
            </a:r>
            <a:endParaRPr lang="en-CA" dirty="0"/>
          </a:p>
          <a:p>
            <a:pPr lvl="1"/>
            <a:r>
              <a:rPr lang="en-CA" dirty="0" smtClean="0"/>
              <a:t>Pitocin is a synthetic version of oxytocin to help stimulate uterine contractions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3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Lactation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0" y="3933056"/>
            <a:ext cx="8393782" cy="263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20280" cy="23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412776"/>
            <a:ext cx="60548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Prolactin, produced by the pituitary gland, is responsible for </a:t>
            </a:r>
          </a:p>
          <a:p>
            <a:r>
              <a:rPr lang="en-CA" dirty="0" smtClean="0"/>
              <a:t>stimulating glands within the breast to begin producing</a:t>
            </a:r>
          </a:p>
          <a:p>
            <a:r>
              <a:rPr lang="en-CA" dirty="0" smtClean="0"/>
              <a:t>fluids.</a:t>
            </a:r>
          </a:p>
          <a:p>
            <a:r>
              <a:rPr lang="en-CA" dirty="0" smtClean="0"/>
              <a:t>Colostrum contains milk sugar and milk proteins but not</a:t>
            </a:r>
          </a:p>
          <a:p>
            <a:r>
              <a:rPr lang="en-CA" dirty="0" smtClean="0"/>
              <a:t>milk fat – Fore milk</a:t>
            </a:r>
          </a:p>
          <a:p>
            <a:r>
              <a:rPr lang="en-CA" dirty="0" smtClean="0"/>
              <a:t>Hind milk – thicker milk that ‘fills’ a baby up, and slows down</a:t>
            </a:r>
          </a:p>
          <a:p>
            <a:r>
              <a:rPr lang="en-CA" dirty="0" smtClean="0"/>
              <a:t>the release of milk.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73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Assignment – to be turned in for marks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Select one of the following Human Reproductive Technology processes and</a:t>
            </a:r>
          </a:p>
          <a:p>
            <a:endParaRPr lang="en-CA" dirty="0" smtClean="0"/>
          </a:p>
          <a:p>
            <a:pPr marL="170752" lvl="1" indent="0">
              <a:buNone/>
            </a:pPr>
            <a:r>
              <a:rPr lang="en-CA" dirty="0" smtClean="0"/>
              <a:t>1 – Describe the technology</a:t>
            </a:r>
          </a:p>
          <a:p>
            <a:pPr marL="170752" lvl="1" indent="0">
              <a:buNone/>
            </a:pPr>
            <a:r>
              <a:rPr lang="en-CA" dirty="0" smtClean="0"/>
              <a:t>2 – the efficacy of the technology – how effective is the technology and are there any adverse implications</a:t>
            </a:r>
          </a:p>
          <a:p>
            <a:pPr marL="170752" lvl="1" indent="0">
              <a:buNone/>
            </a:pPr>
            <a:r>
              <a:rPr lang="en-CA" dirty="0" smtClean="0"/>
              <a:t>3 – the challenges in society (whether it is accepted or not, costs associated outside of Health Care)</a:t>
            </a:r>
          </a:p>
          <a:p>
            <a:pPr marL="170752" lvl="1" indent="0">
              <a:buNone/>
            </a:pPr>
            <a:endParaRPr lang="en-CA" dirty="0"/>
          </a:p>
          <a:p>
            <a:pPr marL="170752" lvl="1" indent="0">
              <a:buNone/>
            </a:pPr>
            <a:r>
              <a:rPr lang="en-CA" dirty="0" smtClean="0"/>
              <a:t>You must use at least one scholarly article – do not rely on Wikipedia</a:t>
            </a:r>
          </a:p>
          <a:p>
            <a:pPr marL="170752" lvl="1" indent="0">
              <a:buNone/>
            </a:pPr>
            <a:r>
              <a:rPr lang="en-CA" dirty="0" smtClean="0"/>
              <a:t>Standard essay format; citations required (if used)</a:t>
            </a:r>
          </a:p>
          <a:p>
            <a:pPr marL="170752" lvl="1" indent="0">
              <a:buNone/>
            </a:pPr>
            <a:r>
              <a:rPr lang="en-CA" dirty="0" smtClean="0"/>
              <a:t>500-800 word length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04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Changes in the </a:t>
            </a:r>
            <a:r>
              <a:rPr lang="en-CA" dirty="0" err="1" smtClean="0"/>
              <a:t>the</a:t>
            </a:r>
            <a:r>
              <a:rPr lang="en-CA" dirty="0" smtClean="0"/>
              <a:t> Female Reproductive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The secondary oocyte is joined by a sperm cell to form a fertilized ovum – zygote</a:t>
            </a:r>
          </a:p>
          <a:p>
            <a:r>
              <a:rPr lang="en-CA" dirty="0" smtClean="0"/>
              <a:t>Zygote receives 23 chromosomes from sperm cell and 23 chromosomes from oocyte for a total of 46 chromosomes</a:t>
            </a:r>
          </a:p>
          <a:p>
            <a:r>
              <a:rPr lang="en-CA" dirty="0" smtClean="0"/>
              <a:t>Ovum undergoes cell division called Cleavage</a:t>
            </a:r>
          </a:p>
          <a:p>
            <a:r>
              <a:rPr lang="en-CA" dirty="0" smtClean="0"/>
              <a:t>Cleavage is equal division without increasing in size</a:t>
            </a:r>
          </a:p>
          <a:p>
            <a:r>
              <a:rPr lang="en-CA" dirty="0" smtClean="0"/>
              <a:t>When the zygote reaches the uterus it has formed into a Blastocyst which becomes attached to the uterine wall - Implantation</a:t>
            </a:r>
          </a:p>
          <a:p>
            <a:r>
              <a:rPr lang="en-CA" dirty="0" smtClean="0"/>
              <a:t>Blastocyst is bi-layered</a:t>
            </a:r>
          </a:p>
          <a:p>
            <a:pPr lvl="1"/>
            <a:r>
              <a:rPr lang="en-CA" dirty="0" smtClean="0"/>
              <a:t>1 – Outer sphere develops into </a:t>
            </a:r>
            <a:r>
              <a:rPr lang="en-CA" dirty="0" err="1" smtClean="0"/>
              <a:t>extraembryonic</a:t>
            </a:r>
            <a:r>
              <a:rPr lang="en-CA" dirty="0" smtClean="0"/>
              <a:t> structures</a:t>
            </a:r>
          </a:p>
          <a:p>
            <a:pPr lvl="1"/>
            <a:r>
              <a:rPr lang="en-CA" dirty="0" smtClean="0"/>
              <a:t>2 – Inner sphere develops into the embryo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53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 – Two-cell stage zygote</a:t>
            </a:r>
            <a:br>
              <a:rPr lang="en-CA" dirty="0" smtClean="0"/>
            </a:br>
            <a:r>
              <a:rPr lang="en-CA" dirty="0" smtClean="0"/>
              <a:t>B – Blastocyst (4-6 days)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" y="2060848"/>
            <a:ext cx="9052718" cy="34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13" y="1628800"/>
            <a:ext cx="5324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1484784"/>
            <a:ext cx="854272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Due to the  needed increased </a:t>
            </a:r>
          </a:p>
          <a:p>
            <a:r>
              <a:rPr lang="en-CA" dirty="0" smtClean="0"/>
              <a:t>levels of LH to sustain the corpus</a:t>
            </a:r>
          </a:p>
          <a:p>
            <a:r>
              <a:rPr lang="en-CA" dirty="0" smtClean="0"/>
              <a:t>Luteum, the blastocyst secretes</a:t>
            </a:r>
          </a:p>
          <a:p>
            <a:r>
              <a:rPr lang="en-CA" dirty="0" smtClean="0"/>
              <a:t>its own hormone</a:t>
            </a:r>
          </a:p>
          <a:p>
            <a:endParaRPr lang="en-CA" dirty="0"/>
          </a:p>
          <a:p>
            <a:r>
              <a:rPr lang="en-CA" dirty="0" smtClean="0"/>
              <a:t>The </a:t>
            </a:r>
            <a:r>
              <a:rPr lang="en-CA" dirty="0" err="1" smtClean="0"/>
              <a:t>Chorion</a:t>
            </a:r>
            <a:r>
              <a:rPr lang="en-CA" dirty="0" smtClean="0"/>
              <a:t> is responsible for </a:t>
            </a:r>
          </a:p>
          <a:p>
            <a:r>
              <a:rPr lang="en-CA" dirty="0"/>
              <a:t>p</a:t>
            </a:r>
            <a:r>
              <a:rPr lang="en-CA" dirty="0" smtClean="0"/>
              <a:t>roducing </a:t>
            </a:r>
            <a:r>
              <a:rPr lang="en-CA" dirty="0" err="1" smtClean="0"/>
              <a:t>hCG</a:t>
            </a:r>
            <a:r>
              <a:rPr lang="en-CA" dirty="0" smtClean="0"/>
              <a:t> (human chorionic</a:t>
            </a:r>
          </a:p>
          <a:p>
            <a:r>
              <a:rPr lang="en-CA" dirty="0" smtClean="0"/>
              <a:t>gonadotropic hormone)</a:t>
            </a:r>
          </a:p>
          <a:p>
            <a:endParaRPr lang="en-CA" dirty="0"/>
          </a:p>
          <a:p>
            <a:r>
              <a:rPr lang="en-CA" dirty="0" err="1" smtClean="0"/>
              <a:t>hCG</a:t>
            </a:r>
            <a:r>
              <a:rPr lang="en-CA" dirty="0" smtClean="0"/>
              <a:t> maintains the corpus luteum </a:t>
            </a:r>
          </a:p>
          <a:p>
            <a:r>
              <a:rPr lang="en-CA" dirty="0" smtClean="0"/>
              <a:t>for the first three months, </a:t>
            </a:r>
          </a:p>
          <a:p>
            <a:r>
              <a:rPr lang="en-CA" dirty="0" smtClean="0"/>
              <a:t>allowing the corpus luteum to</a:t>
            </a:r>
          </a:p>
          <a:p>
            <a:r>
              <a:rPr lang="en-CA" dirty="0" smtClean="0"/>
              <a:t>Continue to produce </a:t>
            </a:r>
          </a:p>
          <a:p>
            <a:r>
              <a:rPr lang="en-CA" dirty="0" smtClean="0"/>
              <a:t>Progesterone and estrogen</a:t>
            </a:r>
          </a:p>
          <a:p>
            <a:r>
              <a:rPr lang="en-CA" dirty="0" smtClean="0"/>
              <a:t>Which maintains the endometrium</a:t>
            </a:r>
          </a:p>
          <a:p>
            <a:endParaRPr lang="en-CA" dirty="0"/>
          </a:p>
          <a:p>
            <a:r>
              <a:rPr lang="en-CA" dirty="0" smtClean="0"/>
              <a:t>Cells from the embryo and endometrium combine to form the placenta  - which allows</a:t>
            </a:r>
          </a:p>
          <a:p>
            <a:r>
              <a:rPr lang="en-CA" dirty="0" smtClean="0"/>
              <a:t>Materials to be exchanged between embryo and mother.</a:t>
            </a:r>
          </a:p>
        </p:txBody>
      </p:sp>
    </p:spTree>
    <p:extLst>
      <p:ext uri="{BB962C8B-B14F-4D97-AF65-F5344CB8AC3E}">
        <p14:creationId xmlns:p14="http://schemas.microsoft.com/office/powerpoint/2010/main" val="2775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2711599" cy="579268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Allantois provides umbilical blood vessels in the placenta – DOES NOT envelop the fetus.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The umbilical cord connects the embryo with the placenta</a:t>
            </a:r>
            <a:endParaRPr lang="en-C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5760640" cy="429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Embryonic and Fetal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Pregnancy 1-9 Weeks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Pregnancy 10-14 Weeks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Pregnancy 15-20 Weeks</a:t>
            </a:r>
            <a:endParaRPr lang="en-CA" dirty="0" smtClean="0"/>
          </a:p>
          <a:p>
            <a:r>
              <a:rPr lang="en-CA" dirty="0" smtClean="0">
                <a:hlinkClick r:id="rId5"/>
              </a:rPr>
              <a:t>Pregnancy 21-27 Weeks</a:t>
            </a:r>
            <a:endParaRPr lang="en-CA" dirty="0" smtClean="0"/>
          </a:p>
          <a:p>
            <a:r>
              <a:rPr lang="en-CA" dirty="0" smtClean="0">
                <a:hlinkClick r:id="rId6"/>
              </a:rPr>
              <a:t>Pregnancy 28-37 Weeks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698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6001"/>
            <a:ext cx="5400600" cy="655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chool computer\Documents\APT Practicum\male sex symbo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55" y="2942788"/>
            <a:ext cx="121869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Human Sex Determination – </a:t>
            </a:r>
            <a:br>
              <a:rPr lang="en-CA" dirty="0" smtClean="0"/>
            </a:br>
            <a:r>
              <a:rPr lang="en-CA" dirty="0"/>
              <a:t>	</a:t>
            </a:r>
            <a:r>
              <a:rPr lang="en-CA" dirty="0" smtClean="0"/>
              <a:t>			SRY … not SIRI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b="1" dirty="0" smtClean="0"/>
              <a:t>S</a:t>
            </a:r>
            <a:r>
              <a:rPr lang="en-CA" dirty="0" smtClean="0"/>
              <a:t>ex-determining </a:t>
            </a:r>
            <a:r>
              <a:rPr lang="en-CA" b="1" dirty="0" smtClean="0"/>
              <a:t>R</a:t>
            </a:r>
            <a:r>
              <a:rPr lang="en-CA" dirty="0" smtClean="0"/>
              <a:t>egion of the </a:t>
            </a:r>
            <a:r>
              <a:rPr lang="en-CA" b="1" dirty="0" smtClean="0"/>
              <a:t>Y</a:t>
            </a:r>
            <a:r>
              <a:rPr lang="en-CA" dirty="0" smtClean="0"/>
              <a:t> chromosome – responsible for determining the male phenotype in humans</a:t>
            </a:r>
          </a:p>
          <a:p>
            <a:pPr marL="170752" lvl="1" indent="0">
              <a:buNone/>
            </a:pPr>
            <a:endParaRPr lang="en-CA" dirty="0"/>
          </a:p>
        </p:txBody>
      </p:sp>
      <p:pic>
        <p:nvPicPr>
          <p:cNvPr id="5122" name="Picture 2" descr="C:\Users\School computer\Documents\APT Practicum\female sex symb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3512" y="2276872"/>
            <a:ext cx="585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female sex is identified by having two X chromosomes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942788"/>
            <a:ext cx="585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male sex is defined by having an X chromosome and a </a:t>
            </a:r>
          </a:p>
          <a:p>
            <a:r>
              <a:rPr lang="en-CA" dirty="0"/>
              <a:t>s</a:t>
            </a:r>
            <a:r>
              <a:rPr lang="en-CA" dirty="0" smtClean="0"/>
              <a:t>maller Y chromosome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869160"/>
            <a:ext cx="8045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Hormonal balance between male and female sex hormones is critical during fetal</a:t>
            </a:r>
          </a:p>
          <a:p>
            <a:r>
              <a:rPr lang="en-CA" dirty="0" smtClean="0"/>
              <a:t>Development.  Too much estrogen can cause those with male genes to have  a </a:t>
            </a:r>
          </a:p>
          <a:p>
            <a:r>
              <a:rPr lang="en-CA" dirty="0" smtClean="0"/>
              <a:t>Female appearance and conversely, an abundance of androgens can produce the</a:t>
            </a:r>
          </a:p>
          <a:p>
            <a:r>
              <a:rPr lang="en-CA" dirty="0" smtClean="0"/>
              <a:t>Sex organs of a male in the genetic body of a female.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Effects of Environmental Agents on Embryonic Development</a:t>
            </a:r>
            <a:endParaRPr lang="en-CA" dirty="0"/>
          </a:p>
        </p:txBody>
      </p:sp>
      <p:pic>
        <p:nvPicPr>
          <p:cNvPr id="6146" name="Picture 2" descr="C:\Users\School computer\Documents\APT Practicum\spina bif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chool computer\Documents\APT Practicum\low-birth-we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5697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Folic Acid Deficiency can lead to </a:t>
            </a:r>
            <a:r>
              <a:rPr lang="en-CA" dirty="0" err="1" smtClean="0"/>
              <a:t>Spina</a:t>
            </a:r>
            <a:r>
              <a:rPr lang="en-CA" dirty="0" smtClean="0"/>
              <a:t> Bifida in which the</a:t>
            </a:r>
          </a:p>
          <a:p>
            <a:r>
              <a:rPr lang="en-CA" dirty="0" smtClean="0"/>
              <a:t>spinal cord fails to develop properly – incomplete closing</a:t>
            </a:r>
          </a:p>
          <a:p>
            <a:r>
              <a:rPr lang="en-CA" dirty="0"/>
              <a:t>	</a:t>
            </a:r>
            <a:r>
              <a:rPr lang="en-CA" dirty="0" smtClean="0"/>
              <a:t>	of the embryonic neural tube.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308920" y="3163292"/>
            <a:ext cx="6394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Smoking causes lower birth weight</a:t>
            </a:r>
          </a:p>
          <a:p>
            <a:r>
              <a:rPr lang="en-CA" dirty="0" smtClean="0"/>
              <a:t>which in part is attributed to nicotine constricting blood vessels.</a:t>
            </a:r>
          </a:p>
          <a:p>
            <a:r>
              <a:rPr lang="en-CA" dirty="0" smtClean="0"/>
              <a:t>Restricts the movement of oxygen and nutrients for growth</a:t>
            </a:r>
            <a:endParaRPr lang="en-CA" dirty="0"/>
          </a:p>
        </p:txBody>
      </p:sp>
      <p:pic>
        <p:nvPicPr>
          <p:cNvPr id="6148" name="Picture 4" descr="C:\Users\School computer\Documents\APT Practicum\FAS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91" y="43866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653136"/>
            <a:ext cx="5581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Fetal Alcohol Syndrome – can be 100% prevented by not</a:t>
            </a:r>
          </a:p>
          <a:p>
            <a:r>
              <a:rPr lang="en-CA" dirty="0" smtClean="0"/>
              <a:t>consuming alcohol at ANY time during pregnancy.  This</a:t>
            </a:r>
          </a:p>
          <a:p>
            <a:r>
              <a:rPr lang="en-CA" dirty="0" smtClean="0"/>
              <a:t>syndrome can have severe mental implications for the </a:t>
            </a:r>
          </a:p>
          <a:p>
            <a:r>
              <a:rPr lang="en-CA" dirty="0" smtClean="0"/>
              <a:t>child’s lifetime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15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110</TotalTime>
  <Words>611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Fertilization, Pregnancy and birth</vt:lpstr>
      <vt:lpstr>Changes in the the Female Reproductive System</vt:lpstr>
      <vt:lpstr>A – Two-cell stage zygote B – Blastocyst (4-6 days)</vt:lpstr>
      <vt:lpstr>PowerPoint Presentation</vt:lpstr>
      <vt:lpstr>Allantois provides umbilical blood vessels in the placenta – DOES NOT envelop the fetus.  The umbilical cord connects the embryo with the placenta</vt:lpstr>
      <vt:lpstr>Embryonic and Fetal Development</vt:lpstr>
      <vt:lpstr>PowerPoint Presentation</vt:lpstr>
      <vt:lpstr>Human Sex Determination –      SRY … not SIRI</vt:lpstr>
      <vt:lpstr>Effects of Environmental Agents on Embryonic Development</vt:lpstr>
      <vt:lpstr>Teratogens – Chemicals and Microbes causing developmental abnormalities</vt:lpstr>
      <vt:lpstr>PowerPoint Presentation</vt:lpstr>
      <vt:lpstr>Birth</vt:lpstr>
      <vt:lpstr>Lactation</vt:lpstr>
      <vt:lpstr>Assignment – to be turned in for 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computer</dc:creator>
  <cp:lastModifiedBy>School computer</cp:lastModifiedBy>
  <cp:revision>11</cp:revision>
  <dcterms:created xsi:type="dcterms:W3CDTF">2014-03-11T05:59:37Z</dcterms:created>
  <dcterms:modified xsi:type="dcterms:W3CDTF">2014-03-11T07:50:23Z</dcterms:modified>
</cp:coreProperties>
</file>