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930A-8317-4DC2-8AC4-FA60950B5775}" type="datetimeFigureOut">
              <a:rPr lang="en-CA" smtClean="0"/>
              <a:t>26/02/2014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2C1E-F2B6-4BA8-8BFA-41AB10AC83EC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t9u7CfVoc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hyperlink" Target="http://www.youtube.com/watch?v=4DK6aS5ual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 computer\Documents\APT Practicum\pengu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89" y="0"/>
            <a:ext cx="67266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702000" y="2685976"/>
            <a:ext cx="6874027" cy="1470025"/>
          </a:xfrm>
        </p:spPr>
        <p:txBody>
          <a:bodyPr/>
          <a:lstStyle/>
          <a:p>
            <a:pPr algn="ctr"/>
            <a:r>
              <a:rPr lang="en-CA" sz="4800" b="1" dirty="0" smtClean="0">
                <a:solidFill>
                  <a:schemeClr val="bg1"/>
                </a:solidFill>
              </a:rPr>
              <a:t>Molecules of Living Systems</a:t>
            </a:r>
            <a:endParaRPr lang="en-CA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96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Subunit is amino acid</a:t>
            </a:r>
          </a:p>
          <a:p>
            <a:endParaRPr lang="en-CA" dirty="0"/>
          </a:p>
        </p:txBody>
      </p:sp>
      <p:pic>
        <p:nvPicPr>
          <p:cNvPr id="10242" name="Picture 2" descr="C:\Users\School computer\Documents\APT Practicum\ha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288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chool computer\Documents\APT Practicum\nai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28800"/>
            <a:ext cx="2381251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chool computer\Documents\APT Practicum\bo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04966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135845"/>
            <a:ext cx="3374923" cy="165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5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Dehydration and Hydrolysis of Proteins</a:t>
            </a:r>
            <a:endParaRPr lang="en-CA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971600" y="1844824"/>
            <a:ext cx="7125112" cy="146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Amino acids are connected by peptide bonds</a:t>
            </a:r>
          </a:p>
          <a:p>
            <a:r>
              <a:rPr lang="en-CA" dirty="0" smtClean="0"/>
              <a:t>Bonded amino acids are polypeptides</a:t>
            </a:r>
          </a:p>
          <a:p>
            <a:r>
              <a:rPr lang="en-CA" dirty="0" smtClean="0"/>
              <a:t>How they bond determines their 3D shape as well as the type of R group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645024"/>
            <a:ext cx="862132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0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Nucleic Acids</a:t>
            </a:r>
            <a:endParaRPr lang="en-CA" dirty="0"/>
          </a:p>
        </p:txBody>
      </p:sp>
      <p:pic>
        <p:nvPicPr>
          <p:cNvPr id="3074" name="Picture 2" descr="C:\Users\School computer\Documents\APT Practicum\d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14159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chool computer\Documents\APT Practicum\mrn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84783"/>
            <a:ext cx="5317870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6093296"/>
            <a:ext cx="348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DNA – deoxyribonucleic acid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883349" y="4401978"/>
            <a:ext cx="3257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RNA – ribonucleic acid</a:t>
            </a:r>
          </a:p>
          <a:p>
            <a:r>
              <a:rPr lang="en-CA" dirty="0" smtClean="0"/>
              <a:t>(mRNA – messenger RNA)</a:t>
            </a:r>
            <a:endParaRPr lang="en-CA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612" y="5096743"/>
            <a:ext cx="4127772" cy="157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2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of Body Fluids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63" y="1844824"/>
            <a:ext cx="789629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6021288"/>
            <a:ext cx="759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Larger more complex assemblies of organic molecules found in </a:t>
            </a:r>
          </a:p>
          <a:p>
            <a:r>
              <a:rPr lang="en-CA" dirty="0" smtClean="0"/>
              <a:t>Compartments are called Macromolecules.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72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Gangnam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916832"/>
            <a:ext cx="267746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5524"/>
            <a:ext cx="2632386" cy="91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76098"/>
            <a:ext cx="2629445" cy="101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2616869" cy="162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46203"/>
            <a:ext cx="2616869" cy="971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17242"/>
            <a:ext cx="2616869" cy="8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Macromolecules – 4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Carbohydrate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Lipids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Proteins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Nucleic Acids</a:t>
            </a:r>
            <a:endParaRPr lang="en-CA" dirty="0"/>
          </a:p>
        </p:txBody>
      </p:sp>
      <p:pic>
        <p:nvPicPr>
          <p:cNvPr id="2050" name="Picture 2" descr="C:\Users\School computer\Documents\APT Practicum\carbohydr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122" y="1176102"/>
            <a:ext cx="1160167" cy="161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chool computer\Documents\APT Practicum\sug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268" y="1422238"/>
            <a:ext cx="1440160" cy="151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chool computer\Documents\APT Practicum\m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26" y="4317728"/>
            <a:ext cx="1983432" cy="127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chool computer\Documents\APT Practicum\protei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98" y="4379979"/>
            <a:ext cx="1691906" cy="132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chool computer\Documents\APT Practicum\oil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2781257"/>
            <a:ext cx="12096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080" y="2946128"/>
            <a:ext cx="14763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 descr="C:\Users\School computer\Documents\APT Practicum\nucleic aci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024" y="5600912"/>
            <a:ext cx="1627436" cy="130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96" y="5857247"/>
            <a:ext cx="15525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Why do we need Macromolecules?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946933" cy="685535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Royal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5023"/>
            <a:ext cx="7857500" cy="396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7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Assembling and </a:t>
            </a:r>
            <a:r>
              <a:rPr lang="en-CA" dirty="0" err="1" smtClean="0"/>
              <a:t>Diassembling</a:t>
            </a:r>
            <a:r>
              <a:rPr lang="en-CA" dirty="0" smtClean="0"/>
              <a:t> Macromolecules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528392" cy="461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276872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Dehydration Synthesis</a:t>
            </a:r>
          </a:p>
          <a:p>
            <a:endParaRPr lang="en-CA" dirty="0" smtClean="0"/>
          </a:p>
          <a:p>
            <a:r>
              <a:rPr lang="en-CA" dirty="0" smtClean="0"/>
              <a:t>Enzymes</a:t>
            </a:r>
          </a:p>
          <a:p>
            <a:endParaRPr lang="en-CA" dirty="0" smtClean="0"/>
          </a:p>
          <a:p>
            <a:r>
              <a:rPr lang="en-CA" dirty="0" smtClean="0"/>
              <a:t>Covalent Bond</a:t>
            </a:r>
          </a:p>
          <a:p>
            <a:endParaRPr lang="en-CA" dirty="0" smtClean="0"/>
          </a:p>
          <a:p>
            <a:r>
              <a:rPr lang="en-CA" dirty="0" smtClean="0"/>
              <a:t>Hydrolysis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37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Carbohydrates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Simple sugar</a:t>
            </a:r>
          </a:p>
          <a:p>
            <a:pPr lvl="1"/>
            <a:r>
              <a:rPr lang="en-CA" dirty="0" smtClean="0"/>
              <a:t>3-7 C</a:t>
            </a:r>
          </a:p>
          <a:p>
            <a:pPr lvl="1"/>
            <a:r>
              <a:rPr lang="en-CA" dirty="0" smtClean="0"/>
              <a:t>Monosaccharide </a:t>
            </a:r>
          </a:p>
          <a:p>
            <a:pPr lvl="1"/>
            <a:r>
              <a:rPr lang="en-CA" dirty="0" smtClean="0"/>
              <a:t>Disaccharide</a:t>
            </a:r>
          </a:p>
          <a:p>
            <a:r>
              <a:rPr lang="en-CA" dirty="0" smtClean="0"/>
              <a:t>Polysaccharide</a:t>
            </a:r>
          </a:p>
          <a:p>
            <a:pPr lvl="1"/>
            <a:r>
              <a:rPr lang="en-CA" dirty="0" smtClean="0"/>
              <a:t>Starch</a:t>
            </a:r>
          </a:p>
          <a:p>
            <a:pPr lvl="1"/>
            <a:r>
              <a:rPr lang="en-CA" dirty="0" smtClean="0"/>
              <a:t>Glycogen</a:t>
            </a:r>
          </a:p>
          <a:p>
            <a:pPr lvl="1"/>
            <a:r>
              <a:rPr lang="en-CA" dirty="0" smtClean="0"/>
              <a:t>Cellulose</a:t>
            </a:r>
            <a:endParaRPr lang="en-CA" dirty="0"/>
          </a:p>
        </p:txBody>
      </p:sp>
      <p:pic>
        <p:nvPicPr>
          <p:cNvPr id="5122" name="Picture 2" descr="C:\Users\School computer\Documents\APT Practicum\sug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91" y="1801520"/>
            <a:ext cx="1750702" cy="183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chool computer\Documents\APT Practicum\mil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11203"/>
            <a:ext cx="1691680" cy="121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745" y="3852935"/>
            <a:ext cx="266429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1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Dehydration and Hydrolysis of Carbohydrates</a:t>
            </a:r>
            <a:endParaRPr lang="en-C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1" y="2708920"/>
            <a:ext cx="848915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8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School computer\Documents\APT Practicum\but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40" y="3068960"/>
            <a:ext cx="3743077" cy="28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Lipids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Energy source</a:t>
            </a:r>
          </a:p>
          <a:p>
            <a:r>
              <a:rPr lang="en-CA" dirty="0" smtClean="0"/>
              <a:t>Phospholipids – Cell structure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S</a:t>
            </a:r>
            <a:r>
              <a:rPr lang="en-CA" dirty="0" smtClean="0"/>
              <a:t>aturated 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Unsaturated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194" name="Picture 2" descr="C:\Users\School computer\Documents\APT Practicum\oil and 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198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40" y="3072713"/>
            <a:ext cx="18224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 descr="C:\Users\School computer\Documents\APT Practicum\olive oi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13369"/>
            <a:ext cx="8763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1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Dehydration and Hydrolysis of Lipids</a:t>
            </a:r>
            <a:endParaRPr lang="en-CA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4" y="2348880"/>
            <a:ext cx="840231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5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240</TotalTime>
  <Words>134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Winter</vt:lpstr>
      <vt:lpstr>Molecules of Living Systems</vt:lpstr>
      <vt:lpstr>Objectives</vt:lpstr>
      <vt:lpstr>Macromolecules – 4 types</vt:lpstr>
      <vt:lpstr>Why do we need Macromolecules?</vt:lpstr>
      <vt:lpstr>Assembling and Diassembling Macromolecules</vt:lpstr>
      <vt:lpstr>Carbohydrates</vt:lpstr>
      <vt:lpstr>Dehydration and Hydrolysis of Carbohydrates</vt:lpstr>
      <vt:lpstr>Lipids</vt:lpstr>
      <vt:lpstr>Dehydration and Hydrolysis of Lipids</vt:lpstr>
      <vt:lpstr>Protein</vt:lpstr>
      <vt:lpstr>Dehydration and Hydrolysis of Proteins</vt:lpstr>
      <vt:lpstr>Nucleic Acids</vt:lpstr>
      <vt:lpstr>Distribution of Body Fluids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 of Living Systems</dc:title>
  <dc:creator>School computer</dc:creator>
  <cp:lastModifiedBy>Windows User</cp:lastModifiedBy>
  <cp:revision>15</cp:revision>
  <dcterms:created xsi:type="dcterms:W3CDTF">2014-02-26T12:42:10Z</dcterms:created>
  <dcterms:modified xsi:type="dcterms:W3CDTF">2014-02-26T20:44:49Z</dcterms:modified>
</cp:coreProperties>
</file>