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59"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102" y="-5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7219B2-5FED-429A-9651-3AC9509318B5}" type="datetimeFigureOut">
              <a:rPr lang="en-CA" smtClean="0"/>
              <a:t>24/02/2014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1ECBC72-AE6B-4574-B31E-76FA7ACDF0D6}" type="slidenum">
              <a:rPr lang="en-CA" smtClean="0"/>
              <a:t>‹#›</a:t>
            </a:fld>
            <a:endParaRPr lang="en-CA"/>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7219B2-5FED-429A-9651-3AC9509318B5}" type="datetimeFigureOut">
              <a:rPr lang="en-CA" smtClean="0"/>
              <a:t>24/02/2014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1ECBC72-AE6B-4574-B31E-76FA7ACDF0D6}"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7219B2-5FED-429A-9651-3AC9509318B5}" type="datetimeFigureOut">
              <a:rPr lang="en-CA" smtClean="0"/>
              <a:t>24/02/2014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1ECBC72-AE6B-4574-B31E-76FA7ACDF0D6}"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7219B2-5FED-429A-9651-3AC9509318B5}" type="datetimeFigureOut">
              <a:rPr lang="en-CA" smtClean="0"/>
              <a:t>24/02/2014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1ECBC72-AE6B-4574-B31E-76FA7ACDF0D6}"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7219B2-5FED-429A-9651-3AC9509318B5}" type="datetimeFigureOut">
              <a:rPr lang="en-CA" smtClean="0"/>
              <a:t>24/02/2014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1ECBC72-AE6B-4574-B31E-76FA7ACDF0D6}" type="slidenum">
              <a:rPr lang="en-CA" smtClean="0"/>
              <a:t>‹#›</a:t>
            </a:fld>
            <a:endParaRPr lang="en-CA"/>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7219B2-5FED-429A-9651-3AC9509318B5}" type="datetimeFigureOut">
              <a:rPr lang="en-CA" smtClean="0"/>
              <a:t>24/02/2014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1ECBC72-AE6B-4574-B31E-76FA7ACDF0D6}"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7219B2-5FED-429A-9651-3AC9509318B5}" type="datetimeFigureOut">
              <a:rPr lang="en-CA" smtClean="0"/>
              <a:t>24/02/2014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1ECBC72-AE6B-4574-B31E-76FA7ACDF0D6}" type="slidenum">
              <a:rPr lang="en-CA" smtClean="0"/>
              <a:t>‹#›</a:t>
            </a:fld>
            <a:endParaRPr lang="en-CA"/>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B7219B2-5FED-429A-9651-3AC9509318B5}" type="datetimeFigureOut">
              <a:rPr lang="en-CA" smtClean="0"/>
              <a:t>24/02/2014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1ECBC72-AE6B-4574-B31E-76FA7ACDF0D6}"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7219B2-5FED-429A-9651-3AC9509318B5}" type="datetimeFigureOut">
              <a:rPr lang="en-CA" smtClean="0"/>
              <a:t>24/02/2014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1ECBC72-AE6B-4574-B31E-76FA7ACDF0D6}"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7219B2-5FED-429A-9651-3AC9509318B5}" type="datetimeFigureOut">
              <a:rPr lang="en-CA" smtClean="0"/>
              <a:t>24/02/2014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1ECBC72-AE6B-4574-B31E-76FA7ACDF0D6}" type="slidenum">
              <a:rPr lang="en-CA" smtClean="0"/>
              <a:t>‹#›</a:t>
            </a:fld>
            <a:endParaRPr lang="en-CA"/>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7219B2-5FED-429A-9651-3AC9509318B5}" type="datetimeFigureOut">
              <a:rPr lang="en-CA" smtClean="0"/>
              <a:t>24/02/2014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1ECBC72-AE6B-4574-B31E-76FA7ACDF0D6}"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4B7219B2-5FED-429A-9651-3AC9509318B5}" type="datetimeFigureOut">
              <a:rPr lang="en-CA" smtClean="0"/>
              <a:t>24/02/2014</a:t>
            </a:fld>
            <a:endParaRPr lang="en-CA"/>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CA"/>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61ECBC72-AE6B-4574-B31E-76FA7ACDF0D6}" type="slidenum">
              <a:rPr lang="en-CA" smtClean="0"/>
              <a:t>‹#›</a:t>
            </a:fld>
            <a:endParaRPr lang="en-CA"/>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youtube.com/watch?v=0O8wrhEzDtI"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8.4 Digestion</a:t>
            </a:r>
            <a:endParaRPr lang="en-CA" dirty="0"/>
          </a:p>
        </p:txBody>
      </p:sp>
      <p:sp>
        <p:nvSpPr>
          <p:cNvPr id="3" name="Subtitle 2"/>
          <p:cNvSpPr>
            <a:spLocks noGrp="1"/>
          </p:cNvSpPr>
          <p:nvPr>
            <p:ph type="subTitle" idx="1"/>
          </p:nvPr>
        </p:nvSpPr>
        <p:spPr/>
        <p:txBody>
          <a:bodyPr/>
          <a:lstStyle/>
          <a:p>
            <a:r>
              <a:rPr lang="en-CA" dirty="0" smtClean="0"/>
              <a:t>Small Intestine, Pancreas, Liver, Gallbladder, Large Intestine, </a:t>
            </a:r>
            <a:endParaRPr lang="en-CA" dirty="0"/>
          </a:p>
        </p:txBody>
      </p:sp>
    </p:spTree>
    <p:extLst>
      <p:ext uri="{BB962C8B-B14F-4D97-AF65-F5344CB8AC3E}">
        <p14:creationId xmlns:p14="http://schemas.microsoft.com/office/powerpoint/2010/main" val="3631659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8194" name="Picture 2" descr="C:\Users\School computer\Documents\APT Practicum\footb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
            <a:ext cx="9144000" cy="68007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15616" y="1700808"/>
            <a:ext cx="6840760" cy="3139321"/>
          </a:xfrm>
          <a:prstGeom prst="rect">
            <a:avLst/>
          </a:prstGeom>
          <a:noFill/>
        </p:spPr>
        <p:txBody>
          <a:bodyPr wrap="square" rtlCol="0">
            <a:spAutoFit/>
          </a:bodyPr>
          <a:lstStyle/>
          <a:p>
            <a:endParaRPr lang="en-CA" dirty="0" smtClean="0"/>
          </a:p>
          <a:p>
            <a:r>
              <a:rPr lang="en-CA" dirty="0" smtClean="0"/>
              <a:t>                                </a:t>
            </a:r>
            <a:r>
              <a:rPr lang="en-CA" sz="2400" dirty="0" smtClean="0">
                <a:solidFill>
                  <a:srgbClr val="FF0000"/>
                </a:solidFill>
              </a:rPr>
              <a:t>The main digestion-related function of </a:t>
            </a:r>
          </a:p>
          <a:p>
            <a:r>
              <a:rPr lang="en-CA" sz="2400" dirty="0">
                <a:solidFill>
                  <a:srgbClr val="FF0000"/>
                </a:solidFill>
              </a:rPr>
              <a:t> </a:t>
            </a:r>
            <a:r>
              <a:rPr lang="en-CA" sz="2400" dirty="0" smtClean="0">
                <a:solidFill>
                  <a:srgbClr val="FF0000"/>
                </a:solidFill>
              </a:rPr>
              <a:t>   the liver is bile, specifically </a:t>
            </a:r>
            <a:r>
              <a:rPr lang="en-CA" sz="2400" b="1" dirty="0" smtClean="0">
                <a:solidFill>
                  <a:srgbClr val="FF0000"/>
                </a:solidFill>
              </a:rPr>
              <a:t>BILE SALTS</a:t>
            </a:r>
            <a:r>
              <a:rPr lang="en-CA" sz="2400" dirty="0" smtClean="0">
                <a:solidFill>
                  <a:srgbClr val="FF0000"/>
                </a:solidFill>
              </a:rPr>
              <a:t>.  These</a:t>
            </a:r>
          </a:p>
          <a:p>
            <a:r>
              <a:rPr lang="en-CA" sz="2400" dirty="0" smtClean="0">
                <a:solidFill>
                  <a:srgbClr val="FF0000"/>
                </a:solidFill>
              </a:rPr>
              <a:t>play a crucial role in fat digestion.  Fats are insoluble in water, so bile salts act as an emulsifier dispersing the fat droplets into the smaller droplets within the chyme</a:t>
            </a:r>
            <a:r>
              <a:rPr lang="en-CA" sz="2400" dirty="0" smtClean="0"/>
              <a:t>.</a:t>
            </a:r>
            <a:endParaRPr lang="en-CA" dirty="0"/>
          </a:p>
          <a:p>
            <a:endParaRPr lang="en-CA" dirty="0" smtClean="0"/>
          </a:p>
          <a:p>
            <a:r>
              <a:rPr lang="en-CA" dirty="0" smtClean="0"/>
              <a:t>    </a:t>
            </a:r>
            <a:endParaRPr lang="en-CA"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4077073"/>
            <a:ext cx="5184576" cy="2757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56977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Gall bladder</a:t>
            </a:r>
            <a:endParaRPr lang="en-CA" dirty="0"/>
          </a:p>
        </p:txBody>
      </p:sp>
      <p:sp>
        <p:nvSpPr>
          <p:cNvPr id="3" name="Content Placeholder 2"/>
          <p:cNvSpPr>
            <a:spLocks noGrp="1"/>
          </p:cNvSpPr>
          <p:nvPr>
            <p:ph idx="1"/>
          </p:nvPr>
        </p:nvSpPr>
        <p:spPr/>
        <p:txBody>
          <a:bodyPr/>
          <a:lstStyle/>
          <a:p>
            <a:r>
              <a:rPr lang="en-CA" dirty="0" smtClean="0"/>
              <a:t>Bile doesn’t go from liver to small intestine.. It goes into storage</a:t>
            </a:r>
          </a:p>
          <a:p>
            <a:r>
              <a:rPr lang="en-CA" dirty="0" smtClean="0"/>
              <a:t>Fat molecules in chyme stimulate release of bile through a duct into duodenum</a:t>
            </a:r>
            <a:endParaRPr lang="en-CA" dirty="0"/>
          </a:p>
        </p:txBody>
      </p:sp>
      <p:pic>
        <p:nvPicPr>
          <p:cNvPr id="9218" name="Picture 2" descr="C:\Users\School computer\Documents\APT Practicum\gall blad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3501008"/>
            <a:ext cx="2808312" cy="3056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680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Digestion and Absorption</a:t>
            </a:r>
            <a:endParaRPr lang="en-CA"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447900"/>
            <a:ext cx="7488831" cy="4781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3450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dirty="0" smtClean="0"/>
              <a:t>Secretions from the small intestine, the liver, the </a:t>
            </a:r>
            <a:r>
              <a:rPr lang="en-CA" dirty="0" err="1" smtClean="0"/>
              <a:t>pancrease</a:t>
            </a:r>
            <a:r>
              <a:rPr lang="en-CA" dirty="0" smtClean="0"/>
              <a:t> and the gall bladder add mucus, water, bile and enzymes</a:t>
            </a:r>
          </a:p>
          <a:p>
            <a:r>
              <a:rPr lang="en-CA" dirty="0" smtClean="0"/>
              <a:t>Most enzymatic digestion occurs in the duodenum</a:t>
            </a:r>
            <a:endParaRPr lang="en-CA" dirty="0"/>
          </a:p>
        </p:txBody>
      </p:sp>
    </p:spTree>
    <p:extLst>
      <p:ext uri="{BB962C8B-B14F-4D97-AF65-F5344CB8AC3E}">
        <p14:creationId xmlns:p14="http://schemas.microsoft.com/office/powerpoint/2010/main" val="32403800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271492"/>
            <a:ext cx="6781800" cy="1600200"/>
          </a:xfrm>
        </p:spPr>
        <p:txBody>
          <a:bodyPr>
            <a:normAutofit fontScale="90000"/>
          </a:bodyPr>
          <a:lstStyle/>
          <a:p>
            <a:r>
              <a:rPr lang="en-CA" dirty="0" smtClean="0"/>
              <a:t>Carbohydrate digestion and absorption</a:t>
            </a:r>
            <a:endParaRPr lang="en-CA"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27984" y="188640"/>
            <a:ext cx="4580880" cy="2988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1484784"/>
            <a:ext cx="7992888" cy="3970318"/>
          </a:xfrm>
          <a:prstGeom prst="rect">
            <a:avLst/>
          </a:prstGeom>
          <a:noFill/>
        </p:spPr>
        <p:txBody>
          <a:bodyPr wrap="square" rtlCol="0">
            <a:spAutoFit/>
          </a:bodyPr>
          <a:lstStyle/>
          <a:p>
            <a:r>
              <a:rPr lang="en-CA" dirty="0" smtClean="0"/>
              <a:t>Digestion of starch begins in the mouth with</a:t>
            </a:r>
          </a:p>
          <a:p>
            <a:r>
              <a:rPr lang="en-CA" dirty="0" smtClean="0"/>
              <a:t>Salivary amylase, is interrupted in the stomach</a:t>
            </a:r>
          </a:p>
          <a:p>
            <a:r>
              <a:rPr lang="en-CA" dirty="0" smtClean="0"/>
              <a:t>Because of low pH, and resumed in the small</a:t>
            </a:r>
          </a:p>
          <a:p>
            <a:r>
              <a:rPr lang="en-CA" dirty="0" smtClean="0"/>
              <a:t>Intestine.  Pancreatic amylase then takes over.</a:t>
            </a:r>
          </a:p>
          <a:p>
            <a:endParaRPr lang="en-CA" dirty="0"/>
          </a:p>
          <a:p>
            <a:r>
              <a:rPr lang="en-CA" dirty="0" smtClean="0"/>
              <a:t>Active transport is used to move the</a:t>
            </a:r>
          </a:p>
          <a:p>
            <a:r>
              <a:rPr lang="en-CA" dirty="0" smtClean="0"/>
              <a:t>Monosaccharide into the cells of the small intestine</a:t>
            </a:r>
          </a:p>
          <a:p>
            <a:r>
              <a:rPr lang="en-CA" dirty="0" smtClean="0"/>
              <a:t>where they enter the bloodstream and are transported directly to the liver.  The active transport process requires ATP. </a:t>
            </a:r>
          </a:p>
          <a:p>
            <a:endParaRPr lang="en-CA" dirty="0"/>
          </a:p>
          <a:p>
            <a:r>
              <a:rPr lang="en-CA" dirty="0" smtClean="0"/>
              <a:t>Glucose is circulated from the liver into the bloodstream to all body cells where it is used as a source of energy.  Excess glucose is converted and stored by liver into glycogen.  When blood sugars dip too low, the liver converts glycogen back into glucose.</a:t>
            </a:r>
            <a:endParaRPr lang="en-CA" dirty="0"/>
          </a:p>
        </p:txBody>
      </p:sp>
    </p:spTree>
    <p:extLst>
      <p:ext uri="{BB962C8B-B14F-4D97-AF65-F5344CB8AC3E}">
        <p14:creationId xmlns:p14="http://schemas.microsoft.com/office/powerpoint/2010/main" val="216203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86915"/>
            <a:ext cx="4507163" cy="1583777"/>
          </a:xfrm>
        </p:spPr>
        <p:txBody>
          <a:bodyPr>
            <a:normAutofit/>
          </a:bodyPr>
          <a:lstStyle/>
          <a:p>
            <a:r>
              <a:rPr lang="en-CA" sz="4000" dirty="0" smtClean="0"/>
              <a:t>Protein digestion and absorption</a:t>
            </a:r>
            <a:endParaRPr lang="en-CA" sz="4000" dirty="0"/>
          </a:p>
        </p:txBody>
      </p:sp>
      <p:sp>
        <p:nvSpPr>
          <p:cNvPr id="4" name="TextBox 3"/>
          <p:cNvSpPr txBox="1"/>
          <p:nvPr/>
        </p:nvSpPr>
        <p:spPr>
          <a:xfrm>
            <a:off x="15652" y="2056686"/>
            <a:ext cx="7992888" cy="4801314"/>
          </a:xfrm>
          <a:prstGeom prst="rect">
            <a:avLst/>
          </a:prstGeom>
          <a:noFill/>
        </p:spPr>
        <p:txBody>
          <a:bodyPr wrap="square" rtlCol="0">
            <a:spAutoFit/>
          </a:bodyPr>
          <a:lstStyle/>
          <a:p>
            <a:r>
              <a:rPr lang="en-CA" dirty="0" smtClean="0"/>
              <a:t>Digestion of protein begins in the stomach with</a:t>
            </a:r>
          </a:p>
          <a:p>
            <a:r>
              <a:rPr lang="en-CA" dirty="0" err="1" smtClean="0"/>
              <a:t>pepson</a:t>
            </a:r>
            <a:r>
              <a:rPr lang="en-CA" dirty="0" smtClean="0"/>
              <a:t>, and further digested in small intestine</a:t>
            </a:r>
          </a:p>
          <a:p>
            <a:r>
              <a:rPr lang="en-CA" dirty="0" smtClean="0"/>
              <a:t>with 2 proteases secreted by the pancreas,</a:t>
            </a:r>
          </a:p>
          <a:p>
            <a:r>
              <a:rPr lang="en-CA" dirty="0" smtClean="0"/>
              <a:t>breaking the polypeptides into shorter peptide</a:t>
            </a:r>
          </a:p>
          <a:p>
            <a:r>
              <a:rPr lang="en-CA" dirty="0" smtClean="0"/>
              <a:t>chains. More enzymes break short peptides</a:t>
            </a:r>
          </a:p>
          <a:p>
            <a:r>
              <a:rPr lang="en-CA" dirty="0" smtClean="0"/>
              <a:t>into amino acids</a:t>
            </a:r>
            <a:endParaRPr lang="en-CA" dirty="0"/>
          </a:p>
          <a:p>
            <a:r>
              <a:rPr lang="en-CA" dirty="0" smtClean="0"/>
              <a:t>Active transport is used to move the</a:t>
            </a:r>
          </a:p>
          <a:p>
            <a:r>
              <a:rPr lang="en-CA" dirty="0" smtClean="0"/>
              <a:t>amino acids into the cells of the small intestine</a:t>
            </a:r>
          </a:p>
          <a:p>
            <a:r>
              <a:rPr lang="en-CA" dirty="0" smtClean="0"/>
              <a:t>where they enter the bloodstream and are transported directly to the liver.  The active transport process requires ATP. </a:t>
            </a:r>
          </a:p>
          <a:p>
            <a:endParaRPr lang="en-CA" dirty="0"/>
          </a:p>
          <a:p>
            <a:r>
              <a:rPr lang="en-CA" dirty="0" smtClean="0"/>
              <a:t>Amino acids are used in energy-releasing reactions or converted into sugars.  When they are released into the bloodstream for other body cells to use, amino acids are used for making enzymes and cellular structures.  Excess amino acids combine with CO2 to form urea which is excreted in urine. is converted and stored by liver into glycogen.  When blood sugars dip too low, the liver converts glycogen back into glucose.</a:t>
            </a:r>
            <a:endParaRPr lang="en-CA" dirty="0"/>
          </a:p>
        </p:txBody>
      </p:sp>
      <p:sp>
        <p:nvSpPr>
          <p:cNvPr id="3" name="Content Placeholder 2"/>
          <p:cNvSpPr>
            <a:spLocks noGrp="1"/>
          </p:cNvSpPr>
          <p:nvPr>
            <p:ph idx="1"/>
          </p:nvPr>
        </p:nvSpPr>
        <p:spPr/>
        <p:txBody>
          <a:bodyPr/>
          <a:lstStyle/>
          <a:p>
            <a:endParaRPr lang="en-CA"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7163" y="404663"/>
            <a:ext cx="4457325" cy="381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86744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692696"/>
            <a:ext cx="4118838"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55576" y="5271492"/>
            <a:ext cx="8388424" cy="1600200"/>
          </a:xfrm>
        </p:spPr>
        <p:txBody>
          <a:bodyPr>
            <a:normAutofit/>
          </a:bodyPr>
          <a:lstStyle/>
          <a:p>
            <a:r>
              <a:rPr lang="en-CA" sz="4800" dirty="0" smtClean="0"/>
              <a:t>Fat digestion and absorption</a:t>
            </a:r>
            <a:endParaRPr lang="en-CA" sz="4800" dirty="0"/>
          </a:p>
        </p:txBody>
      </p:sp>
      <p:sp>
        <p:nvSpPr>
          <p:cNvPr id="4" name="TextBox 3"/>
          <p:cNvSpPr txBox="1"/>
          <p:nvPr/>
        </p:nvSpPr>
        <p:spPr>
          <a:xfrm>
            <a:off x="30882" y="1916832"/>
            <a:ext cx="7992888" cy="4247317"/>
          </a:xfrm>
          <a:prstGeom prst="rect">
            <a:avLst/>
          </a:prstGeom>
          <a:noFill/>
        </p:spPr>
        <p:txBody>
          <a:bodyPr wrap="square" rtlCol="0">
            <a:spAutoFit/>
          </a:bodyPr>
          <a:lstStyle/>
          <a:p>
            <a:r>
              <a:rPr lang="en-CA" dirty="0" smtClean="0"/>
              <a:t>Digestion of fat begins in the duodenum with</a:t>
            </a:r>
          </a:p>
          <a:p>
            <a:r>
              <a:rPr lang="en-CA" dirty="0" smtClean="0"/>
              <a:t>bile (fat emulsion).  Emulsion is a physical process</a:t>
            </a:r>
          </a:p>
          <a:p>
            <a:r>
              <a:rPr lang="en-CA" dirty="0" smtClean="0"/>
              <a:t>not a chemical process.</a:t>
            </a:r>
          </a:p>
          <a:p>
            <a:r>
              <a:rPr lang="en-CA" dirty="0" smtClean="0"/>
              <a:t>Lipase is used to hydrolyze the fat molecule into</a:t>
            </a:r>
          </a:p>
          <a:p>
            <a:r>
              <a:rPr lang="en-CA" dirty="0" smtClean="0"/>
              <a:t>glycerol and fatty acids.</a:t>
            </a:r>
          </a:p>
          <a:p>
            <a:endParaRPr lang="en-CA" dirty="0"/>
          </a:p>
          <a:p>
            <a:r>
              <a:rPr lang="en-CA" dirty="0" smtClean="0"/>
              <a:t>Simple diffusion is how glycerol and fatty acid</a:t>
            </a:r>
          </a:p>
          <a:p>
            <a:r>
              <a:rPr lang="en-CA" dirty="0" smtClean="0"/>
              <a:t>are absorbed into the villi.  Glycerol and fatty acids are then recombined to form triglycerides, coated with proteins to make them soluble and then are absorbed into </a:t>
            </a:r>
            <a:r>
              <a:rPr lang="en-CA" dirty="0" err="1" smtClean="0"/>
              <a:t>th</a:t>
            </a:r>
            <a:r>
              <a:rPr lang="en-CA" dirty="0" smtClean="0"/>
              <a:t> e lymph system.  </a:t>
            </a:r>
          </a:p>
          <a:p>
            <a:endParaRPr lang="en-CA" dirty="0"/>
          </a:p>
          <a:p>
            <a:r>
              <a:rPr lang="en-CA" dirty="0" smtClean="0"/>
              <a:t>They travel into the chest region where they are absorbed into the bloodstream where the protein layer is hydrolyzed off and  the exposed triglyceride is broken down into fatty acids and glycerol by lipase.  Body cells use these subunits  as a source of energy..</a:t>
            </a:r>
            <a:endParaRPr lang="en-CA" dirty="0"/>
          </a:p>
        </p:txBody>
      </p:sp>
    </p:spTree>
    <p:extLst>
      <p:ext uri="{BB962C8B-B14F-4D97-AF65-F5344CB8AC3E}">
        <p14:creationId xmlns:p14="http://schemas.microsoft.com/office/powerpoint/2010/main" val="2038177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Nucleic Acid digestion and absorption</a:t>
            </a:r>
            <a:endParaRPr lang="en-CA" dirty="0"/>
          </a:p>
        </p:txBody>
      </p:sp>
      <p:sp>
        <p:nvSpPr>
          <p:cNvPr id="3" name="Content Placeholder 2"/>
          <p:cNvSpPr>
            <a:spLocks noGrp="1"/>
          </p:cNvSpPr>
          <p:nvPr>
            <p:ph idx="1"/>
          </p:nvPr>
        </p:nvSpPr>
        <p:spPr/>
        <p:txBody>
          <a:bodyPr/>
          <a:lstStyle/>
          <a:p>
            <a:r>
              <a:rPr lang="en-CA" dirty="0" smtClean="0"/>
              <a:t>Nucleic acids are not abundant enough to be considered a major nutrient.</a:t>
            </a:r>
          </a:p>
          <a:p>
            <a:r>
              <a:rPr lang="en-CA" dirty="0" smtClean="0"/>
              <a:t>A healthy diet is sufficient for supply</a:t>
            </a:r>
          </a:p>
          <a:p>
            <a:r>
              <a:rPr lang="en-CA" dirty="0" smtClean="0"/>
              <a:t>Digested by enzymes called nucleases in small intestine into nucleotides</a:t>
            </a:r>
          </a:p>
          <a:p>
            <a:r>
              <a:rPr lang="en-CA" dirty="0" err="1" smtClean="0"/>
              <a:t>Nucleotidases</a:t>
            </a:r>
            <a:r>
              <a:rPr lang="en-CA" dirty="0"/>
              <a:t> </a:t>
            </a:r>
            <a:r>
              <a:rPr lang="en-CA" dirty="0" smtClean="0"/>
              <a:t>break down nucleotides into base sugar and phosphates which are then absorbed into the bloodstream by active transport</a:t>
            </a:r>
            <a:endParaRPr lang="en-CA" dirty="0"/>
          </a:p>
        </p:txBody>
      </p:sp>
    </p:spTree>
    <p:extLst>
      <p:ext uri="{BB962C8B-B14F-4D97-AF65-F5344CB8AC3E}">
        <p14:creationId xmlns:p14="http://schemas.microsoft.com/office/powerpoint/2010/main" val="22726033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Regulation of Processes in the Small Intestine</a:t>
            </a:r>
            <a:endParaRPr lang="en-CA" dirty="0"/>
          </a:p>
        </p:txBody>
      </p:sp>
      <p:sp>
        <p:nvSpPr>
          <p:cNvPr id="3" name="Content Placeholder 2"/>
          <p:cNvSpPr>
            <a:spLocks noGrp="1"/>
          </p:cNvSpPr>
          <p:nvPr>
            <p:ph idx="1"/>
          </p:nvPr>
        </p:nvSpPr>
        <p:spPr/>
        <p:txBody>
          <a:bodyPr/>
          <a:lstStyle/>
          <a:p>
            <a:endParaRPr lang="en-CA"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701207"/>
            <a:ext cx="5616624"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98015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Negative Feedback</a:t>
            </a:r>
            <a:endParaRPr lang="en-CA" dirty="0"/>
          </a:p>
        </p:txBody>
      </p:sp>
      <p:sp>
        <p:nvSpPr>
          <p:cNvPr id="3" name="Content Placeholder 2"/>
          <p:cNvSpPr>
            <a:spLocks noGrp="1"/>
          </p:cNvSpPr>
          <p:nvPr>
            <p:ph idx="1"/>
          </p:nvPr>
        </p:nvSpPr>
        <p:spPr>
          <a:xfrm>
            <a:off x="755576" y="1761828"/>
            <a:ext cx="7543800" cy="3886200"/>
          </a:xfrm>
        </p:spPr>
        <p:txBody>
          <a:bodyPr/>
          <a:lstStyle/>
          <a:p>
            <a:r>
              <a:rPr lang="en-CA" dirty="0" smtClean="0"/>
              <a:t>Digestion system doesn’t play alone – it is aided by the nervous system and the endocrine system</a:t>
            </a:r>
          </a:p>
          <a:p>
            <a:r>
              <a:rPr lang="en-CA" dirty="0" smtClean="0"/>
              <a:t>Nervous system stimulates salivary and gastric secretions</a:t>
            </a:r>
          </a:p>
          <a:p>
            <a:pPr lvl="1"/>
            <a:r>
              <a:rPr lang="en-CA" dirty="0" smtClean="0"/>
              <a:t>food in stomach stimulates the hormone gastrin which stimulates </a:t>
            </a:r>
            <a:r>
              <a:rPr lang="en-CA" dirty="0" err="1" smtClean="0"/>
              <a:t>HCl</a:t>
            </a:r>
            <a:r>
              <a:rPr lang="en-CA" dirty="0" smtClean="0"/>
              <a:t> and pepsin.  When the gastric juice pH is lowered, gastrin is inhibited reducing amount of pepsin and </a:t>
            </a:r>
            <a:r>
              <a:rPr lang="en-CA" dirty="0" err="1" smtClean="0"/>
              <a:t>HCl</a:t>
            </a:r>
            <a:r>
              <a:rPr lang="en-CA" dirty="0" smtClean="0"/>
              <a:t> released.  </a:t>
            </a:r>
            <a:r>
              <a:rPr lang="en-CA" b="1" dirty="0" smtClean="0"/>
              <a:t>Negative Feedback </a:t>
            </a:r>
            <a:r>
              <a:rPr lang="en-CA" dirty="0" smtClean="0"/>
              <a:t>helps to maintain secretion and concentration of gastric fluid</a:t>
            </a:r>
            <a:endParaRPr lang="en-CA" dirty="0"/>
          </a:p>
        </p:txBody>
      </p:sp>
      <p:pic>
        <p:nvPicPr>
          <p:cNvPr id="15362" name="Picture 2" descr="C:\Users\School computer\Documents\APT Practicum\sandbo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428328"/>
            <a:ext cx="3820616" cy="1704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685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dirty="0" smtClean="0">
                <a:hlinkClick r:id="rId2"/>
              </a:rPr>
              <a:t>Digestive Song</a:t>
            </a:r>
            <a:endParaRPr lang="en-CA" dirty="0"/>
          </a:p>
        </p:txBody>
      </p:sp>
    </p:spTree>
    <p:extLst>
      <p:ext uri="{BB962C8B-B14F-4D97-AF65-F5344CB8AC3E}">
        <p14:creationId xmlns:p14="http://schemas.microsoft.com/office/powerpoint/2010/main" val="28733815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77500" lnSpcReduction="20000"/>
          </a:bodyPr>
          <a:lstStyle/>
          <a:p>
            <a:r>
              <a:rPr lang="en-CA" dirty="0" smtClean="0"/>
              <a:t>Passage of chyme from stomach into duodenum inhibits the contraction of the stomach – no additional chyme can enter the small intestine until first amount is processed.</a:t>
            </a:r>
          </a:p>
          <a:p>
            <a:r>
              <a:rPr lang="en-CA" dirty="0" smtClean="0"/>
              <a:t>Secretin, CCK (cholecystokinin), GIP (gastric inhibitory peptide) aid in this inhibition</a:t>
            </a:r>
          </a:p>
          <a:p>
            <a:r>
              <a:rPr lang="en-CA" dirty="0" smtClean="0"/>
              <a:t>Chyme with high fat content is the strongest stimuli for CCK and GIP</a:t>
            </a:r>
          </a:p>
          <a:p>
            <a:r>
              <a:rPr lang="en-CA" dirty="0" smtClean="0"/>
              <a:t>Chyme with high acidity is strongest stimuli for secretin</a:t>
            </a:r>
          </a:p>
          <a:p>
            <a:r>
              <a:rPr lang="en-CA" dirty="0" smtClean="0"/>
              <a:t>All three hormones inhibit stomach movement which allows a high fat meal to remain in the stomach longer for increased digestion.</a:t>
            </a:r>
          </a:p>
          <a:p>
            <a:r>
              <a:rPr lang="en-CA" dirty="0" smtClean="0"/>
              <a:t>CCK stimulates pancreatic secretions of digestive enzymes and gall bladder contractions.  More bile means more emulsifying – greater digestion of fats</a:t>
            </a:r>
          </a:p>
          <a:p>
            <a:r>
              <a:rPr lang="en-CA" dirty="0" smtClean="0"/>
              <a:t>Secretin stimulates release of bicarbonate to neutralize high acid chyme</a:t>
            </a:r>
            <a:endParaRPr lang="en-CA" dirty="0"/>
          </a:p>
        </p:txBody>
      </p:sp>
    </p:spTree>
    <p:extLst>
      <p:ext uri="{BB962C8B-B14F-4D97-AF65-F5344CB8AC3E}">
        <p14:creationId xmlns:p14="http://schemas.microsoft.com/office/powerpoint/2010/main" val="3823432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400" dirty="0" smtClean="0"/>
              <a:t>Complete  Nutrient Absorption and Elimination: The Large Intestine</a:t>
            </a:r>
            <a:endParaRPr lang="en-CA" sz="4400" dirty="0"/>
          </a:p>
        </p:txBody>
      </p:sp>
      <p:sp>
        <p:nvSpPr>
          <p:cNvPr id="3" name="Content Placeholder 2"/>
          <p:cNvSpPr>
            <a:spLocks noGrp="1"/>
          </p:cNvSpPr>
          <p:nvPr>
            <p:ph idx="1"/>
          </p:nvPr>
        </p:nvSpPr>
        <p:spPr/>
        <p:txBody>
          <a:bodyPr/>
          <a:lstStyle/>
          <a:p>
            <a:endParaRPr lang="en-CA" dirty="0"/>
          </a:p>
        </p:txBody>
      </p:sp>
      <p:pic>
        <p:nvPicPr>
          <p:cNvPr id="16386" name="Picture 2" descr="C:\Users\School computer\Documents\APT Practicum\large intest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26204"/>
            <a:ext cx="7560840" cy="3680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4733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Why don’t you poop when you fart?</a:t>
            </a:r>
            <a:endParaRPr lang="en-CA" dirty="0"/>
          </a:p>
        </p:txBody>
      </p:sp>
      <p:sp>
        <p:nvSpPr>
          <p:cNvPr id="3" name="Content Placeholder 2"/>
          <p:cNvSpPr>
            <a:spLocks noGrp="1"/>
          </p:cNvSpPr>
          <p:nvPr>
            <p:ph idx="1"/>
          </p:nvPr>
        </p:nvSpPr>
        <p:spPr/>
        <p:txBody>
          <a:bodyPr>
            <a:normAutofit fontScale="85000" lnSpcReduction="20000"/>
          </a:bodyPr>
          <a:lstStyle/>
          <a:p>
            <a:r>
              <a:rPr lang="en-CA" dirty="0" smtClean="0"/>
              <a:t>This is where the leftovers go</a:t>
            </a:r>
          </a:p>
          <a:p>
            <a:r>
              <a:rPr lang="en-CA" dirty="0" smtClean="0"/>
              <a:t>Main function is to concentrate and eliminate waste materials</a:t>
            </a:r>
          </a:p>
          <a:p>
            <a:pPr lvl="1"/>
            <a:r>
              <a:rPr lang="en-CA" dirty="0" smtClean="0"/>
              <a:t>There is no digestion but absorption of remaining water and salts occurs here.  Waste can be reduced from ~500mL to 150mL</a:t>
            </a:r>
          </a:p>
          <a:p>
            <a:r>
              <a:rPr lang="en-CA" dirty="0" smtClean="0"/>
              <a:t>In the colon water and salts are absorbed, where intestinal bacteria break it down further.  The bacteria also produce </a:t>
            </a:r>
            <a:r>
              <a:rPr lang="en-CA" dirty="0" err="1" smtClean="0"/>
              <a:t>vit</a:t>
            </a:r>
            <a:r>
              <a:rPr lang="en-CA" dirty="0" smtClean="0"/>
              <a:t> B12 and K and some amino acids</a:t>
            </a:r>
          </a:p>
          <a:p>
            <a:r>
              <a:rPr lang="en-CA" dirty="0" smtClean="0"/>
              <a:t>Remain undigested material, along with bacteria are formed into feces which passes into the rectum and anal canal where it is passed out the anus.</a:t>
            </a:r>
          </a:p>
          <a:p>
            <a:r>
              <a:rPr lang="en-CA" dirty="0" smtClean="0"/>
              <a:t>The function of the rectum is to store the feces.</a:t>
            </a:r>
          </a:p>
          <a:p>
            <a:r>
              <a:rPr lang="en-CA" dirty="0" smtClean="0"/>
              <a:t>There are three folds in the rectum that enable it to retain the feces while passing gas.</a:t>
            </a:r>
          </a:p>
          <a:p>
            <a:pPr marL="0" indent="0">
              <a:buNone/>
            </a:pPr>
            <a:endParaRPr lang="en-CA" dirty="0">
              <a:solidFill>
                <a:srgbClr val="00B0F0"/>
              </a:solidFill>
            </a:endParaRPr>
          </a:p>
        </p:txBody>
      </p:sp>
    </p:spTree>
    <p:extLst>
      <p:ext uri="{BB962C8B-B14F-4D97-AF65-F5344CB8AC3E}">
        <p14:creationId xmlns:p14="http://schemas.microsoft.com/office/powerpoint/2010/main" val="30055719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pic>
        <p:nvPicPr>
          <p:cNvPr id="17410" name="Picture 2" descr="C:\Users\School computer\Documents\APT Practicum\an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04664"/>
            <a:ext cx="4695825" cy="31908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1560" y="3933056"/>
            <a:ext cx="8445902" cy="1477328"/>
          </a:xfrm>
          <a:prstGeom prst="rect">
            <a:avLst/>
          </a:prstGeom>
          <a:noFill/>
        </p:spPr>
        <p:txBody>
          <a:bodyPr wrap="none" rtlCol="0">
            <a:spAutoFit/>
          </a:bodyPr>
          <a:lstStyle/>
          <a:p>
            <a:r>
              <a:rPr lang="en-CA" dirty="0" smtClean="0"/>
              <a:t>The opening to the anus is controlled by two sets of sphincters</a:t>
            </a:r>
          </a:p>
          <a:p>
            <a:r>
              <a:rPr lang="en-CA" dirty="0" smtClean="0"/>
              <a:t>You can control the contraction and relaxation of one while the other is under the control </a:t>
            </a:r>
          </a:p>
          <a:p>
            <a:r>
              <a:rPr lang="en-CA" dirty="0" smtClean="0"/>
              <a:t>of the nervous system</a:t>
            </a:r>
          </a:p>
          <a:p>
            <a:r>
              <a:rPr lang="en-CA" dirty="0" smtClean="0"/>
              <a:t>When the rectum is full, it triggers receptors that start the movement of feces  out of the</a:t>
            </a:r>
          </a:p>
          <a:p>
            <a:r>
              <a:rPr lang="en-CA" dirty="0" smtClean="0"/>
              <a:t>body by peristalsis contraction</a:t>
            </a:r>
            <a:endParaRPr lang="en-CA" dirty="0"/>
          </a:p>
        </p:txBody>
      </p:sp>
    </p:spTree>
    <p:extLst>
      <p:ext uri="{BB962C8B-B14F-4D97-AF65-F5344CB8AC3E}">
        <p14:creationId xmlns:p14="http://schemas.microsoft.com/office/powerpoint/2010/main" val="1914967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400" dirty="0" smtClean="0"/>
              <a:t>Leaving the Stomach and into the Absorption process</a:t>
            </a:r>
            <a:endParaRPr lang="en-CA" sz="44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6900" y="771779"/>
            <a:ext cx="2794000" cy="3714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3687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Main function of small intestine</a:t>
            </a:r>
            <a:endParaRPr lang="en-CA" dirty="0"/>
          </a:p>
        </p:txBody>
      </p:sp>
      <p:sp>
        <p:nvSpPr>
          <p:cNvPr id="3" name="Content Placeholder 2"/>
          <p:cNvSpPr>
            <a:spLocks noGrp="1"/>
          </p:cNvSpPr>
          <p:nvPr>
            <p:ph idx="1"/>
          </p:nvPr>
        </p:nvSpPr>
        <p:spPr/>
        <p:txBody>
          <a:bodyPr/>
          <a:lstStyle/>
          <a:p>
            <a:r>
              <a:rPr lang="en-CA" dirty="0" smtClean="0"/>
              <a:t>.To complete the digestion of macromolecules and absorb their subunits</a:t>
            </a:r>
          </a:p>
          <a:p>
            <a:r>
              <a:rPr lang="en-CA" dirty="0"/>
              <a:t>At the initial part of food entering the small intestine, there is some initial digestion </a:t>
            </a:r>
            <a:r>
              <a:rPr lang="en-CA" dirty="0" smtClean="0"/>
              <a:t>occurring </a:t>
            </a:r>
            <a:r>
              <a:rPr lang="en-CA" dirty="0"/>
              <a:t>during a process called </a:t>
            </a:r>
            <a:r>
              <a:rPr lang="en-CA" b="1" dirty="0"/>
              <a:t>segmentation </a:t>
            </a:r>
            <a:r>
              <a:rPr lang="en-CA" dirty="0"/>
              <a:t>creating a bolus called </a:t>
            </a:r>
            <a:r>
              <a:rPr lang="en-CA" b="1" i="1" dirty="0"/>
              <a:t>chyme</a:t>
            </a:r>
          </a:p>
          <a:p>
            <a:endParaRPr lang="en-CA" dirty="0"/>
          </a:p>
        </p:txBody>
      </p:sp>
      <p:pic>
        <p:nvPicPr>
          <p:cNvPr id="3074" name="Picture 2" descr="C:\Users\School computer\Documents\APT Practicum\chy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428999"/>
            <a:ext cx="2028997" cy="120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133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chool computer\Documents\APT Practicum\ducts into duoden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0742" y="1628800"/>
            <a:ext cx="4464496" cy="33843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CA" sz="4000" dirty="0" smtClean="0"/>
              <a:t>Region and structures of the Small Intestine</a:t>
            </a:r>
            <a:endParaRPr lang="en-CA" sz="4000" dirty="0"/>
          </a:p>
        </p:txBody>
      </p:sp>
      <p:sp>
        <p:nvSpPr>
          <p:cNvPr id="3" name="Content Placeholder 2"/>
          <p:cNvSpPr>
            <a:spLocks noGrp="1"/>
          </p:cNvSpPr>
          <p:nvPr>
            <p:ph idx="1"/>
          </p:nvPr>
        </p:nvSpPr>
        <p:spPr>
          <a:xfrm>
            <a:off x="539552" y="548680"/>
            <a:ext cx="7543800" cy="3886200"/>
          </a:xfrm>
        </p:spPr>
        <p:txBody>
          <a:bodyPr/>
          <a:lstStyle/>
          <a:p>
            <a:r>
              <a:rPr lang="en-CA" dirty="0" smtClean="0"/>
              <a:t>Divided into three regions: Duodenum (25cm), Jejunum (2.5m) and Ileum (3m)</a:t>
            </a:r>
          </a:p>
          <a:p>
            <a:pPr marL="0" indent="0">
              <a:buNone/>
            </a:pPr>
            <a:r>
              <a:rPr lang="en-CA" dirty="0" smtClean="0"/>
              <a:t>1 - Duodenum</a:t>
            </a:r>
          </a:p>
          <a:p>
            <a:endParaRPr lang="en-CA" dirty="0"/>
          </a:p>
          <a:p>
            <a:endParaRPr lang="en-CA" dirty="0" smtClean="0"/>
          </a:p>
          <a:p>
            <a:endParaRPr lang="en-CA" dirty="0"/>
          </a:p>
          <a:p>
            <a:endParaRPr lang="en-CA" dirty="0" smtClean="0"/>
          </a:p>
          <a:p>
            <a:endParaRPr lang="en-CA" dirty="0"/>
          </a:p>
        </p:txBody>
      </p:sp>
    </p:spTree>
    <p:extLst>
      <p:ext uri="{BB962C8B-B14F-4D97-AF65-F5344CB8AC3E}">
        <p14:creationId xmlns:p14="http://schemas.microsoft.com/office/powerpoint/2010/main" val="3903635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Maximum Absorption</a:t>
            </a:r>
            <a:endParaRPr lang="en-CA" dirty="0"/>
          </a:p>
        </p:txBody>
      </p:sp>
      <p:sp>
        <p:nvSpPr>
          <p:cNvPr id="3" name="Content Placeholder 2"/>
          <p:cNvSpPr>
            <a:spLocks noGrp="1"/>
          </p:cNvSpPr>
          <p:nvPr>
            <p:ph idx="1"/>
          </p:nvPr>
        </p:nvSpPr>
        <p:spPr/>
        <p:txBody>
          <a:bodyPr/>
          <a:lstStyle/>
          <a:p>
            <a:endParaRPr lang="en-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92696"/>
            <a:ext cx="7560840" cy="3941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8661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chool computer\Documents\APT Practicum\Difference-between-Jejunum-and-Ileum-Jejunu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36912"/>
            <a:ext cx="9143999" cy="42210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a:xfrm>
            <a:off x="611560" y="6896"/>
            <a:ext cx="7543800" cy="3886200"/>
          </a:xfrm>
        </p:spPr>
        <p:txBody>
          <a:bodyPr/>
          <a:lstStyle/>
          <a:p>
            <a:r>
              <a:rPr lang="en-CA" dirty="0" smtClean="0"/>
              <a:t>Jejunum contains more folds and secretory glands which is where the primary breakdown of the chyme occur.  </a:t>
            </a:r>
          </a:p>
          <a:p>
            <a:r>
              <a:rPr lang="en-CA" dirty="0" smtClean="0"/>
              <a:t>The has less folds so its primary function is to absorb remaining nutrients and push the remaining undigested material into large intestine</a:t>
            </a:r>
            <a:endParaRPr lang="en-CA" dirty="0"/>
          </a:p>
        </p:txBody>
      </p:sp>
    </p:spTree>
    <p:extLst>
      <p:ext uri="{BB962C8B-B14F-4D97-AF65-F5344CB8AC3E}">
        <p14:creationId xmlns:p14="http://schemas.microsoft.com/office/powerpoint/2010/main" val="984844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Accessory Organs</a:t>
            </a:r>
            <a:endParaRPr lang="en-CA" dirty="0"/>
          </a:p>
        </p:txBody>
      </p:sp>
      <p:sp>
        <p:nvSpPr>
          <p:cNvPr id="3" name="Content Placeholder 2"/>
          <p:cNvSpPr>
            <a:spLocks noGrp="1"/>
          </p:cNvSpPr>
          <p:nvPr>
            <p:ph idx="1"/>
          </p:nvPr>
        </p:nvSpPr>
        <p:spPr/>
        <p:txBody>
          <a:bodyPr/>
          <a:lstStyle/>
          <a:p>
            <a:endParaRPr lang="en-CA" dirty="0"/>
          </a:p>
        </p:txBody>
      </p:sp>
      <p:pic>
        <p:nvPicPr>
          <p:cNvPr id="6146" name="Picture 2" descr="C:\Users\School computer\Documents\APT Practicum\liver jok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714822"/>
            <a:ext cx="7560840"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641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School computer\Documents\APT Practicum\turk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1885950" cy="241935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005064"/>
            <a:ext cx="4176464"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CA" dirty="0" smtClean="0"/>
              <a:t>Pancreas</a:t>
            </a:r>
            <a:endParaRPr lang="en-CA" dirty="0"/>
          </a:p>
        </p:txBody>
      </p:sp>
      <p:sp>
        <p:nvSpPr>
          <p:cNvPr id="3" name="Content Placeholder 2"/>
          <p:cNvSpPr>
            <a:spLocks noGrp="1"/>
          </p:cNvSpPr>
          <p:nvPr>
            <p:ph idx="1"/>
          </p:nvPr>
        </p:nvSpPr>
        <p:spPr>
          <a:xfrm>
            <a:off x="1403648" y="1412776"/>
            <a:ext cx="7543800" cy="3231232"/>
          </a:xfrm>
        </p:spPr>
        <p:txBody>
          <a:bodyPr/>
          <a:lstStyle/>
          <a:p>
            <a:r>
              <a:rPr lang="en-CA" dirty="0" smtClean="0"/>
              <a:t>Pancreas delivers pancreatic fluid including several enzymes such as trypsin and chymotrypsin, pancreatic amylase, lipase.  They are inactive until enzymes in the duodenum are released.</a:t>
            </a:r>
          </a:p>
          <a:p>
            <a:r>
              <a:rPr lang="en-CA" dirty="0" smtClean="0"/>
              <a:t>Pancreas also contains bicarbonate – neutralizing the </a:t>
            </a:r>
            <a:r>
              <a:rPr lang="en-CA" dirty="0" err="1" smtClean="0"/>
              <a:t>HCl</a:t>
            </a:r>
            <a:r>
              <a:rPr lang="en-CA" dirty="0" smtClean="0"/>
              <a:t> raising pH to about 8.</a:t>
            </a:r>
            <a:endParaRPr lang="en-CA" dirty="0"/>
          </a:p>
        </p:txBody>
      </p:sp>
    </p:spTree>
    <p:extLst>
      <p:ext uri="{BB962C8B-B14F-4D97-AF65-F5344CB8AC3E}">
        <p14:creationId xmlns:p14="http://schemas.microsoft.com/office/powerpoint/2010/main" val="24312603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210</TotalTime>
  <Words>1146</Words>
  <Application>Microsoft Office PowerPoint</Application>
  <PresentationFormat>On-screen Show (4:3)</PresentationFormat>
  <Paragraphs>97</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NewsPrint</vt:lpstr>
      <vt:lpstr>8.4 Digestion</vt:lpstr>
      <vt:lpstr>PowerPoint Presentation</vt:lpstr>
      <vt:lpstr>Leaving the Stomach and into the Absorption process</vt:lpstr>
      <vt:lpstr>Main function of small intestine</vt:lpstr>
      <vt:lpstr>Region and structures of the Small Intestine</vt:lpstr>
      <vt:lpstr>Maximum Absorption</vt:lpstr>
      <vt:lpstr>PowerPoint Presentation</vt:lpstr>
      <vt:lpstr>Accessory Organs</vt:lpstr>
      <vt:lpstr>Pancreas</vt:lpstr>
      <vt:lpstr>PowerPoint Presentation</vt:lpstr>
      <vt:lpstr>Gall bladder</vt:lpstr>
      <vt:lpstr>Digestion and Absorption</vt:lpstr>
      <vt:lpstr>PowerPoint Presentation</vt:lpstr>
      <vt:lpstr>Carbohydrate digestion and absorption</vt:lpstr>
      <vt:lpstr>Protein digestion and absorption</vt:lpstr>
      <vt:lpstr>Fat digestion and absorption</vt:lpstr>
      <vt:lpstr>Nucleic Acid digestion and absorption</vt:lpstr>
      <vt:lpstr>Regulation of Processes in the Small Intestine</vt:lpstr>
      <vt:lpstr>Negative Feedback</vt:lpstr>
      <vt:lpstr>PowerPoint Presentation</vt:lpstr>
      <vt:lpstr>Complete  Nutrient Absorption and Elimination: The Large Intestine</vt:lpstr>
      <vt:lpstr>Why don’t you poop when you fart?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8.4 Digestion</dc:title>
  <dc:creator>School computer</dc:creator>
  <cp:lastModifiedBy>School computer</cp:lastModifiedBy>
  <cp:revision>16</cp:revision>
  <dcterms:created xsi:type="dcterms:W3CDTF">2014-02-25T06:01:14Z</dcterms:created>
  <dcterms:modified xsi:type="dcterms:W3CDTF">2014-02-25T09:31:53Z</dcterms:modified>
</cp:coreProperties>
</file>