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8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DF2ECF2-6D26-4E89-AA83-5E0598B654C2}" type="datetimeFigureOut">
              <a:rPr lang="en-CA" smtClean="0"/>
              <a:t>06/04/2014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6088A14-A146-4B29-B941-CEC2CDD96FAB}" type="slidenum">
              <a:rPr lang="en-CA" smtClean="0"/>
              <a:t>‹#›</a:t>
            </a:fld>
            <a:endParaRPr lang="en-C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results?search_query=magic+school+bus+inside+ralphi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Blood and the Immune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Body’s Lines of Defence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7483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Killer T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Destroy mutated cells – attack pre-cancerous cells</a:t>
            </a:r>
          </a:p>
          <a:p>
            <a:r>
              <a:rPr lang="en-CA" dirty="0" smtClean="0"/>
              <a:t>Antigen markers on cell membrane of donor tissue different from recipient – an assault is issued.</a:t>
            </a:r>
          </a:p>
          <a:p>
            <a:r>
              <a:rPr lang="en-CA" dirty="0" smtClean="0"/>
              <a:t>Immunosuppressant drugs (</a:t>
            </a:r>
            <a:r>
              <a:rPr lang="en-CA" dirty="0" err="1" smtClean="0"/>
              <a:t>cyclosporin</a:t>
            </a:r>
            <a:r>
              <a:rPr lang="en-CA" dirty="0" smtClean="0"/>
              <a:t>) are given to slow down Killer T cells </a:t>
            </a:r>
          </a:p>
          <a:p>
            <a:r>
              <a:rPr lang="en-CA" dirty="0" smtClean="0"/>
              <a:t>-will become susceptible to bacterial infections</a:t>
            </a:r>
          </a:p>
          <a:p>
            <a:r>
              <a:rPr lang="en-CA" dirty="0" smtClean="0"/>
              <a:t>Suppressor T Cells inhibits immune response</a:t>
            </a:r>
          </a:p>
          <a:p>
            <a:r>
              <a:rPr lang="en-CA" dirty="0" smtClean="0"/>
              <a:t>Helper T cells and Suppressor T cells spend a lot of time on the ‘cell’ phone talking to each other</a:t>
            </a:r>
            <a:endParaRPr lang="en-CA" dirty="0"/>
          </a:p>
        </p:txBody>
      </p:sp>
      <p:pic>
        <p:nvPicPr>
          <p:cNvPr id="7170" name="Picture 2" descr="C:\Users\School computer\Documents\APT Practicum\Blood and Immune System Bio 20\superbug 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1340768"/>
            <a:ext cx="520782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9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Immune System Memory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18-19</a:t>
            </a:r>
            <a:r>
              <a:rPr lang="en-CA" baseline="30000" dirty="0" smtClean="0"/>
              <a:t>th</a:t>
            </a:r>
            <a:r>
              <a:rPr lang="en-CA" dirty="0" smtClean="0"/>
              <a:t> Century Aboriginal populations were greatly impacted after coming into contact with European settlers carrying the small pox virus</a:t>
            </a:r>
          </a:p>
          <a:p>
            <a:r>
              <a:rPr lang="en-CA" dirty="0" smtClean="0"/>
              <a:t>No antibodies present </a:t>
            </a:r>
          </a:p>
          <a:p>
            <a:r>
              <a:rPr lang="en-CA" dirty="0" smtClean="0"/>
              <a:t>Helper T cells reads a blueprint of invader before B cells produce antibodies</a:t>
            </a:r>
          </a:p>
          <a:p>
            <a:r>
              <a:rPr lang="en-CA" dirty="0" smtClean="0"/>
              <a:t>Memory B cell is generated during infection – holds an imprint of antigen </a:t>
            </a:r>
          </a:p>
          <a:p>
            <a:r>
              <a:rPr lang="en-CA" dirty="0" smtClean="0"/>
              <a:t>T and B cells die off days after fight, but memory B cells stick around and can identify invader at a later date. </a:t>
            </a:r>
            <a:endParaRPr lang="en-CA" dirty="0"/>
          </a:p>
        </p:txBody>
      </p:sp>
      <p:pic>
        <p:nvPicPr>
          <p:cNvPr id="8195" name="Picture 3" descr="C:\Users\School computer\Documents\APT Practicum\Blood and Immune System Bio 20\smallp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4664"/>
            <a:ext cx="404679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595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91683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hlinkClick r:id="rId2"/>
              </a:rPr>
              <a:t>Magic School Bus Ride - Inside </a:t>
            </a:r>
            <a:r>
              <a:rPr lang="en-CA" b="1" dirty="0" err="1" smtClean="0">
                <a:solidFill>
                  <a:schemeClr val="bg1"/>
                </a:solidFill>
                <a:hlinkClick r:id="rId2"/>
              </a:rPr>
              <a:t>Ralphie</a:t>
            </a:r>
            <a:endParaRPr lang="en-C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4924" y="188640"/>
            <a:ext cx="5149564" cy="1185861"/>
          </a:xfrm>
        </p:spPr>
        <p:txBody>
          <a:bodyPr/>
          <a:lstStyle/>
          <a:p>
            <a:r>
              <a:rPr lang="en-CA" dirty="0" smtClean="0"/>
              <a:t> First Line of Defence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692697"/>
            <a:ext cx="2660650" cy="5976664"/>
          </a:xfrm>
        </p:spPr>
        <p:txBody>
          <a:bodyPr>
            <a:normAutofit/>
          </a:bodyPr>
          <a:lstStyle/>
          <a:p>
            <a:r>
              <a:rPr lang="en-CA" dirty="0" smtClean="0"/>
              <a:t>Skin – the largest organ, and mucous membranes defend against viral and bacterial invaders.</a:t>
            </a:r>
          </a:p>
          <a:p>
            <a:r>
              <a:rPr lang="en-CA" dirty="0" smtClean="0"/>
              <a:t>The skin acts as a physical barrier as wells as a chemical barrier – acidic secretions which inhibits the growth of microbes</a:t>
            </a:r>
          </a:p>
          <a:p>
            <a:r>
              <a:rPr lang="en-CA" dirty="0" smtClean="0"/>
              <a:t>Lysozyme – antimicrobial enzyme secreted in tears, saliva, mucous secretions and perspiration destroys cell walls of bacteria</a:t>
            </a:r>
          </a:p>
          <a:p>
            <a:r>
              <a:rPr lang="en-CA" dirty="0" smtClean="0"/>
              <a:t>Mucus in the respiratory tract trap foreign debris and invading microbes</a:t>
            </a:r>
          </a:p>
          <a:p>
            <a:r>
              <a:rPr lang="en-CA" dirty="0" smtClean="0"/>
              <a:t>Cilia  sweep particles up where coughing can expel them</a:t>
            </a:r>
          </a:p>
          <a:p>
            <a:r>
              <a:rPr lang="en-CA" dirty="0" smtClean="0"/>
              <a:t>Corrosive acids in stomach and protein-digesting enzymes destroy most of invading microbes in food.</a:t>
            </a:r>
          </a:p>
          <a:p>
            <a:endParaRPr lang="en-CA" dirty="0"/>
          </a:p>
        </p:txBody>
      </p:sp>
      <p:pic>
        <p:nvPicPr>
          <p:cNvPr id="1026" name="Picture 2" descr="C:\Users\School computer\Documents\APT Practicum\Blood and Immune System Bio 20\fist line of def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88" y="1556792"/>
            <a:ext cx="5270772" cy="32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7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2660650" cy="1185861"/>
          </a:xfrm>
        </p:spPr>
        <p:txBody>
          <a:bodyPr/>
          <a:lstStyle/>
          <a:p>
            <a:r>
              <a:rPr lang="en-CA" dirty="0" smtClean="0"/>
              <a:t>Second Line of Defence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15816" y="476672"/>
            <a:ext cx="5904656" cy="1944216"/>
          </a:xfrm>
        </p:spPr>
        <p:txBody>
          <a:bodyPr/>
          <a:lstStyle/>
          <a:p>
            <a:r>
              <a:rPr lang="en-CA" dirty="0" smtClean="0"/>
              <a:t>Leukocytes (WBC) engulf invading microbes</a:t>
            </a:r>
          </a:p>
          <a:p>
            <a:r>
              <a:rPr lang="en-CA" dirty="0" smtClean="0"/>
              <a:t>Rely on process of phagocytosis.  Monocytes migrate from blood to tissue and develop into macrophages.  Extend pseudopods to attach to surface of microbe which is then engulfed and destroyed</a:t>
            </a:r>
          </a:p>
          <a:p>
            <a:r>
              <a:rPr lang="en-CA" dirty="0" smtClean="0"/>
              <a:t>Neutrophils are attracted to chemical signals – </a:t>
            </a:r>
            <a:r>
              <a:rPr lang="en-CA" dirty="0" err="1" smtClean="0"/>
              <a:t>chemotaxis</a:t>
            </a:r>
            <a:r>
              <a:rPr lang="en-CA" dirty="0" smtClean="0"/>
              <a:t> is the process where neutrophils squeeze out of capillaries and migrate towards infected tissue.  Engulf microbe and release </a:t>
            </a:r>
            <a:r>
              <a:rPr lang="en-CA" dirty="0" err="1" smtClean="0"/>
              <a:t>lysosomal</a:t>
            </a:r>
            <a:r>
              <a:rPr lang="en-CA" dirty="0" smtClean="0"/>
              <a:t> </a:t>
            </a:r>
            <a:r>
              <a:rPr lang="en-CA" dirty="0" smtClean="0"/>
              <a:t>enzymes where both microbe and leukocyte are destroyed.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0"/>
            <a:ext cx="6696744" cy="391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21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Pus and Inflammation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Remaining fragments of protein, dead WBC and digested invaders after </a:t>
            </a:r>
            <a:r>
              <a:rPr lang="en-CA" dirty="0" err="1" smtClean="0"/>
              <a:t>phagocystosis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Non-specific response is seen as inflammation around the area where tissue has been damaged = swelling, redness, heat and pain</a:t>
            </a:r>
            <a:endParaRPr lang="en-CA" dirty="0"/>
          </a:p>
        </p:txBody>
      </p:sp>
      <p:pic>
        <p:nvPicPr>
          <p:cNvPr id="1026" name="Picture 2" descr="C:\Users\School computer\Documents\APT Practicum\Blood and Immune System Bio 20\ac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3"/>
            <a:ext cx="4176464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chool computer\Documents\APT Practicum\Blood and Immune System Bio 20\inflamm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45024"/>
            <a:ext cx="4176464" cy="248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05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2660650" cy="2664296"/>
          </a:xfrm>
        </p:spPr>
        <p:txBody>
          <a:bodyPr/>
          <a:lstStyle/>
          <a:p>
            <a:r>
              <a:rPr lang="en-CA" dirty="0" smtClean="0"/>
              <a:t>The Immune Response – Third Line of Defence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3888" y="692696"/>
            <a:ext cx="4680520" cy="223224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Found localized in the brain, lungs, kidneys, liver and connective tissue</a:t>
            </a:r>
          </a:p>
          <a:p>
            <a:r>
              <a:rPr lang="en-CA" dirty="0" smtClean="0"/>
              <a:t>Complement Proteins – antimicrobial plasma protein triggered by foreign bodies</a:t>
            </a:r>
          </a:p>
          <a:p>
            <a:r>
              <a:rPr lang="en-CA" dirty="0" smtClean="0"/>
              <a:t>Act in three ways: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Envelop and seal invader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Attaches and punctures the cell membrane causing cell to swell and burst</a:t>
            </a:r>
          </a:p>
          <a:p>
            <a:r>
              <a:rPr lang="en-CA" dirty="0" smtClean="0"/>
              <a:t>- Attaches to invader attracting leukocytes</a:t>
            </a:r>
          </a:p>
          <a:p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068960"/>
            <a:ext cx="7312729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9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Lymphocytes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WBC that produce antibodies</a:t>
            </a:r>
          </a:p>
          <a:p>
            <a:r>
              <a:rPr lang="en-CA" dirty="0" smtClean="0"/>
              <a:t>Foreign bodies contain many antigens on their surface.</a:t>
            </a:r>
          </a:p>
          <a:p>
            <a:r>
              <a:rPr lang="en-CA" dirty="0" smtClean="0"/>
              <a:t>T-cell lymphocytes are produced in bone marrow stored in thymus gland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Seeks out intruder and signals attack</a:t>
            </a:r>
          </a:p>
          <a:p>
            <a:r>
              <a:rPr lang="en-CA" dirty="0" smtClean="0"/>
              <a:t>B-cell leukocytes are anti-body producing.  Each B-cell produces a single type of antibody.</a:t>
            </a:r>
          </a:p>
          <a:p>
            <a:r>
              <a:rPr lang="en-CA" dirty="0" smtClean="0"/>
              <a:t>Super-antibody-producing cells are called plasma cells which produce 2000 antibody molecules/sec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48526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3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Antigen-Antibody Reactions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Y-shaped proteins that are specific to the foreign invaders.</a:t>
            </a:r>
          </a:p>
          <a:p>
            <a:r>
              <a:rPr lang="en-CA" dirty="0" smtClean="0"/>
              <a:t>Antibodies produced against influenza will not protect against HIV</a:t>
            </a:r>
          </a:p>
          <a:p>
            <a:r>
              <a:rPr lang="en-CA" dirty="0" smtClean="0"/>
              <a:t>Antibodies only attach to its complementary marker creating a larger complex making it an easier target for macrophages to engulf and destroy</a:t>
            </a:r>
          </a:p>
          <a:p>
            <a:endParaRPr lang="en-CA" dirty="0" smtClean="0"/>
          </a:p>
          <a:p>
            <a:r>
              <a:rPr lang="en-CA" dirty="0" smtClean="0"/>
              <a:t>Toxins are prevented from prevented from destroying cells when the antibody binds to the toxin and interferes with the attachment of toxins to the cell.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664"/>
            <a:ext cx="4916811" cy="30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272601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52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Viruses and Mutations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Use receptor sites as points of entry</a:t>
            </a:r>
          </a:p>
          <a:p>
            <a:r>
              <a:rPr lang="en-CA" dirty="0" smtClean="0"/>
              <a:t>Injects hereditary material into cell but leaves an outer protein coat at receptor site.</a:t>
            </a:r>
          </a:p>
          <a:p>
            <a:r>
              <a:rPr lang="en-CA" dirty="0" smtClean="0"/>
              <a:t>HIV attaches to receptor sites of T-cells.  The virus is engulfed but since the blue-print for the antibody has been engulfed, it is not recognized as being a foreign invader.</a:t>
            </a:r>
          </a:p>
          <a:p>
            <a:r>
              <a:rPr lang="en-CA" dirty="0" smtClean="0"/>
              <a:t>Antibody may cause virus to change shape.  May only change slightly because of a mutation which allows the virus to still gain access to receptor site without being recognized by an antibody</a:t>
            </a:r>
            <a:endParaRPr lang="en-C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58" y="1196752"/>
            <a:ext cx="479563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84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Recognizing Harmful Antigens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Foreign antigen markers are not destroyed in engulfment</a:t>
            </a:r>
          </a:p>
          <a:p>
            <a:r>
              <a:rPr lang="en-CA" dirty="0" smtClean="0"/>
              <a:t>Pushed to cell membrane of macrophage where the antigen is couples with helper T cells</a:t>
            </a:r>
          </a:p>
          <a:p>
            <a:r>
              <a:rPr lang="en-CA" dirty="0" err="1" smtClean="0"/>
              <a:t>Lymphokine</a:t>
            </a:r>
            <a:r>
              <a:rPr lang="en-CA" dirty="0" smtClean="0"/>
              <a:t> – chemical messenger released by T cells reading antigen’s shape</a:t>
            </a:r>
          </a:p>
          <a:p>
            <a:r>
              <a:rPr lang="en-CA" dirty="0" smtClean="0"/>
              <a:t>B cells are encouraged to divide based on </a:t>
            </a:r>
            <a:r>
              <a:rPr lang="en-CA" dirty="0" err="1" smtClean="0"/>
              <a:t>lymphokine</a:t>
            </a:r>
            <a:endParaRPr lang="en-CA" dirty="0"/>
          </a:p>
          <a:p>
            <a:r>
              <a:rPr lang="en-CA" dirty="0" smtClean="0"/>
              <a:t>Second message is released by helper T cells to B cells triggering production of antibodies</a:t>
            </a:r>
          </a:p>
          <a:p>
            <a:r>
              <a:rPr lang="en-CA" dirty="0" smtClean="0"/>
              <a:t>Helper T cells trigger killer T cells = search and destroy missions</a:t>
            </a:r>
          </a:p>
          <a:p>
            <a:r>
              <a:rPr lang="en-CA" dirty="0" smtClean="0"/>
              <a:t>They go after viruses by detecting the viral coat and attacking the infected cell.</a:t>
            </a:r>
            <a:endParaRPr lang="en-C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620688"/>
            <a:ext cx="515577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963032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164</TotalTime>
  <Words>745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Autumn</vt:lpstr>
      <vt:lpstr>Blood and the Immune System</vt:lpstr>
      <vt:lpstr> First Line of Defence</vt:lpstr>
      <vt:lpstr>Second Line of Defence</vt:lpstr>
      <vt:lpstr>Pus and Inflammation</vt:lpstr>
      <vt:lpstr>The Immune Response – Third Line of Defence</vt:lpstr>
      <vt:lpstr>Lymphocytes</vt:lpstr>
      <vt:lpstr>Antigen-Antibody Reactions</vt:lpstr>
      <vt:lpstr>Viruses and Mutations</vt:lpstr>
      <vt:lpstr>Recognizing Harmful Antigens</vt:lpstr>
      <vt:lpstr>Killer T Cells</vt:lpstr>
      <vt:lpstr>Immune System Memory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and the Immune System</dc:title>
  <dc:creator>School computer</dc:creator>
  <cp:lastModifiedBy>School computer</cp:lastModifiedBy>
  <cp:revision>11</cp:revision>
  <dcterms:created xsi:type="dcterms:W3CDTF">2014-04-05T22:22:07Z</dcterms:created>
  <dcterms:modified xsi:type="dcterms:W3CDTF">2014-04-07T06:14:24Z</dcterms:modified>
</cp:coreProperties>
</file>