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64F4085-D6D2-4DD2-A4D5-D53EF6148D3A}" type="datetimeFigureOut">
              <a:rPr lang="en-CA" smtClean="0"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7E79918-E9CE-4F48-BE42-891AE0D17106}" type="slidenum">
              <a:rPr lang="en-CA" smtClean="0"/>
              <a:t>‹#›</a:t>
            </a:fld>
            <a:endParaRPr lang="en-C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Blood and the Immune System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Components of Blood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312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9963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3828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3744"/>
            <a:ext cx="7235916" cy="30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6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2660650" cy="648072"/>
          </a:xfrm>
        </p:spPr>
        <p:txBody>
          <a:bodyPr/>
          <a:lstStyle/>
          <a:p>
            <a:r>
              <a:rPr lang="en-CA" dirty="0" smtClean="0"/>
              <a:t>Erythrocytes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836712"/>
            <a:ext cx="4210630" cy="5644007"/>
          </a:xfrm>
        </p:spPr>
        <p:txBody>
          <a:bodyPr/>
          <a:lstStyle/>
          <a:p>
            <a:r>
              <a:rPr lang="en-CA" dirty="0" smtClean="0"/>
              <a:t>Red </a:t>
            </a:r>
            <a:r>
              <a:rPr lang="en-CA" dirty="0"/>
              <a:t>Blood Cells transport oxygen.  Hemoglobin increases the oxygen carrying capacity by a factor of 70.</a:t>
            </a:r>
          </a:p>
          <a:p>
            <a:r>
              <a:rPr lang="en-CA" dirty="0"/>
              <a:t>~280million hemoglobin molecules/red blood cell.</a:t>
            </a:r>
          </a:p>
          <a:p>
            <a:r>
              <a:rPr lang="en-CA" dirty="0" err="1"/>
              <a:t>Heme</a:t>
            </a:r>
            <a:r>
              <a:rPr lang="en-CA" dirty="0"/>
              <a:t> – Iron containing pigment</a:t>
            </a:r>
          </a:p>
          <a:p>
            <a:r>
              <a:rPr lang="en-CA" dirty="0"/>
              <a:t>Globin – protein structure</a:t>
            </a:r>
          </a:p>
          <a:p>
            <a:r>
              <a:rPr lang="en-CA" dirty="0"/>
              <a:t>4 </a:t>
            </a:r>
            <a:r>
              <a:rPr lang="en-CA" dirty="0" err="1"/>
              <a:t>heme</a:t>
            </a:r>
            <a:r>
              <a:rPr lang="en-CA" dirty="0"/>
              <a:t> groups bind with oxygen ~ </a:t>
            </a:r>
            <a:r>
              <a:rPr lang="en-CA" dirty="0" err="1"/>
              <a:t>oxyhemoglobin</a:t>
            </a:r>
            <a:r>
              <a:rPr lang="en-CA" dirty="0"/>
              <a:t> giving blood its red color</a:t>
            </a:r>
          </a:p>
          <a:p>
            <a:r>
              <a:rPr lang="en-CA" dirty="0"/>
              <a:t>When deoxygenated, the hemoglobin changes shape reflecting blue light – why veins appear blue</a:t>
            </a:r>
            <a:r>
              <a:rPr lang="en-CA" dirty="0" smtClean="0"/>
              <a:t>.</a:t>
            </a:r>
          </a:p>
          <a:p>
            <a:r>
              <a:rPr lang="en-CA" dirty="0" smtClean="0"/>
              <a:t>When mature, the RBC is enucleated and has a biconcave shape.</a:t>
            </a:r>
          </a:p>
          <a:p>
            <a:r>
              <a:rPr lang="en-CA" dirty="0" smtClean="0"/>
              <a:t>RBC have a life span of ~120 days.  To ensure that the body has an adequate supply, specialized white blood cells  located in spleen and liver monitor the age of the RBC.  Breakdown of RBC sees a release of the iron which is stored in the liver and bone  marrow for production of new RBC.  The </a:t>
            </a:r>
            <a:r>
              <a:rPr lang="en-CA" dirty="0" err="1" smtClean="0"/>
              <a:t>heme</a:t>
            </a:r>
            <a:r>
              <a:rPr lang="en-CA" dirty="0" smtClean="0"/>
              <a:t> is transformed into bile pigments.</a:t>
            </a:r>
          </a:p>
          <a:p>
            <a:r>
              <a:rPr lang="en-CA" dirty="0" smtClean="0"/>
              <a:t>Anemia is a disease which is a deficiency in the hemoglobin or RBC  decreasing oxygen delivery to tissues.  Hemorrhage is the most common cause of low RBC count.  A deficiency in iron can also cause anemia</a:t>
            </a:r>
            <a:endParaRPr lang="en-CA" dirty="0"/>
          </a:p>
          <a:p>
            <a:endParaRPr lang="en-CA" dirty="0"/>
          </a:p>
        </p:txBody>
      </p:sp>
      <p:pic>
        <p:nvPicPr>
          <p:cNvPr id="2052" name="Picture 4" descr="C:\Users\School computer\Documents\APT Practicum\Blood and Immune System Bio 20\red blood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1920" y="1620180"/>
            <a:ext cx="6480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0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2660650" cy="606649"/>
          </a:xfrm>
        </p:spPr>
        <p:txBody>
          <a:bodyPr/>
          <a:lstStyle/>
          <a:p>
            <a:r>
              <a:rPr lang="en-CA" dirty="0" smtClean="0"/>
              <a:t>Leukocytes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980728"/>
            <a:ext cx="3168352" cy="5472607"/>
          </a:xfrm>
        </p:spPr>
        <p:txBody>
          <a:bodyPr/>
          <a:lstStyle/>
          <a:p>
            <a:r>
              <a:rPr lang="en-CA" dirty="0" smtClean="0"/>
              <a:t>Have a nucleus, are colorless and are the largest cell in blood. Show granules in the cytoplasm under Wright Stain</a:t>
            </a:r>
          </a:p>
          <a:p>
            <a:r>
              <a:rPr lang="en-CA" dirty="0" smtClean="0"/>
              <a:t>Divided into three groups: granulocytes, monocytes and lymphocytes.</a:t>
            </a:r>
          </a:p>
          <a:p>
            <a:r>
              <a:rPr lang="en-CA" dirty="0" smtClean="0"/>
              <a:t>Granulocytes – consist of neutrophils, basophils and </a:t>
            </a:r>
            <a:r>
              <a:rPr lang="en-CA" dirty="0" err="1" smtClean="0"/>
              <a:t>eosinophils</a:t>
            </a:r>
            <a:r>
              <a:rPr lang="en-CA" dirty="0" smtClean="0"/>
              <a:t> and attack foreign cells (infection)</a:t>
            </a:r>
          </a:p>
          <a:p>
            <a:r>
              <a:rPr lang="en-CA" dirty="0" smtClean="0"/>
              <a:t>Monocytes – can leave the bloodstream and become further specialized macrophages</a:t>
            </a:r>
          </a:p>
          <a:p>
            <a:r>
              <a:rPr lang="en-CA" dirty="0" smtClean="0"/>
              <a:t>Granulocytes and monocytes destroy invading bacteria through phagocytosis – they squeeze out of the capillaries and move in an amoeba like motion engulfing the microbe.  An enzyme is released where the microbe and the leukocyte is destroyed.</a:t>
            </a:r>
          </a:p>
          <a:p>
            <a:r>
              <a:rPr lang="en-CA" dirty="0" smtClean="0"/>
              <a:t>Lymphocytes – produce proteins (antibodies) that incapacitate pathogens and allows them to be detected and destroyed</a:t>
            </a:r>
          </a:p>
          <a:p>
            <a:endParaRPr lang="en-CA" dirty="0"/>
          </a:p>
        </p:txBody>
      </p:sp>
      <p:pic>
        <p:nvPicPr>
          <p:cNvPr id="3074" name="Picture 2" descr="C:\Users\School computer\Documents\APT Practicum\Blood and Immune System Bio 20\leuko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85203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42981"/>
            <a:ext cx="4852036" cy="28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534641"/>
          </a:xfrm>
        </p:spPr>
        <p:txBody>
          <a:bodyPr/>
          <a:lstStyle/>
          <a:p>
            <a:r>
              <a:rPr lang="en-CA" dirty="0" smtClean="0"/>
              <a:t>Platelets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052737"/>
            <a:ext cx="2986524" cy="4808312"/>
          </a:xfrm>
        </p:spPr>
        <p:txBody>
          <a:bodyPr/>
          <a:lstStyle/>
          <a:p>
            <a:r>
              <a:rPr lang="en-CA" dirty="0" smtClean="0"/>
              <a:t>Also called thrombocytes</a:t>
            </a:r>
          </a:p>
          <a:p>
            <a:r>
              <a:rPr lang="en-CA" dirty="0" smtClean="0"/>
              <a:t>Enucleated</a:t>
            </a:r>
          </a:p>
          <a:p>
            <a:r>
              <a:rPr lang="en-CA" dirty="0" smtClean="0"/>
              <a:t>Produced from large nucleated cells in bone marrow.</a:t>
            </a:r>
          </a:p>
          <a:p>
            <a:r>
              <a:rPr lang="en-CA" dirty="0" smtClean="0"/>
              <a:t>Fragments of cells that form when larger cells in bone marrow break apart.</a:t>
            </a:r>
          </a:p>
          <a:p>
            <a:r>
              <a:rPr lang="en-CA" dirty="0" smtClean="0"/>
              <a:t>Key role in blood clotting.  </a:t>
            </a:r>
          </a:p>
          <a:p>
            <a:r>
              <a:rPr lang="en-CA" dirty="0"/>
              <a:t>	</a:t>
            </a:r>
            <a:r>
              <a:rPr lang="en-CA" dirty="0" smtClean="0"/>
              <a:t>A sticky substance is released at injured site, platelets stick and begin build up.  </a:t>
            </a:r>
          </a:p>
          <a:p>
            <a:r>
              <a:rPr lang="en-CA" dirty="0"/>
              <a:t>	</a:t>
            </a:r>
            <a:r>
              <a:rPr lang="en-CA" dirty="0" smtClean="0"/>
              <a:t>They form a plug to stop the bleeding.  </a:t>
            </a:r>
          </a:p>
          <a:p>
            <a:r>
              <a:rPr lang="en-CA" dirty="0"/>
              <a:t>	</a:t>
            </a:r>
            <a:r>
              <a:rPr lang="en-CA" dirty="0" smtClean="0"/>
              <a:t>Change shape from round to spiny and release substances (</a:t>
            </a:r>
            <a:r>
              <a:rPr lang="en-CA" dirty="0" err="1" smtClean="0"/>
              <a:t>thromboplastin</a:t>
            </a:r>
            <a:r>
              <a:rPr lang="en-CA" dirty="0" smtClean="0"/>
              <a:t>) to trap more platelets.</a:t>
            </a:r>
            <a:endParaRPr lang="en-CA" dirty="0"/>
          </a:p>
        </p:txBody>
      </p:sp>
      <p:pic>
        <p:nvPicPr>
          <p:cNvPr id="4098" name="Picture 2" descr="C:\Users\School computer\Documents\APT Practicum\Blood and Immune System Bio 20\platel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8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2660650" cy="606649"/>
          </a:xfrm>
        </p:spPr>
        <p:txBody>
          <a:bodyPr/>
          <a:lstStyle/>
          <a:p>
            <a:r>
              <a:rPr lang="en-CA" dirty="0" smtClean="0"/>
              <a:t>Blood Clotting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908720"/>
            <a:ext cx="2842478" cy="5688631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Injury to blood vessel starts a chain of cellular events</a:t>
            </a:r>
          </a:p>
          <a:p>
            <a:r>
              <a:rPr lang="en-CA" dirty="0" smtClean="0"/>
              <a:t>Substances released by broken blood vessel attract platelets</a:t>
            </a:r>
          </a:p>
          <a:p>
            <a:r>
              <a:rPr lang="en-CA" dirty="0" smtClean="0"/>
              <a:t>Collecting platelets rupture to release chemicals that produce an enzyme called  </a:t>
            </a:r>
            <a:r>
              <a:rPr lang="en-CA" dirty="0" err="1" smtClean="0"/>
              <a:t>Thromboplastin</a:t>
            </a:r>
            <a:endParaRPr lang="en-CA" dirty="0" smtClean="0"/>
          </a:p>
          <a:p>
            <a:r>
              <a:rPr lang="en-CA" dirty="0" smtClean="0"/>
              <a:t>Calcium ions present – </a:t>
            </a:r>
            <a:r>
              <a:rPr lang="en-CA" dirty="0" err="1" smtClean="0"/>
              <a:t>thromboplastin</a:t>
            </a:r>
            <a:r>
              <a:rPr lang="en-CA" dirty="0" smtClean="0"/>
              <a:t> will react with prothrombin to produce thrombin</a:t>
            </a:r>
          </a:p>
          <a:p>
            <a:r>
              <a:rPr lang="en-CA" dirty="0" smtClean="0"/>
              <a:t>Thrombin is an enzyme  that reacts with fibrinogen to produce fibrin.</a:t>
            </a:r>
          </a:p>
          <a:p>
            <a:r>
              <a:rPr lang="en-CA" dirty="0" smtClean="0"/>
              <a:t>A mesh is formed around the injured site , trapping escaping blood cells.</a:t>
            </a:r>
          </a:p>
          <a:p>
            <a:r>
              <a:rPr lang="en-CA" dirty="0" smtClean="0"/>
              <a:t>Prothrombin and fibrinogen are produced in the liver.</a:t>
            </a:r>
          </a:p>
          <a:p>
            <a:r>
              <a:rPr lang="en-CA" dirty="0" smtClean="0"/>
              <a:t>Thrombus is a blood clot  that blocks  a blood vessel. Local tissue are not supplied with oxygen and nutrients.</a:t>
            </a:r>
          </a:p>
          <a:p>
            <a:r>
              <a:rPr lang="en-CA" dirty="0" smtClean="0"/>
              <a:t>Embolus – a dislodged thrombus.  Can travel through the body and lodge in a vital organ – Coronary, cerebral and pulmonary embolisms can be life-threatening.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575314" cy="34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1180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0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606649"/>
          </a:xfrm>
        </p:spPr>
        <p:txBody>
          <a:bodyPr/>
          <a:lstStyle/>
          <a:p>
            <a:r>
              <a:rPr lang="en-CA" dirty="0" smtClean="0"/>
              <a:t>Artificial Blood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196753"/>
            <a:ext cx="3274526" cy="4664296"/>
          </a:xfrm>
        </p:spPr>
        <p:txBody>
          <a:bodyPr/>
          <a:lstStyle/>
          <a:p>
            <a:r>
              <a:rPr lang="en-CA" dirty="0" smtClean="0"/>
              <a:t>Non-toxic liquid that contains fluorine that carries both oxygen and carbon dioxide. </a:t>
            </a:r>
          </a:p>
          <a:p>
            <a:r>
              <a:rPr lang="en-CA" dirty="0" smtClean="0"/>
              <a:t>Requires no blood matching and when frozen can be stored for long periods of time.</a:t>
            </a:r>
          </a:p>
          <a:p>
            <a:r>
              <a:rPr lang="en-CA" dirty="0" smtClean="0"/>
              <a:t>Does not need to be screened like human blood for infectious viruses.</a:t>
            </a:r>
          </a:p>
          <a:p>
            <a:r>
              <a:rPr lang="en-CA" dirty="0" smtClean="0"/>
              <a:t>Administered to patient in 1982 who refused human blood donation on religious beliefs.</a:t>
            </a:r>
          </a:p>
          <a:p>
            <a:r>
              <a:rPr lang="en-CA" dirty="0" smtClean="0"/>
              <a:t>Not as good as the human blood because it cannot contribute to the clotting process nor help with immunity.</a:t>
            </a:r>
          </a:p>
          <a:p>
            <a:r>
              <a:rPr lang="en-CA" dirty="0" smtClean="0"/>
              <a:t>It provides time until human blood can be administered and serve as supplement for patients with specialized types of anemia.</a:t>
            </a:r>
            <a:endParaRPr lang="en-CA" dirty="0"/>
          </a:p>
        </p:txBody>
      </p:sp>
      <p:pic>
        <p:nvPicPr>
          <p:cNvPr id="6146" name="Picture 2" descr="C:\Users\School computer\Documents\APT Practicum\Blood and Immune System Bio 20\fluo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0003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4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2194406" cy="1185861"/>
          </a:xfrm>
        </p:spPr>
        <p:txBody>
          <a:bodyPr/>
          <a:lstStyle/>
          <a:p>
            <a:r>
              <a:rPr lang="en-CA" dirty="0" smtClean="0"/>
              <a:t>ABO Blood Groups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753" y="188641"/>
            <a:ext cx="6315780" cy="2736304"/>
          </a:xfrm>
        </p:spPr>
        <p:txBody>
          <a:bodyPr/>
          <a:lstStyle/>
          <a:p>
            <a:r>
              <a:rPr lang="en-CA" dirty="0" smtClean="0"/>
              <a:t>Blood transfusions rely on the correct type of blood being infused.</a:t>
            </a:r>
          </a:p>
          <a:p>
            <a:r>
              <a:rPr lang="en-CA" dirty="0" smtClean="0"/>
              <a:t>Glycoproteins act as markers on the blood cell membrane. Antigens in blood indicate the blood type, and antibodies will react to foreign blood types.  O type blood has no antigens, yet has both antibodies to A and B.</a:t>
            </a:r>
          </a:p>
          <a:p>
            <a:r>
              <a:rPr lang="en-CA" dirty="0" smtClean="0"/>
              <a:t>Blood type O is the universal donor, however can only receive blood from other O type donors.  Blood type AB is the universal recipient but can only donate to other AB blood types.</a:t>
            </a:r>
          </a:p>
          <a:p>
            <a:r>
              <a:rPr lang="en-CA" dirty="0" smtClean="0"/>
              <a:t>Agglutination is the clumping of blood.  When an A antigen (marker) is present, the antibody B attaches to the marker and causes the blood to clump which prevents it from passing through the capillaries</a:t>
            </a:r>
          </a:p>
          <a:p>
            <a:endParaRPr lang="en-CA" dirty="0"/>
          </a:p>
        </p:txBody>
      </p:sp>
      <p:pic>
        <p:nvPicPr>
          <p:cNvPr id="7170" name="Picture 2" descr="C:\Users\School computer\Documents\APT Practicum\Blood and Immune System Bio 20\ABO blood 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59"/>
            <a:ext cx="8043973" cy="34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1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Rhesus Factor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Rhesus factor is inherited</a:t>
            </a:r>
          </a:p>
          <a:p>
            <a:r>
              <a:rPr lang="en-CA" dirty="0" smtClean="0"/>
              <a:t>An antigen marker on red blood cell</a:t>
            </a:r>
          </a:p>
          <a:p>
            <a:r>
              <a:rPr lang="en-CA" dirty="0" smtClean="0"/>
              <a:t>If the antigen is present then an individual has a positive Rh factor (Rh+)</a:t>
            </a:r>
          </a:p>
          <a:p>
            <a:r>
              <a:rPr lang="en-CA" dirty="0" smtClean="0"/>
              <a:t>If the antigen is absent then the individual is Rh-</a:t>
            </a:r>
          </a:p>
          <a:p>
            <a:r>
              <a:rPr lang="en-CA" dirty="0" smtClean="0"/>
              <a:t>Rh- can donate to Rh+, but not the reverse because antibodies will reject the transfusion.</a:t>
            </a:r>
          </a:p>
          <a:p>
            <a:r>
              <a:rPr lang="en-CA" dirty="0" smtClean="0"/>
              <a:t>Rh+ babies of Rh- mothers. Positive factor is inherited from father and can cause </a:t>
            </a:r>
            <a:r>
              <a:rPr lang="en-CA" dirty="0" err="1" smtClean="0"/>
              <a:t>Erythroblastosis</a:t>
            </a:r>
            <a:r>
              <a:rPr lang="en-CA" dirty="0" smtClean="0"/>
              <a:t> </a:t>
            </a:r>
            <a:r>
              <a:rPr lang="en-CA" dirty="0" err="1" smtClean="0"/>
              <a:t>fetalis</a:t>
            </a:r>
            <a:r>
              <a:rPr lang="en-CA" dirty="0" smtClean="0"/>
              <a:t> – can cause anemia, jaundice and an enlarged liver.</a:t>
            </a:r>
            <a:endParaRPr lang="en-CA" dirty="0"/>
          </a:p>
        </p:txBody>
      </p:sp>
      <p:pic>
        <p:nvPicPr>
          <p:cNvPr id="8194" name="Picture 2" descr="C:\Users\School computer\Documents\APT Practicum\Blood and Immune System Bio 20\rhesus monk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484784"/>
            <a:ext cx="4981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08166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180</TotalTime>
  <Words>787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Autumn</vt:lpstr>
      <vt:lpstr>Blood and the Immune System</vt:lpstr>
      <vt:lpstr>PowerPoint Presentation</vt:lpstr>
      <vt:lpstr>Erythrocytes</vt:lpstr>
      <vt:lpstr>Leukocytes</vt:lpstr>
      <vt:lpstr>Platelets</vt:lpstr>
      <vt:lpstr>Blood Clotting</vt:lpstr>
      <vt:lpstr>Artificial Blood</vt:lpstr>
      <vt:lpstr>ABO Blood Groups</vt:lpstr>
      <vt:lpstr>Rhesus Factor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and the Immune System</dc:title>
  <dc:creator>School computer</dc:creator>
  <cp:lastModifiedBy>School computer</cp:lastModifiedBy>
  <cp:revision>12</cp:revision>
  <dcterms:created xsi:type="dcterms:W3CDTF">2014-04-05T19:20:58Z</dcterms:created>
  <dcterms:modified xsi:type="dcterms:W3CDTF">2014-04-05T22:21:45Z</dcterms:modified>
</cp:coreProperties>
</file>