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8F7E1-FF56-45D0-A25C-F8BC59FD15CD}" type="datetimeFigureOut">
              <a:rPr lang="en-CA" smtClean="0"/>
              <a:t>08/04/2014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C56A9-FFA7-4E63-BBB6-C5B9216B23F6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8F7E1-FF56-45D0-A25C-F8BC59FD15CD}" type="datetimeFigureOut">
              <a:rPr lang="en-CA" smtClean="0"/>
              <a:t>08/04/2014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C56A9-FFA7-4E63-BBB6-C5B9216B23F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8F7E1-FF56-45D0-A25C-F8BC59FD15CD}" type="datetimeFigureOut">
              <a:rPr lang="en-CA" smtClean="0"/>
              <a:t>08/04/2014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C56A9-FFA7-4E63-BBB6-C5B9216B23F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8F7E1-FF56-45D0-A25C-F8BC59FD15CD}" type="datetimeFigureOut">
              <a:rPr lang="en-CA" smtClean="0"/>
              <a:t>08/04/2014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C56A9-FFA7-4E63-BBB6-C5B9216B23F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8F7E1-FF56-45D0-A25C-F8BC59FD15CD}" type="datetimeFigureOut">
              <a:rPr lang="en-CA" smtClean="0"/>
              <a:t>08/04/2014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C56A9-FFA7-4E63-BBB6-C5B9216B23F6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8F7E1-FF56-45D0-A25C-F8BC59FD15CD}" type="datetimeFigureOut">
              <a:rPr lang="en-CA" smtClean="0"/>
              <a:t>08/04/2014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C56A9-FFA7-4E63-BBB6-C5B9216B23F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8F7E1-FF56-45D0-A25C-F8BC59FD15CD}" type="datetimeFigureOut">
              <a:rPr lang="en-CA" smtClean="0"/>
              <a:t>08/04/2014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C56A9-FFA7-4E63-BBB6-C5B9216B23F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8F7E1-FF56-45D0-A25C-F8BC59FD15CD}" type="datetimeFigureOut">
              <a:rPr lang="en-CA" smtClean="0"/>
              <a:t>08/04/2014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C56A9-FFA7-4E63-BBB6-C5B9216B23F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8F7E1-FF56-45D0-A25C-F8BC59FD15CD}" type="datetimeFigureOut">
              <a:rPr lang="en-CA" smtClean="0"/>
              <a:t>08/04/2014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C56A9-FFA7-4E63-BBB6-C5B9216B23F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8F7E1-FF56-45D0-A25C-F8BC59FD15CD}" type="datetimeFigureOut">
              <a:rPr lang="en-CA" smtClean="0"/>
              <a:t>08/04/2014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C56A9-FFA7-4E63-BBB6-C5B9216B23F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8F7E1-FF56-45D0-A25C-F8BC59FD15CD}" type="datetimeFigureOut">
              <a:rPr lang="en-CA" smtClean="0"/>
              <a:t>08/04/2014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A0C56A9-FFA7-4E63-BBB6-C5B9216B23F6}" type="slidenum">
              <a:rPr lang="en-CA" smtClean="0"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88F7E1-FF56-45D0-A25C-F8BC59FD15CD}" type="datetimeFigureOut">
              <a:rPr lang="en-CA" smtClean="0"/>
              <a:t>08/04/2014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0C56A9-FFA7-4E63-BBB6-C5B9216B23F6}" type="slidenum">
              <a:rPr lang="en-CA" smtClean="0"/>
              <a:t>‹#›</a:t>
            </a:fld>
            <a:endParaRPr lang="en-C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belprize.org/educational/medicine/immuneresponses/game/index.html#/plot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Blood and Immunity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Malfunctions of the Immune System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87605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2743200" cy="610392"/>
          </a:xfrm>
        </p:spPr>
        <p:txBody>
          <a:bodyPr/>
          <a:lstStyle/>
          <a:p>
            <a:r>
              <a:rPr lang="en-CA" b="1" dirty="0" smtClean="0"/>
              <a:t>Two Problems</a:t>
            </a:r>
            <a:endParaRPr lang="en-CA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07504" y="936231"/>
            <a:ext cx="2743200" cy="4572000"/>
          </a:xfrm>
        </p:spPr>
        <p:txBody>
          <a:bodyPr/>
          <a:lstStyle/>
          <a:p>
            <a:r>
              <a:rPr lang="en-CA" dirty="0" smtClean="0"/>
              <a:t>Immunodeficiency Diseases</a:t>
            </a:r>
          </a:p>
          <a:p>
            <a:r>
              <a:rPr lang="en-CA" dirty="0" smtClean="0"/>
              <a:t>HIV attacks T cells</a:t>
            </a:r>
          </a:p>
          <a:p>
            <a:r>
              <a:rPr lang="en-CA" dirty="0" smtClean="0"/>
              <a:t>SCID – gene mutation that inhibits the production of B cells and T cells.</a:t>
            </a:r>
          </a:p>
          <a:p>
            <a:endParaRPr lang="en-CA" dirty="0"/>
          </a:p>
          <a:p>
            <a:r>
              <a:rPr lang="en-CA" dirty="0" smtClean="0"/>
              <a:t>Attack of Immune System</a:t>
            </a:r>
          </a:p>
          <a:p>
            <a:r>
              <a:rPr lang="en-CA" dirty="0" smtClean="0"/>
              <a:t>Allergies - hypersensitivity</a:t>
            </a:r>
          </a:p>
          <a:p>
            <a:r>
              <a:rPr lang="en-CA" dirty="0" smtClean="0"/>
              <a:t>Alopecia – autoimmune disease</a:t>
            </a:r>
            <a:endParaRPr lang="en-CA" dirty="0"/>
          </a:p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1027" name="Picture 3" descr="C:\Users\School computer\Documents\APT Practicum\Blood and Immune System Bio 20\SCI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789040"/>
            <a:ext cx="4080454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chool computer\Documents\APT Practicum\Blood and Immune System Bio 20\alopec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56992"/>
            <a:ext cx="2810083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chool computer\Documents\APT Practicum\Blood and Immune System Bio 20\Erin Allergy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9819" y="0"/>
            <a:ext cx="3611893" cy="270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School computer\Documents\APT Practicum\Blood and Immune System Bio 20\AIDS imag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6399" y="1412776"/>
            <a:ext cx="3237135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5046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0"/>
            <a:ext cx="2743200" cy="1162050"/>
          </a:xfrm>
        </p:spPr>
        <p:txBody>
          <a:bodyPr/>
          <a:lstStyle/>
          <a:p>
            <a:r>
              <a:rPr lang="en-CA" dirty="0" smtClean="0"/>
              <a:t>Allergies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67544" y="1268760"/>
            <a:ext cx="2743200" cy="5184576"/>
          </a:xfrm>
        </p:spPr>
        <p:txBody>
          <a:bodyPr>
            <a:normAutofit/>
          </a:bodyPr>
          <a:lstStyle/>
          <a:p>
            <a:r>
              <a:rPr lang="en-CA" dirty="0" smtClean="0"/>
              <a:t>Immune system recognizes a protein as being a foreign invader</a:t>
            </a:r>
          </a:p>
          <a:p>
            <a:endParaRPr lang="en-CA" dirty="0" smtClean="0"/>
          </a:p>
          <a:p>
            <a:r>
              <a:rPr lang="en-CA" dirty="0" smtClean="0"/>
              <a:t>Tissue swelling, mucus secretion and restricted passageways may result.</a:t>
            </a:r>
          </a:p>
          <a:p>
            <a:endParaRPr lang="en-CA" dirty="0" smtClean="0"/>
          </a:p>
          <a:p>
            <a:r>
              <a:rPr lang="en-CA" dirty="0" err="1" smtClean="0"/>
              <a:t>Bradykinin</a:t>
            </a:r>
            <a:r>
              <a:rPr lang="en-CA" dirty="0" smtClean="0"/>
              <a:t> is the chemical messenger that stimulates histamine (produced by basophils in blood and mast cells in connective tissues)</a:t>
            </a:r>
          </a:p>
          <a:p>
            <a:endParaRPr lang="en-CA" dirty="0" smtClean="0"/>
          </a:p>
          <a:p>
            <a:r>
              <a:rPr lang="en-CA" dirty="0" smtClean="0"/>
              <a:t>Histamine – capillary permeability – protein/WBC leave – osmotic difference – tissue swell</a:t>
            </a:r>
          </a:p>
          <a:p>
            <a:endParaRPr lang="en-CA" dirty="0" smtClean="0"/>
          </a:p>
          <a:p>
            <a:r>
              <a:rPr lang="en-CA" dirty="0" smtClean="0"/>
              <a:t>Anaphylactic shock, weakness, sweating, breathing, nausea, diarrhea, blood pressure drop</a:t>
            </a:r>
            <a:endParaRPr lang="en-CA" dirty="0"/>
          </a:p>
          <a:p>
            <a:endParaRPr lang="en-CA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268760"/>
            <a:ext cx="5585449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4009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2743200" cy="1162050"/>
          </a:xfrm>
        </p:spPr>
        <p:txBody>
          <a:bodyPr/>
          <a:lstStyle/>
          <a:p>
            <a:r>
              <a:rPr lang="en-CA" dirty="0" smtClean="0"/>
              <a:t>Autoimmune Diseases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76837" y="1484784"/>
            <a:ext cx="2743200" cy="4572000"/>
          </a:xfrm>
        </p:spPr>
        <p:txBody>
          <a:bodyPr/>
          <a:lstStyle/>
          <a:p>
            <a:r>
              <a:rPr lang="en-CA" dirty="0" smtClean="0"/>
              <a:t>Attack own cells - Mutated T and B cells – perhaps?</a:t>
            </a:r>
          </a:p>
          <a:p>
            <a:endParaRPr lang="en-CA" dirty="0" smtClean="0"/>
          </a:p>
          <a:p>
            <a:r>
              <a:rPr lang="en-CA" dirty="0" err="1" smtClean="0"/>
              <a:t>Supressor</a:t>
            </a:r>
            <a:r>
              <a:rPr lang="en-CA" dirty="0" smtClean="0"/>
              <a:t> T cells secrete a substance that tags renegade cells for macrophages to destroy.</a:t>
            </a:r>
          </a:p>
          <a:p>
            <a:endParaRPr lang="en-CA" dirty="0"/>
          </a:p>
          <a:p>
            <a:r>
              <a:rPr lang="en-CA" dirty="0" smtClean="0"/>
              <a:t>Lupus – antigen/antibody complex that builds up in the walls of blood vessels, joints, kidneys, and skin</a:t>
            </a:r>
          </a:p>
          <a:p>
            <a:endParaRPr lang="en-CA" dirty="0"/>
          </a:p>
          <a:p>
            <a:r>
              <a:rPr lang="en-CA" dirty="0" smtClean="0"/>
              <a:t>Suppressor T cells that may have been weakened by drugs or serious infections leave the body susceptible to autoimmune diseases.</a:t>
            </a:r>
          </a:p>
          <a:p>
            <a:endParaRPr lang="en-CA" dirty="0"/>
          </a:p>
          <a:p>
            <a:r>
              <a:rPr lang="en-CA" dirty="0" smtClean="0"/>
              <a:t>Rheumatoid arthritis affects</a:t>
            </a:r>
          </a:p>
          <a:p>
            <a:r>
              <a:rPr lang="en-CA" dirty="0" smtClean="0"/>
              <a:t>the connective tissue</a:t>
            </a:r>
          </a:p>
          <a:p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3075" name="Picture 3" descr="C:\Users\School computer\Documents\APT Practicum\Blood and Immune System Bio 20\lup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667760"/>
            <a:ext cx="3179002" cy="2162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School computer\Documents\APT Practicum\Blood and Immune System Bio 20\rheumatoi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723860"/>
            <a:ext cx="3179002" cy="2106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School computer\Documents\APT Practicum\Blood and Immune System Bio 20\m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20688"/>
            <a:ext cx="4341659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7256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980" y="2539"/>
            <a:ext cx="2743200" cy="1162050"/>
          </a:xfrm>
        </p:spPr>
        <p:txBody>
          <a:bodyPr/>
          <a:lstStyle/>
          <a:p>
            <a:r>
              <a:rPr lang="en-CA" dirty="0" smtClean="0"/>
              <a:t>Organ Transplant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3568" y="1196752"/>
            <a:ext cx="2743200" cy="4992960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Self vs Non-Self recognition</a:t>
            </a:r>
          </a:p>
          <a:p>
            <a:endParaRPr lang="en-CA" dirty="0"/>
          </a:p>
          <a:p>
            <a:r>
              <a:rPr lang="en-CA" dirty="0" smtClean="0"/>
              <a:t>Donor is considered foreign invader by distinctive protein markers on cell membranes - </a:t>
            </a:r>
            <a:r>
              <a:rPr lang="en-CA" b="1" dirty="0"/>
              <a:t>M</a:t>
            </a:r>
            <a:r>
              <a:rPr lang="en-CA" dirty="0"/>
              <a:t>ajor </a:t>
            </a:r>
            <a:r>
              <a:rPr lang="en-CA" b="1" dirty="0"/>
              <a:t>H</a:t>
            </a:r>
            <a:r>
              <a:rPr lang="en-CA" dirty="0"/>
              <a:t>istocompatibility </a:t>
            </a:r>
            <a:r>
              <a:rPr lang="en-CA" b="1" dirty="0"/>
              <a:t>C</a:t>
            </a:r>
            <a:r>
              <a:rPr lang="en-CA" dirty="0"/>
              <a:t>omplex</a:t>
            </a:r>
            <a:endParaRPr lang="en-CA" b="1" dirty="0"/>
          </a:p>
          <a:p>
            <a:endParaRPr lang="en-CA" dirty="0" smtClean="0"/>
          </a:p>
          <a:p>
            <a:r>
              <a:rPr lang="en-CA" dirty="0" smtClean="0"/>
              <a:t>Recipient makes antibodies designed to destroy foreign body.</a:t>
            </a:r>
          </a:p>
          <a:p>
            <a:endParaRPr lang="en-CA" dirty="0" smtClean="0"/>
          </a:p>
          <a:p>
            <a:r>
              <a:rPr lang="en-CA" dirty="0" smtClean="0"/>
              <a:t>Immunosuppressant drugs are used to reduce immune system’s ability to fight invading bodies – can comprise patient’s health</a:t>
            </a:r>
          </a:p>
          <a:p>
            <a:endParaRPr lang="en-CA" dirty="0"/>
          </a:p>
          <a:p>
            <a:r>
              <a:rPr lang="en-CA" dirty="0" smtClean="0"/>
              <a:t>Kidney transplants are the greatest.  Close matching is essential</a:t>
            </a:r>
          </a:p>
          <a:p>
            <a:endParaRPr lang="en-CA" dirty="0"/>
          </a:p>
          <a:p>
            <a:r>
              <a:rPr lang="en-CA" dirty="0" smtClean="0"/>
              <a:t>HOPE – human organ procurement and exchange</a:t>
            </a:r>
          </a:p>
          <a:p>
            <a:endParaRPr lang="en-CA" dirty="0"/>
          </a:p>
          <a:p>
            <a:r>
              <a:rPr lang="en-CA" dirty="0" smtClean="0"/>
              <a:t>U of A hospital -  AB, SK, NWT, BC</a:t>
            </a:r>
          </a:p>
          <a:p>
            <a:r>
              <a:rPr lang="en-CA" dirty="0" smtClean="0"/>
              <a:t>One of only two accredited banks in Canada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4098" name="Picture 2" descr="C:\Users\School computer\Documents\APT Practicum\Blood and Immune System Bio 20\liver transpla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7" y="1628800"/>
            <a:ext cx="5206545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5435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Stem Cell Research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CA" dirty="0" smtClean="0"/>
              <a:t>Another option aside from transplantation.</a:t>
            </a:r>
          </a:p>
          <a:p>
            <a:endParaRPr lang="en-CA" dirty="0"/>
          </a:p>
          <a:p>
            <a:r>
              <a:rPr lang="en-CA" dirty="0" smtClean="0"/>
              <a:t>Can be used to replace a variety of different tissue.  </a:t>
            </a:r>
          </a:p>
          <a:p>
            <a:endParaRPr lang="en-CA" dirty="0"/>
          </a:p>
          <a:p>
            <a:r>
              <a:rPr lang="en-CA" dirty="0" smtClean="0"/>
              <a:t>Intestinal stem cells reline the gut</a:t>
            </a:r>
          </a:p>
          <a:p>
            <a:r>
              <a:rPr lang="en-CA" dirty="0" smtClean="0"/>
              <a:t>Skin stem cells replace cells that continuously slough off</a:t>
            </a:r>
          </a:p>
          <a:p>
            <a:r>
              <a:rPr lang="en-CA" dirty="0" smtClean="0"/>
              <a:t>Bone Marrow stem cells help with a wide range of blood cells.</a:t>
            </a:r>
          </a:p>
          <a:p>
            <a:endParaRPr lang="en-CA" dirty="0"/>
          </a:p>
          <a:p>
            <a:r>
              <a:rPr lang="en-CA" dirty="0" smtClean="0"/>
              <a:t>Pluripotent – different types of body cells</a:t>
            </a:r>
          </a:p>
          <a:p>
            <a:endParaRPr lang="en-CA" dirty="0"/>
          </a:p>
          <a:p>
            <a:r>
              <a:rPr lang="en-CA" dirty="0" smtClean="0"/>
              <a:t>Research from Montreal Neurological Institute – </a:t>
            </a:r>
            <a:r>
              <a:rPr lang="en-CA" dirty="0" err="1" smtClean="0"/>
              <a:t>Multipotent</a:t>
            </a:r>
            <a:r>
              <a:rPr lang="en-CA" dirty="0" smtClean="0"/>
              <a:t> cells from skin become neurons or muscle cells.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5122" name="Picture 2" descr="C:\Users\School computer\Documents\APT Practicum\Blood and Immune System Bio 20\Freda Mill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9155" y="2132856"/>
            <a:ext cx="5108178" cy="3399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050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hlinkClick r:id="rId2"/>
              </a:rPr>
              <a:t>Nobel Prize Immune Response Activity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7653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0"/>
            <a:ext cx="2743200" cy="1162050"/>
          </a:xfrm>
        </p:spPr>
        <p:txBody>
          <a:bodyPr/>
          <a:lstStyle/>
          <a:p>
            <a:r>
              <a:rPr lang="en-CA" dirty="0" smtClean="0"/>
              <a:t>Group Work Assignment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843808" y="476672"/>
            <a:ext cx="6300192" cy="720080"/>
          </a:xfrm>
        </p:spPr>
        <p:txBody>
          <a:bodyPr/>
          <a:lstStyle/>
          <a:p>
            <a:r>
              <a:rPr lang="en-CA" dirty="0" smtClean="0"/>
              <a:t>Work in designated groups to design a presentation to be made to classmates in regards to the Blood Components and Roles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7504" y="1268760"/>
            <a:ext cx="4392488" cy="5472608"/>
          </a:xfrm>
        </p:spPr>
        <p:txBody>
          <a:bodyPr>
            <a:normAutofit fontScale="85000" lnSpcReduction="20000"/>
          </a:bodyPr>
          <a:lstStyle/>
          <a:p>
            <a:r>
              <a:rPr lang="en-CA" dirty="0" smtClean="0"/>
              <a:t>Components of Blood</a:t>
            </a:r>
          </a:p>
          <a:p>
            <a:pPr lvl="1"/>
            <a:r>
              <a:rPr lang="en-CA" dirty="0" smtClean="0"/>
              <a:t>Blood Makeup</a:t>
            </a:r>
          </a:p>
          <a:p>
            <a:pPr lvl="2"/>
            <a:r>
              <a:rPr lang="en-CA" dirty="0" smtClean="0"/>
              <a:t>Components</a:t>
            </a:r>
          </a:p>
          <a:p>
            <a:pPr lvl="2"/>
            <a:r>
              <a:rPr lang="en-CA" dirty="0" smtClean="0"/>
              <a:t>Function</a:t>
            </a:r>
          </a:p>
          <a:p>
            <a:pPr lvl="3"/>
            <a:r>
              <a:rPr lang="en-CA" dirty="0" smtClean="0"/>
              <a:t>Transport</a:t>
            </a:r>
          </a:p>
          <a:p>
            <a:pPr lvl="3"/>
            <a:r>
              <a:rPr lang="en-CA" dirty="0" smtClean="0"/>
              <a:t>Clotting</a:t>
            </a:r>
          </a:p>
          <a:p>
            <a:pPr lvl="3"/>
            <a:r>
              <a:rPr lang="en-CA" dirty="0" smtClean="0"/>
              <a:t>Resisting Pathogens</a:t>
            </a:r>
          </a:p>
          <a:p>
            <a:pPr lvl="1"/>
            <a:r>
              <a:rPr lang="en-CA" dirty="0" smtClean="0"/>
              <a:t>Blood Types</a:t>
            </a:r>
          </a:p>
          <a:p>
            <a:pPr lvl="2"/>
            <a:r>
              <a:rPr lang="en-CA" dirty="0" smtClean="0"/>
              <a:t>Group</a:t>
            </a:r>
          </a:p>
          <a:p>
            <a:pPr lvl="2"/>
            <a:r>
              <a:rPr lang="en-CA" dirty="0" smtClean="0"/>
              <a:t>Rh</a:t>
            </a:r>
          </a:p>
          <a:p>
            <a:pPr lvl="2"/>
            <a:r>
              <a:rPr lang="en-CA" dirty="0" smtClean="0"/>
              <a:t>Antigens and Antibodies</a:t>
            </a:r>
          </a:p>
          <a:p>
            <a:pPr lvl="1"/>
            <a:r>
              <a:rPr lang="en-CA" dirty="0" smtClean="0"/>
              <a:t>How does Canadian society support scientific research and technological development: </a:t>
            </a:r>
          </a:p>
          <a:p>
            <a:pPr lvl="2"/>
            <a:r>
              <a:rPr lang="en-CA" dirty="0" smtClean="0"/>
              <a:t>Evaluate the risks and benefits associated with blood transfusions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4355976" y="1196752"/>
            <a:ext cx="4790414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/>
              <a:t>Human</a:t>
            </a:r>
            <a:r>
              <a:rPr lang="en-CA" dirty="0" smtClean="0"/>
              <a:t> </a:t>
            </a:r>
            <a:r>
              <a:rPr lang="en-CA" sz="2400" dirty="0" smtClean="0"/>
              <a:t>Defense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 smtClean="0"/>
              <a:t>Components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 smtClean="0"/>
              <a:t>Function (Role)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 smtClean="0"/>
              <a:t>Evaluate the ethical implications</a:t>
            </a:r>
          </a:p>
          <a:p>
            <a:r>
              <a:rPr lang="en-CA" sz="2400" dirty="0" smtClean="0"/>
              <a:t>of organ and tissue transplant, in</a:t>
            </a:r>
          </a:p>
          <a:p>
            <a:r>
              <a:rPr lang="en-CA" sz="2400" dirty="0" smtClean="0"/>
              <a:t>terms of needs, interests and </a:t>
            </a:r>
          </a:p>
          <a:p>
            <a:r>
              <a:rPr lang="en-CA" sz="2400" dirty="0" smtClean="0"/>
              <a:t>financial support of society on </a:t>
            </a:r>
          </a:p>
          <a:p>
            <a:r>
              <a:rPr lang="en-CA" sz="2400" dirty="0" smtClean="0"/>
              <a:t>scientific and technological</a:t>
            </a:r>
          </a:p>
          <a:p>
            <a:r>
              <a:rPr lang="en-CA" sz="2400" dirty="0" smtClean="0"/>
              <a:t>research in this field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7313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748</TotalTime>
  <Words>451</Words>
  <Application>Microsoft Office PowerPoint</Application>
  <PresentationFormat>On-screen Show (4:3)</PresentationFormat>
  <Paragraphs>84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Blood and Immunity</vt:lpstr>
      <vt:lpstr>Two Problems</vt:lpstr>
      <vt:lpstr>Allergies</vt:lpstr>
      <vt:lpstr>Autoimmune Diseases</vt:lpstr>
      <vt:lpstr>Organ Transplant</vt:lpstr>
      <vt:lpstr>Stem Cell Research</vt:lpstr>
      <vt:lpstr>PowerPoint Presentation</vt:lpstr>
      <vt:lpstr>Group Work 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 and Immunity</dc:title>
  <dc:creator>School computer</dc:creator>
  <cp:lastModifiedBy>School computer</cp:lastModifiedBy>
  <cp:revision>14</cp:revision>
  <dcterms:created xsi:type="dcterms:W3CDTF">2014-04-08T03:20:24Z</dcterms:created>
  <dcterms:modified xsi:type="dcterms:W3CDTF">2014-04-08T17:18:45Z</dcterms:modified>
</cp:coreProperties>
</file>