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96" y="-6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228B5C8-7B4D-4A5E-8844-017C21E3C947}" type="datetimeFigureOut">
              <a:rPr lang="en-CA" smtClean="0"/>
              <a:t>07/04/2014</a:t>
            </a:fld>
            <a:endParaRPr lang="en-C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7D8F122-A10A-413F-A0A5-2871BD90FB7A}" type="slidenum">
              <a:rPr lang="en-CA" smtClean="0"/>
              <a:t>‹#›</a:t>
            </a:fld>
            <a:endParaRPr lang="en-C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B5C8-7B4D-4A5E-8844-017C21E3C947}" type="datetimeFigureOut">
              <a:rPr lang="en-CA" smtClean="0"/>
              <a:t>07/04/2014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F122-A10A-413F-A0A5-2871BD90FB7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B5C8-7B4D-4A5E-8844-017C21E3C947}" type="datetimeFigureOut">
              <a:rPr lang="en-CA" smtClean="0"/>
              <a:t>07/04/2014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F122-A10A-413F-A0A5-2871BD90FB7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B5C8-7B4D-4A5E-8844-017C21E3C947}" type="datetimeFigureOut">
              <a:rPr lang="en-CA" smtClean="0"/>
              <a:t>07/04/2014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F122-A10A-413F-A0A5-2871BD90FB7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B5C8-7B4D-4A5E-8844-017C21E3C947}" type="datetimeFigureOut">
              <a:rPr lang="en-CA" smtClean="0"/>
              <a:t>07/04/2014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F122-A10A-413F-A0A5-2871BD90FB7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B5C8-7B4D-4A5E-8844-017C21E3C947}" type="datetimeFigureOut">
              <a:rPr lang="en-CA" smtClean="0"/>
              <a:t>07/04/2014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F122-A10A-413F-A0A5-2871BD90FB7A}" type="slidenum">
              <a:rPr lang="en-CA" smtClean="0"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B5C8-7B4D-4A5E-8844-017C21E3C947}" type="datetimeFigureOut">
              <a:rPr lang="en-CA" smtClean="0"/>
              <a:t>07/04/2014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F122-A10A-413F-A0A5-2871BD90FB7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B5C8-7B4D-4A5E-8844-017C21E3C947}" type="datetimeFigureOut">
              <a:rPr lang="en-CA" smtClean="0"/>
              <a:t>07/04/2014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F122-A10A-413F-A0A5-2871BD90FB7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B5C8-7B4D-4A5E-8844-017C21E3C947}" type="datetimeFigureOut">
              <a:rPr lang="en-CA" smtClean="0"/>
              <a:t>07/04/2014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F122-A10A-413F-A0A5-2871BD90FB7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B5C8-7B4D-4A5E-8844-017C21E3C947}" type="datetimeFigureOut">
              <a:rPr lang="en-CA" smtClean="0"/>
              <a:t>07/04/2014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F122-A10A-413F-A0A5-2871BD90FB7A}" type="slidenum">
              <a:rPr lang="en-CA" smtClean="0"/>
              <a:t>‹#›</a:t>
            </a:fld>
            <a:endParaRPr lang="en-C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8B5C8-7B4D-4A5E-8844-017C21E3C947}" type="datetimeFigureOut">
              <a:rPr lang="en-CA" smtClean="0"/>
              <a:t>07/04/2014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8F122-A10A-413F-A0A5-2871BD90FB7A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228B5C8-7B4D-4A5E-8844-017C21E3C947}" type="datetimeFigureOut">
              <a:rPr lang="en-CA" smtClean="0"/>
              <a:t>07/04/2014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7D8F122-A10A-413F-A0A5-2871BD90FB7A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zDKet961EU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Basis of Heredity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Other Patterns of Inheritance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29957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>
                <a:hlinkClick r:id="rId2"/>
              </a:rPr>
              <a:t>Marfan</a:t>
            </a:r>
            <a:r>
              <a:rPr lang="en-CA" dirty="0" smtClean="0">
                <a:hlinkClick r:id="rId2"/>
              </a:rPr>
              <a:t> Syndrome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Pleiotropic Genes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dirty="0" smtClean="0"/>
              <a:t>Affect more than one characteristic</a:t>
            </a:r>
          </a:p>
          <a:p>
            <a:r>
              <a:rPr lang="en-CA" dirty="0" smtClean="0"/>
              <a:t>Sickle-cell anemia occur in individuals with two copies of mutated allele – affects multiple health areas</a:t>
            </a:r>
          </a:p>
          <a:p>
            <a:r>
              <a:rPr lang="en-CA" dirty="0" err="1" smtClean="0"/>
              <a:t>Marfan</a:t>
            </a:r>
            <a:r>
              <a:rPr lang="en-CA" dirty="0" smtClean="0"/>
              <a:t> Syndrome can affect 4 organ systems at once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22495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6016" y="692696"/>
            <a:ext cx="3304572" cy="1463153"/>
          </a:xfrm>
        </p:spPr>
        <p:txBody>
          <a:bodyPr/>
          <a:lstStyle/>
          <a:p>
            <a:r>
              <a:rPr lang="en-CA" dirty="0" smtClean="0"/>
              <a:t>Multiple Alleles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2132856"/>
            <a:ext cx="3298784" cy="3522042"/>
          </a:xfrm>
        </p:spPr>
        <p:txBody>
          <a:bodyPr>
            <a:normAutofit/>
          </a:bodyPr>
          <a:lstStyle/>
          <a:p>
            <a:r>
              <a:rPr lang="en-CA" dirty="0" smtClean="0"/>
              <a:t>Traits determined by more than two alleles – most common seen is Wild Type</a:t>
            </a:r>
          </a:p>
          <a:p>
            <a:r>
              <a:rPr lang="en-CA" dirty="0" smtClean="0"/>
              <a:t>Mutant – non-wild-type traits, alleles are mutant</a:t>
            </a:r>
          </a:p>
          <a:p>
            <a:r>
              <a:rPr lang="en-CA" dirty="0" smtClean="0"/>
              <a:t>Hierarchy of dominance in multiple alleles</a:t>
            </a:r>
          </a:p>
          <a:p>
            <a:endParaRPr lang="en-C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527" y="4293096"/>
            <a:ext cx="7339881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1264072"/>
            <a:ext cx="3534437" cy="2740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7538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Exercise 1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CA" dirty="0" smtClean="0"/>
              <a:t>What will be the phenotypic ratio of the offspring from the mating of the following </a:t>
            </a:r>
            <a:r>
              <a:rPr lang="en-CA" dirty="0" err="1" smtClean="0"/>
              <a:t>Drosophilia</a:t>
            </a:r>
            <a:r>
              <a:rPr lang="en-CA" dirty="0" smtClean="0"/>
              <a:t> individuals</a:t>
            </a:r>
          </a:p>
          <a:p>
            <a:r>
              <a:rPr lang="en-CA" dirty="0" smtClean="0"/>
              <a:t>E1E4 (wild-type eye colour) x E2E3 (apricot eye colour)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95573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6016" y="764704"/>
            <a:ext cx="3304572" cy="1463153"/>
          </a:xfrm>
        </p:spPr>
        <p:txBody>
          <a:bodyPr/>
          <a:lstStyle/>
          <a:p>
            <a:r>
              <a:rPr lang="en-CA" dirty="0" smtClean="0"/>
              <a:t>Incomplete Dominance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3608" y="692696"/>
            <a:ext cx="3298784" cy="2592288"/>
          </a:xfrm>
        </p:spPr>
        <p:txBody>
          <a:bodyPr>
            <a:normAutofit/>
          </a:bodyPr>
          <a:lstStyle/>
          <a:p>
            <a:r>
              <a:rPr lang="en-CA" dirty="0" smtClean="0"/>
              <a:t>Two alleles equally dominant – create a new phenotype</a:t>
            </a:r>
          </a:p>
          <a:p>
            <a:r>
              <a:rPr lang="en-CA" dirty="0" smtClean="0"/>
              <a:t>Homozygous parents of different phenotype create an F1 generation of all the same genotype.  A cross between F1 generations sees a phenotype ratio of 1:2:1</a:t>
            </a:r>
            <a:endParaRPr lang="en-CA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284984"/>
            <a:ext cx="5823478" cy="3384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0816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16016" y="908720"/>
            <a:ext cx="3304572" cy="1463153"/>
          </a:xfrm>
        </p:spPr>
        <p:txBody>
          <a:bodyPr/>
          <a:lstStyle/>
          <a:p>
            <a:r>
              <a:rPr lang="en-CA" dirty="0" err="1" smtClean="0"/>
              <a:t>Codominance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6016" y="2852936"/>
            <a:ext cx="3298784" cy="1517904"/>
          </a:xfrm>
        </p:spPr>
        <p:txBody>
          <a:bodyPr/>
          <a:lstStyle/>
          <a:p>
            <a:r>
              <a:rPr lang="en-CA" dirty="0" smtClean="0"/>
              <a:t>Two alleles show </a:t>
            </a:r>
            <a:r>
              <a:rPr lang="en-CA" dirty="0" err="1" smtClean="0"/>
              <a:t>codominance</a:t>
            </a:r>
            <a:r>
              <a:rPr lang="en-CA" dirty="0" smtClean="0"/>
              <a:t> they are fully expressed in a heterozygous individual but not in the same cells.</a:t>
            </a:r>
            <a:endParaRPr lang="en-C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021" y="404664"/>
            <a:ext cx="4374873" cy="6120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29694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Himalayan Rabbits</a:t>
            </a:r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88024" y="764704"/>
            <a:ext cx="3304572" cy="1463153"/>
          </a:xfrm>
        </p:spPr>
        <p:txBody>
          <a:bodyPr/>
          <a:lstStyle/>
          <a:p>
            <a:r>
              <a:rPr lang="en-CA" dirty="0" smtClean="0"/>
              <a:t>Environment and Phenotype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88024" y="2238000"/>
            <a:ext cx="3298784" cy="1517904"/>
          </a:xfrm>
        </p:spPr>
        <p:txBody>
          <a:bodyPr/>
          <a:lstStyle/>
          <a:p>
            <a:r>
              <a:rPr lang="en-CA" dirty="0" smtClean="0"/>
              <a:t>Environment can have a profound effect on phenotypes.</a:t>
            </a:r>
            <a:endParaRPr lang="en-CA" dirty="0"/>
          </a:p>
        </p:txBody>
      </p:sp>
      <p:pic>
        <p:nvPicPr>
          <p:cNvPr id="4098" name="Picture 2" descr="C:\Users\School computer\Documents\APT Practicum\Blood and Immune System Bio 20\rabbi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284984"/>
            <a:ext cx="7488832" cy="3277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428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Group Activity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Pg 612  18.4 Question 1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9769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177</TotalTime>
  <Words>181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Basis of Heredity</vt:lpstr>
      <vt:lpstr>Pleiotropic Genes</vt:lpstr>
      <vt:lpstr>Multiple Alleles</vt:lpstr>
      <vt:lpstr>Exercise 1</vt:lpstr>
      <vt:lpstr>Incomplete Dominance</vt:lpstr>
      <vt:lpstr>Codominance</vt:lpstr>
      <vt:lpstr>Environment and Phenotype</vt:lpstr>
      <vt:lpstr>Group 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 computer</dc:creator>
  <cp:lastModifiedBy>School computer</cp:lastModifiedBy>
  <cp:revision>7</cp:revision>
  <dcterms:created xsi:type="dcterms:W3CDTF">2014-04-07T15:11:22Z</dcterms:created>
  <dcterms:modified xsi:type="dcterms:W3CDTF">2014-04-07T18:08:23Z</dcterms:modified>
</cp:coreProperties>
</file>