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6" r:id="rId10"/>
    <p:sldId id="267" r:id="rId11"/>
    <p:sldId id="268" r:id="rId12"/>
    <p:sldId id="270" r:id="rId13"/>
    <p:sldId id="269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4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6/26/2012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lekigmbh.com/assets/images/High_conc._sulfuric_acid_02.JPG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Word Equations and Simple Types of Reactions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Writing Formulas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624387"/>
          </a:xfrm>
        </p:spPr>
        <p:txBody>
          <a:bodyPr/>
          <a:lstStyle/>
          <a:p>
            <a:pPr eaLnBrk="1" hangingPunct="1"/>
            <a:r>
              <a:rPr lang="en-US" dirty="0" smtClean="0"/>
              <a:t>Just switch the word for the element with its symbol for the periodic table!</a:t>
            </a:r>
          </a:p>
          <a:p>
            <a:pPr lvl="1" eaLnBrk="1" hangingPunct="1"/>
            <a:r>
              <a:rPr lang="en-US" b="1" u="sng" dirty="0" smtClean="0"/>
              <a:t>Ex. Lithium bromide</a:t>
            </a:r>
          </a:p>
          <a:p>
            <a:pPr lvl="1" eaLnBrk="1" hangingPunct="1"/>
            <a:endParaRPr lang="en-US" b="1" u="sng" dirty="0" smtClean="0"/>
          </a:p>
          <a:p>
            <a:pPr lvl="1" eaLnBrk="1" hangingPunct="1"/>
            <a:r>
              <a:rPr lang="en-US" sz="6000" b="1" u="sng" dirty="0" err="1" smtClean="0"/>
              <a:t>LiBr</a:t>
            </a:r>
            <a:endParaRPr lang="en-US" sz="6000" b="1" u="sng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5364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624387"/>
          </a:xfrm>
        </p:spPr>
        <p:txBody>
          <a:bodyPr/>
          <a:lstStyle/>
          <a:p>
            <a:pPr eaLnBrk="1" hangingPunct="1"/>
            <a:endParaRPr lang="en-CA" smtClean="0"/>
          </a:p>
        </p:txBody>
      </p:sp>
      <p:pic>
        <p:nvPicPr>
          <p:cNvPr id="15365" name="Picture 3"/>
          <p:cNvPicPr>
            <a:picLocks noChangeAspect="1" noChangeArrowheads="1"/>
          </p:cNvPicPr>
          <p:nvPr/>
        </p:nvPicPr>
        <p:blipFill>
          <a:blip r:embed="rId2"/>
          <a:srcRect r="88281" b="58540"/>
          <a:stretch>
            <a:fillRect/>
          </a:stretch>
        </p:blipFill>
        <p:spPr bwMode="auto">
          <a:xfrm>
            <a:off x="4724400" y="1371600"/>
            <a:ext cx="13906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4"/>
          <p:cNvPicPr>
            <a:picLocks noChangeAspect="1" noChangeArrowheads="1"/>
          </p:cNvPicPr>
          <p:nvPr/>
        </p:nvPicPr>
        <p:blipFill>
          <a:blip r:embed="rId2"/>
          <a:srcRect l="82291" b="38089"/>
          <a:stretch>
            <a:fillRect/>
          </a:stretch>
        </p:blipFill>
        <p:spPr bwMode="auto">
          <a:xfrm>
            <a:off x="6248400" y="1905000"/>
            <a:ext cx="2057400" cy="423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4724400" y="2057400"/>
            <a:ext cx="762000" cy="914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934200" y="3886200"/>
            <a:ext cx="762000" cy="914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rot="10800000" flipV="1">
            <a:off x="1905000" y="2895600"/>
            <a:ext cx="2895600" cy="1600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 flipV="1">
            <a:off x="2667000" y="4573588"/>
            <a:ext cx="4191000" cy="30321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How many </a:t>
            </a:r>
            <a:r>
              <a:rPr lang="en-US" u="sng" dirty="0" smtClean="0">
                <a:solidFill>
                  <a:schemeClr val="accent1">
                    <a:satMod val="150000"/>
                  </a:schemeClr>
                </a:solidFill>
              </a:rPr>
              <a:t>atoms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of each?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To show how many of each element there is in a formula, we use subscripts: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n-US" dirty="0" smtClean="0"/>
          </a:p>
          <a:p>
            <a:pPr marL="342900" lvl="1" indent="-342900" eaLnBrk="1" hangingPunct="1">
              <a:buFont typeface="Arial" charset="0"/>
              <a:buChar char="•"/>
              <a:defRPr/>
            </a:pPr>
            <a:r>
              <a:rPr lang="en-US" dirty="0" smtClean="0"/>
              <a:t>Ex. calcium chloride</a:t>
            </a:r>
          </a:p>
          <a:p>
            <a:pPr marL="742950" lvl="2" indent="-342900" eaLnBrk="1" hangingPunct="1">
              <a:defRPr/>
            </a:pPr>
            <a:r>
              <a:rPr lang="en-US" dirty="0" smtClean="0"/>
              <a:t>Sub. in the symbols:</a:t>
            </a:r>
          </a:p>
          <a:p>
            <a:pPr marL="742950" lvl="2" indent="-342900" eaLnBrk="1" hangingPunct="1">
              <a:defRPr/>
            </a:pPr>
            <a:r>
              <a:rPr lang="en-US" b="1" u="sng" dirty="0" smtClean="0">
                <a:solidFill>
                  <a:srgbClr val="FF0000"/>
                </a:solidFill>
              </a:rPr>
              <a:t>calcium = Ca, chloride = </a:t>
            </a:r>
            <a:r>
              <a:rPr lang="en-US" b="1" u="sng" dirty="0" err="1" smtClean="0">
                <a:solidFill>
                  <a:srgbClr val="FF0000"/>
                </a:solidFill>
              </a:rPr>
              <a:t>Cl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 marL="342900" lvl="1" indent="-342900" eaLnBrk="1" hangingPunct="1">
              <a:defRPr/>
            </a:pPr>
            <a:r>
              <a:rPr lang="en-US" b="1" u="sng" dirty="0" err="1" smtClean="0">
                <a:solidFill>
                  <a:srgbClr val="FF0000"/>
                </a:solidFill>
              </a:rPr>
              <a:t>CaCl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 marL="342900" lvl="1" indent="-342900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marL="742950" lvl="2" indent="-342900" eaLnBrk="1" hangingPunct="1">
              <a:defRPr/>
            </a:pPr>
            <a:r>
              <a:rPr lang="en-US" dirty="0" smtClean="0"/>
              <a:t>there needs to be 2 </a:t>
            </a:r>
            <a:r>
              <a:rPr lang="en-US" dirty="0" err="1" smtClean="0"/>
              <a:t>Cl</a:t>
            </a:r>
            <a:r>
              <a:rPr lang="en-US" dirty="0" smtClean="0"/>
              <a:t> atoms so we use a subscript 2.</a:t>
            </a:r>
          </a:p>
          <a:p>
            <a:pPr marL="342900" lvl="1" indent="-342900" eaLnBrk="1" hangingPunct="1">
              <a:defRPr/>
            </a:pPr>
            <a:r>
              <a:rPr lang="en-US" b="1" u="sng" dirty="0" smtClean="0">
                <a:solidFill>
                  <a:srgbClr val="FF0000"/>
                </a:solidFill>
              </a:rPr>
              <a:t>CaCl</a:t>
            </a:r>
            <a:r>
              <a:rPr lang="en-US" b="1" u="sng" baseline="-25000" dirty="0" smtClean="0">
                <a:solidFill>
                  <a:srgbClr val="FF0000"/>
                </a:solidFill>
              </a:rPr>
              <a:t>2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66800" y="2514600"/>
            <a:ext cx="6781800" cy="4619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sz="2400" b="1" u="sng">
                <a:latin typeface="Corbel" pitchFamily="34" charset="0"/>
              </a:rPr>
              <a:t>A smaller letter/ number BELOW the symbol</a:t>
            </a:r>
          </a:p>
        </p:txBody>
      </p:sp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3200400"/>
            <a:ext cx="228600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TextBox 8"/>
          <p:cNvSpPr txBox="1">
            <a:spLocks noChangeArrowheads="1"/>
          </p:cNvSpPr>
          <p:nvPr/>
        </p:nvSpPr>
        <p:spPr bwMode="auto">
          <a:xfrm>
            <a:off x="685800" y="5334000"/>
            <a:ext cx="1143000" cy="6461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orbel" pitchFamily="34" charset="0"/>
            </a:endParaRPr>
          </a:p>
          <a:p>
            <a:endParaRPr lang="en-US">
              <a:latin typeface="Corbel" pitchFamily="34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609600" y="4114800"/>
            <a:ext cx="10668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orbel" pitchFamily="34" charset="0"/>
            </a:endParaRPr>
          </a:p>
          <a:p>
            <a:endParaRPr lang="en-US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/>
              <a:t>Practice:   </a:t>
            </a:r>
            <a:r>
              <a:rPr lang="en-US" dirty="0" smtClean="0">
                <a:sym typeface="Wingdings" pitchFamily="2" charset="2"/>
              </a:rPr>
              <a:t> </a:t>
            </a:r>
            <a:endParaRPr lang="en-CA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214422"/>
          <a:ext cx="8477280" cy="2143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9320"/>
                <a:gridCol w="2017960"/>
                <a:gridCol w="2220680"/>
                <a:gridCol w="2119320"/>
              </a:tblGrid>
              <a:tr h="15555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Compound name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# of Elements in compound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# of atoms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Drawing</a:t>
                      </a:r>
                      <a:r>
                        <a:rPr lang="en-US" sz="2800" baseline="0" dirty="0" smtClean="0"/>
                        <a:t> of compound</a:t>
                      </a:r>
                      <a:endParaRPr lang="en-US" sz="2800" dirty="0"/>
                    </a:p>
                  </a:txBody>
                  <a:tcPr/>
                </a:tc>
              </a:tr>
              <a:tr h="58763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</a:t>
                      </a:r>
                      <a:r>
                        <a:rPr lang="en-US" sz="2800" baseline="-25000" dirty="0" smtClean="0"/>
                        <a:t>6</a:t>
                      </a:r>
                      <a:r>
                        <a:rPr lang="en-US" sz="2800" dirty="0" smtClean="0"/>
                        <a:t>H</a:t>
                      </a:r>
                      <a:r>
                        <a:rPr lang="en-US" sz="2800" baseline="-25000" dirty="0" smtClean="0"/>
                        <a:t>12</a:t>
                      </a:r>
                      <a:r>
                        <a:rPr lang="en-US" sz="2800" dirty="0" smtClean="0"/>
                        <a:t>O</a:t>
                      </a:r>
                      <a:r>
                        <a:rPr lang="en-US" sz="2800" baseline="-25000" dirty="0" smtClean="0"/>
                        <a:t>6 (s)</a:t>
                      </a:r>
                      <a:endParaRPr lang="en-US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state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compounds state (at room temperature) is also written in subscripts.</a:t>
            </a:r>
          </a:p>
          <a:p>
            <a:pPr eaLnBrk="1" hangingPunct="1"/>
            <a:r>
              <a:rPr lang="en-US" i="1" smtClean="0"/>
              <a:t>Complete the chart below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05000" y="3352800"/>
          <a:ext cx="2057400" cy="2870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57400"/>
              </a:tblGrid>
              <a:tr h="71755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Solid</a:t>
                      </a:r>
                      <a:endParaRPr lang="en-US" sz="3200" dirty="0"/>
                    </a:p>
                  </a:txBody>
                  <a:tcPr/>
                </a:tc>
              </a:tr>
              <a:tr h="71755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Liquid</a:t>
                      </a:r>
                      <a:endParaRPr lang="en-US" sz="3200" dirty="0"/>
                    </a:p>
                  </a:txBody>
                  <a:tcPr/>
                </a:tc>
              </a:tr>
              <a:tr h="71755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Gas </a:t>
                      </a:r>
                      <a:endParaRPr lang="en-US" sz="3200" dirty="0"/>
                    </a:p>
                  </a:txBody>
                  <a:tcPr/>
                </a:tc>
              </a:tr>
              <a:tr h="71755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Aqueous* 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62400" y="3352800"/>
          <a:ext cx="1447800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62400" y="4114800"/>
          <a:ext cx="1447800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962400" y="4800600"/>
          <a:ext cx="1447800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g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962400" y="5562600"/>
          <a:ext cx="1447800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aq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638800" y="3810000"/>
            <a:ext cx="2895600" cy="1384300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</a:rPr>
              <a:t>Aqueous means: “will dissolve in water”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7477125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5400" b="1" i="1" u="sng" dirty="0" smtClean="0">
                <a:latin typeface="Bradley Hand ITC" pitchFamily="66" charset="0"/>
              </a:rPr>
              <a:t>	</a:t>
            </a:r>
            <a:r>
              <a:rPr lang="en-US" sz="5400" b="1" i="1" u="sng" dirty="0" smtClean="0">
                <a:latin typeface="Bradley Hand ITC" pitchFamily="66" charset="0"/>
              </a:rPr>
              <a:t>Conservation </a:t>
            </a:r>
            <a:r>
              <a:rPr lang="en-US" sz="5400" b="1" i="1" u="sng" dirty="0" smtClean="0">
                <a:latin typeface="Bradley Hand ITC" pitchFamily="66" charset="0"/>
              </a:rPr>
              <a:t>of Mass in Chemical Reactions</a:t>
            </a:r>
            <a:endParaRPr lang="en-CA" sz="5400" b="1" i="1" u="sng" dirty="0" smtClean="0">
              <a:latin typeface="Bradley Hand ITC" pitchFamily="66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743200"/>
            <a:ext cx="7386638" cy="4497388"/>
          </a:xfrm>
        </p:spPr>
        <p:txBody>
          <a:bodyPr/>
          <a:lstStyle/>
          <a:p>
            <a:pPr eaLnBrk="1" hangingPunct="1"/>
            <a:r>
              <a:rPr lang="en-US" smtClean="0"/>
              <a:t>When a chemical reaction occurs, </a:t>
            </a:r>
            <a:r>
              <a:rPr lang="en-US" b="1" u="sng" smtClean="0"/>
              <a:t>products</a:t>
            </a:r>
            <a:r>
              <a:rPr lang="en-US" smtClean="0"/>
              <a:t> are formed from the </a:t>
            </a:r>
            <a:r>
              <a:rPr lang="en-US" b="1" u="sng" smtClean="0"/>
              <a:t>reactants</a:t>
            </a:r>
            <a:r>
              <a:rPr lang="en-US" smtClean="0"/>
              <a:t>.</a:t>
            </a:r>
          </a:p>
          <a:p>
            <a:pPr eaLnBrk="1" hangingPunct="1"/>
            <a:r>
              <a:rPr lang="en-US" smtClean="0"/>
              <a:t>These products often look very different than the reactants.</a:t>
            </a:r>
            <a:endParaRPr lang="en-CA" smtClean="0"/>
          </a:p>
        </p:txBody>
      </p:sp>
      <p:pic>
        <p:nvPicPr>
          <p:cNvPr id="8197" name="Picture 5" descr="uesc_09_img048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2057400"/>
            <a:ext cx="300672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9" descr="High_conc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381000"/>
            <a:ext cx="2516188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11" descr="suga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3000" y="3657600"/>
            <a:ext cx="2540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6"/>
          <p:cNvSpPr txBox="1">
            <a:spLocks noChangeArrowheads="1"/>
          </p:cNvSpPr>
          <p:nvPr/>
        </p:nvSpPr>
        <p:spPr bwMode="auto">
          <a:xfrm>
            <a:off x="914400" y="1447800"/>
            <a:ext cx="6400800" cy="1089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3600" b="1" u="sng"/>
              <a:t>MASS OF REACTANTS = MASS OF PRODUCTS </a:t>
            </a:r>
            <a:endParaRPr lang="en-CA" sz="36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4290"/>
            <a:ext cx="7386638" cy="664371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HOWEVER, the total mass of these products always </a:t>
            </a:r>
            <a:r>
              <a:rPr lang="en-US" b="1" u="sng" dirty="0" smtClean="0"/>
              <a:t>equals</a:t>
            </a:r>
            <a:r>
              <a:rPr lang="en-US" dirty="0" smtClean="0"/>
              <a:t> (is the same as) the mass of the reactants.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This is called the </a:t>
            </a:r>
            <a:r>
              <a:rPr lang="en-US" b="1" u="sng" dirty="0" smtClean="0"/>
              <a:t>conservation of mass.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No matter is created or destroyed in chemical reactions.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		-was there matter created or 			  destroyed? Why did the 			  substance no longer fit in 			  the container?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CA" dirty="0" smtClean="0"/>
          </a:p>
        </p:txBody>
      </p:sp>
      <p:pic>
        <p:nvPicPr>
          <p:cNvPr id="9221" name="Picture 5" descr="40graphica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71612"/>
            <a:ext cx="9067800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Word equations are always written in the same format:</a:t>
            </a:r>
          </a:p>
          <a:p>
            <a:r>
              <a:rPr lang="en-US" dirty="0" smtClean="0"/>
              <a:t>The left side of the equation lists all reactants</a:t>
            </a:r>
          </a:p>
          <a:p>
            <a:r>
              <a:rPr lang="en-US" dirty="0" smtClean="0"/>
              <a:t>The right side of the equation lists all products</a:t>
            </a:r>
          </a:p>
          <a:p>
            <a:r>
              <a:rPr lang="en-US" dirty="0" smtClean="0"/>
              <a:t>An arrow points from the reactants to the products. It show that something is produced during the reaction</a:t>
            </a:r>
            <a:endParaRPr lang="en-US" dirty="0"/>
          </a:p>
        </p:txBody>
      </p:sp>
      <p:pic>
        <p:nvPicPr>
          <p:cNvPr id="4" name="Picture 3" descr="AGY9PTFCAXJ1Z5JCAF55J29CAYMAA7NCAQMEA7ECAS3UYA7CAXZYA9CCA5VSJ7ACATE522BCAEOSQKFCADD0KW0CAU2D36QCA723TSDCASU178OCA3FMDT7CACDOJ10CA6TGZZ6CAVK1RUACAYRC3H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4929198"/>
            <a:ext cx="3894724" cy="19288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composition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 or more simple elements combine to form a compound</a:t>
            </a:r>
          </a:p>
          <a:p>
            <a:r>
              <a:rPr lang="en-US" dirty="0" smtClean="0"/>
              <a:t>The product is always a compound</a:t>
            </a:r>
          </a:p>
          <a:p>
            <a:endParaRPr lang="en-US" dirty="0" smtClean="0"/>
          </a:p>
          <a:p>
            <a:r>
              <a:rPr lang="en-US" dirty="0" smtClean="0"/>
              <a:t>Element A + Element B -&gt; Compound AB</a:t>
            </a:r>
          </a:p>
          <a:p>
            <a:pPr>
              <a:buNone/>
            </a:pPr>
            <a:r>
              <a:rPr lang="en-US" dirty="0" smtClean="0"/>
              <a:t>          H2(g) +        O2(g)      -&gt;       H2O(l)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Building a new substance!</a:t>
            </a:r>
          </a:p>
          <a:p>
            <a:pPr lvl="1">
              <a:buNone/>
            </a:pPr>
            <a:r>
              <a:rPr lang="en-US" dirty="0" smtClean="0"/>
              <a:t>    </a:t>
            </a:r>
            <a:endParaRPr lang="en-US" dirty="0"/>
          </a:p>
        </p:txBody>
      </p:sp>
      <p:pic>
        <p:nvPicPr>
          <p:cNvPr id="4" name="Picture 3" descr="AHIKDV5CAPGNESXCA82FMGNCA8EMJ3WCAYPH3PCCAKGBTMWCAHPEPK6CA3Q8NWACACJ79N6CA5G6F59CA5EP5MQCAJ6NTNJCAJMK0U2CAGT6T9GCAPQ5NKPCA7M830QCA1K1OLVCA0D81V8CACIXH0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4643446"/>
            <a:ext cx="24384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Decomposition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Breaking down a compound into its smaller parts</a:t>
            </a:r>
          </a:p>
          <a:p>
            <a:r>
              <a:rPr lang="en-US" dirty="0" smtClean="0"/>
              <a:t>Products are always elements</a:t>
            </a:r>
          </a:p>
          <a:p>
            <a:endParaRPr lang="en-US" dirty="0" smtClean="0"/>
          </a:p>
          <a:p>
            <a:r>
              <a:rPr lang="en-US" dirty="0" smtClean="0"/>
              <a:t>Compound AB -&gt; Element A + Element B</a:t>
            </a:r>
          </a:p>
          <a:p>
            <a:pPr>
              <a:buNone/>
            </a:pPr>
            <a:r>
              <a:rPr lang="en-US" dirty="0" smtClean="0"/>
              <a:t>    Water(plus electric energy) -&gt; H2(g) + 02(g)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Most absorb energy (</a:t>
            </a:r>
            <a:r>
              <a:rPr lang="en-US" dirty="0" smtClean="0">
                <a:solidFill>
                  <a:srgbClr val="00B0F0"/>
                </a:solidFill>
              </a:rPr>
              <a:t>Endothermic)</a:t>
            </a:r>
          </a:p>
          <a:p>
            <a:pPr>
              <a:buNone/>
            </a:pPr>
            <a:r>
              <a:rPr lang="en-US" dirty="0" smtClean="0"/>
              <a:t>	</a:t>
            </a:r>
          </a:p>
        </p:txBody>
      </p:sp>
      <p:pic>
        <p:nvPicPr>
          <p:cNvPr id="4" name="Picture 3" descr="A2LNHARCAGEI9OOCAVKADHWCADF0YTNCAXFL170CA6NDXDUCA20WDT3CAR8BK3MCAC6HKEDCA5DVZGFCA4V1J2RCAOOR29ICAU0CD7CCA2GYKNLCAAGVT5SCAFAS3H2CACH2X65CABKZYE6CA9FX1C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8925" y="5029200"/>
            <a:ext cx="2505075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Combustion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Combustion always occurs in the presence of 0xygen (02)</a:t>
            </a:r>
          </a:p>
          <a:p>
            <a:r>
              <a:rPr lang="en-US" dirty="0" smtClean="0"/>
              <a:t>Candle, gasoline, butane, Oil &amp; Natural gas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A8T4VCPCAR1I63JCAN4T87RCADJFM7TCANJ4707CA6QJBL3CA0SMRPMCANBSFMZCACMQKXWCA33VTBFCAQY1X06CAKU0W8XCAB68X84CAD4ZTM5CA28AES3CAP7EA25CA884VUACAYLAWALCALLM1K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3286124"/>
            <a:ext cx="2250297" cy="3000396"/>
          </a:xfrm>
          <a:prstGeom prst="rect">
            <a:avLst/>
          </a:prstGeom>
        </p:spPr>
      </p:pic>
      <p:pic>
        <p:nvPicPr>
          <p:cNvPr id="5" name="Picture 4" descr="A30Q3E7CAKT7Z3GCAKQ93CTCAI86X83CA5MQFQLCAINL5Q7CA6NAWO5CA0WNJ1HCAD1JTYDCA53YTQ5CA9Q2EUVCAH61RL0CAUH9O6PCA67F3IICAOOSAC6CAC0R3OYCAZMI3M3CASRNG5XCACDP0D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3286124"/>
            <a:ext cx="3165747" cy="2071702"/>
          </a:xfrm>
          <a:prstGeom prst="rect">
            <a:avLst/>
          </a:prstGeom>
        </p:spPr>
      </p:pic>
      <p:pic>
        <p:nvPicPr>
          <p:cNvPr id="6" name="Picture 5" descr="AKXSMFCCABNMMAQCAD605EBCAL90B6MCANSHAW0CA8CMD4XCAISGP23CA2WL300CAKFWEJJCAA4LWDCCAG7Q75BCATNJ0U0CA2P2OABCA561BVZCADFQVAWCA3FHMGWCALQ34MHCA0G4707CA7GOLIW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768" y="3286124"/>
            <a:ext cx="1714512" cy="2957784"/>
          </a:xfrm>
          <a:prstGeom prst="rect">
            <a:avLst/>
          </a:prstGeom>
        </p:spPr>
      </p:pic>
      <p:pic>
        <p:nvPicPr>
          <p:cNvPr id="7" name="Picture 6" descr="AQ0TJ1PCA2582UUCAOTQTIYCAMF5GSPCATJQR8VCAGWEXJHCA8QC5JKCAF02ARVCA7Q91HZCAYDNVIFCAEFB5TECA1EYZULCA35FP1PCA21HR5RCA9WUVPUCACP3CIMCALF1EMTCAKQNG4UCA8SYAXG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71934" y="5367567"/>
            <a:ext cx="1785950" cy="14904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Elements  are:</a:t>
            </a:r>
          </a:p>
          <a:p>
            <a:pPr lvl="1" eaLnBrk="1" hangingPunct="1"/>
            <a:r>
              <a:rPr lang="en-US" smtClean="0"/>
              <a:t>pure substance made up of only one kind of atom.</a:t>
            </a:r>
          </a:p>
          <a:p>
            <a:pPr lvl="1" eaLnBrk="1" hangingPunct="1"/>
            <a:r>
              <a:rPr lang="en-US" smtClean="0"/>
              <a:t>matter that cannot be broken down into different kinds of matter.</a:t>
            </a:r>
          </a:p>
          <a:p>
            <a:pPr lvl="1" eaLnBrk="1" hangingPunct="1"/>
            <a:r>
              <a:rPr lang="en-US" smtClean="0"/>
              <a:t>elements can combine to form compounds.</a:t>
            </a:r>
          </a:p>
          <a:p>
            <a:pPr eaLnBrk="1" hangingPunct="1"/>
            <a:r>
              <a:rPr lang="en-US" smtClean="0"/>
              <a:t>Compounds are: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295400" y="4876800"/>
            <a:ext cx="5257800" cy="13985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>
                <a:latin typeface="Corbel" pitchFamily="34" charset="0"/>
              </a:rPr>
              <a:t>substance formed by the chemical combination of two or more elements.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8749" t="12000" r="73280" b="58000"/>
          <a:stretch>
            <a:fillRect/>
          </a:stretch>
        </p:blipFill>
        <p:spPr bwMode="auto">
          <a:xfrm>
            <a:off x="5410200" y="304800"/>
            <a:ext cx="1752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4800600"/>
            <a:ext cx="186213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Naming Compounds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54864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mtClean="0"/>
              <a:t>Every compound has both a </a:t>
            </a:r>
            <a:r>
              <a:rPr lang="en-US" b="1" u="sng" smtClean="0"/>
              <a:t>chemical name </a:t>
            </a:r>
            <a:r>
              <a:rPr lang="en-US" smtClean="0"/>
              <a:t>AND a </a:t>
            </a:r>
            <a:r>
              <a:rPr lang="en-US" b="1" u="sng" smtClean="0"/>
              <a:t>chemical formula</a:t>
            </a:r>
            <a:r>
              <a:rPr lang="en-US" smtClean="0"/>
              <a:t>. </a:t>
            </a:r>
          </a:p>
          <a:p>
            <a:pPr eaLnBrk="1" hangingPunct="1"/>
            <a:r>
              <a:rPr lang="en-US" smtClean="0"/>
              <a:t>To prevent confusion, scientists use a universal language of symbols to create the formulas.</a:t>
            </a:r>
          </a:p>
          <a:p>
            <a:pPr lvl="1" eaLnBrk="1" hangingPunct="1"/>
            <a:r>
              <a:rPr lang="en-US" smtClean="0"/>
              <a:t>We use the symbol for each element from the periodic table. </a:t>
            </a:r>
          </a:p>
          <a:p>
            <a:pPr lvl="1" eaLnBrk="1" hangingPunct="1"/>
            <a:r>
              <a:rPr lang="en-US" smtClean="0"/>
              <a:t>Each formula shows </a:t>
            </a:r>
          </a:p>
          <a:p>
            <a:pPr lvl="2" eaLnBrk="1" hangingPunct="1"/>
            <a:r>
              <a:rPr lang="en-US" sz="2800" b="1" u="sng" smtClean="0">
                <a:solidFill>
                  <a:srgbClr val="FF0000"/>
                </a:solidFill>
              </a:rPr>
              <a:t>WHICH elements make it up </a:t>
            </a:r>
          </a:p>
          <a:p>
            <a:pPr lvl="2" eaLnBrk="1" hangingPunct="1"/>
            <a:r>
              <a:rPr lang="en-US" sz="2800" b="1" u="sng" smtClean="0">
                <a:solidFill>
                  <a:srgbClr val="FF0000"/>
                </a:solidFill>
              </a:rPr>
              <a:t>HOW many of each there are, and </a:t>
            </a:r>
          </a:p>
          <a:p>
            <a:pPr lvl="2" eaLnBrk="1" hangingPunct="1"/>
            <a:r>
              <a:rPr lang="en-US" sz="2800" b="1" u="sng" smtClean="0">
                <a:solidFill>
                  <a:srgbClr val="FF0000"/>
                </a:solidFill>
              </a:rPr>
              <a:t>the STATE.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52400" y="928670"/>
            <a:ext cx="8991600" cy="5197493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FFC000"/>
                </a:solidFill>
              </a:rPr>
              <a:t>Ionic compounds have one </a:t>
            </a:r>
            <a:r>
              <a:rPr lang="en-US" sz="2800" b="1" u="sng" dirty="0" smtClean="0">
                <a:solidFill>
                  <a:srgbClr val="FFC000"/>
                </a:solidFill>
              </a:rPr>
              <a:t>metal </a:t>
            </a:r>
            <a:r>
              <a:rPr lang="en-US" sz="2800" dirty="0" smtClean="0">
                <a:solidFill>
                  <a:srgbClr val="FFC000"/>
                </a:solidFill>
              </a:rPr>
              <a:t>and one </a:t>
            </a:r>
            <a:r>
              <a:rPr lang="en-US" sz="2800" b="1" u="sng" dirty="0" smtClean="0">
                <a:solidFill>
                  <a:srgbClr val="FFC000"/>
                </a:solidFill>
              </a:rPr>
              <a:t>non-metal</a:t>
            </a:r>
            <a:r>
              <a:rPr lang="en-US" sz="2800" dirty="0" smtClean="0">
                <a:solidFill>
                  <a:srgbClr val="FFC000"/>
                </a:solidFill>
              </a:rPr>
              <a:t>.  </a:t>
            </a:r>
          </a:p>
          <a:p>
            <a:pPr eaLnBrk="1" hangingPunct="1"/>
            <a:endParaRPr lang="en-US" dirty="0" smtClean="0">
              <a:solidFill>
                <a:srgbClr val="FFC000"/>
              </a:solidFill>
            </a:endParaRPr>
          </a:p>
        </p:txBody>
      </p:sp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752600"/>
            <a:ext cx="7010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317" name="Straight Arrow Connector 6"/>
          <p:cNvCxnSpPr>
            <a:cxnSpLocks noChangeShapeType="1"/>
          </p:cNvCxnSpPr>
          <p:nvPr/>
        </p:nvCxnSpPr>
        <p:spPr bwMode="auto">
          <a:xfrm flipH="1">
            <a:off x="3962400" y="1295400"/>
            <a:ext cx="1143000" cy="2667000"/>
          </a:xfrm>
          <a:prstGeom prst="straightConnector1">
            <a:avLst/>
          </a:prstGeom>
          <a:noFill/>
          <a:ln w="38100" cap="rnd" algn="ctr">
            <a:solidFill>
              <a:srgbClr val="002060"/>
            </a:solidFill>
            <a:round/>
            <a:headEnd/>
            <a:tailEnd type="arrow" w="med" len="med"/>
          </a:ln>
        </p:spPr>
      </p:cxnSp>
      <p:cxnSp>
        <p:nvCxnSpPr>
          <p:cNvPr id="10" name="Straight Arrow Connector 9"/>
          <p:cNvCxnSpPr/>
          <p:nvPr/>
        </p:nvCxnSpPr>
        <p:spPr>
          <a:xfrm rot="5400000">
            <a:off x="6858000" y="2057400"/>
            <a:ext cx="175260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Naming Ionic </a:t>
            </a: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Compounds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The metal is always written first the non-metal goes second.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metal keeps its </a:t>
            </a:r>
            <a:r>
              <a:rPr lang="en-US" b="1" u="sng" smtClean="0"/>
              <a:t>normal name</a:t>
            </a:r>
            <a:r>
              <a:rPr lang="en-US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non-metals name is changed to have an </a:t>
            </a:r>
            <a:r>
              <a:rPr lang="en-US" b="1" u="sng" smtClean="0"/>
              <a:t>“ide” ending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u="sng" smtClean="0"/>
              <a:t>(Ex. Chlorine  →chlor</a:t>
            </a:r>
            <a:r>
              <a:rPr lang="en-US" b="1" u="sng" smtClean="0">
                <a:solidFill>
                  <a:srgbClr val="FF0000"/>
                </a:solidFill>
              </a:rPr>
              <a:t>ide</a:t>
            </a:r>
            <a:r>
              <a:rPr lang="en-US" b="1" u="sng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u="sng" smtClean="0"/>
              <a:t>This molecule is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solidFill>
                  <a:srgbClr val="FF0000"/>
                </a:solidFill>
              </a:rPr>
              <a:t>    </a:t>
            </a:r>
            <a:r>
              <a:rPr lang="en-US" b="1" u="sng" smtClean="0">
                <a:solidFill>
                  <a:srgbClr val="FF0000"/>
                </a:solidFill>
              </a:rPr>
              <a:t>sodium chloride</a:t>
            </a:r>
          </a:p>
        </p:txBody>
      </p:sp>
      <p:pic>
        <p:nvPicPr>
          <p:cNvPr id="14340" name="Picture 5" descr="onecubuni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4191000"/>
            <a:ext cx="3352800" cy="207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rot="10800000" flipV="1">
            <a:off x="2209800" y="2895600"/>
            <a:ext cx="1981200" cy="1905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3657600" y="3352800"/>
            <a:ext cx="3200400" cy="1371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62</TotalTime>
  <Words>540</Words>
  <Application>Microsoft Office PowerPoint</Application>
  <PresentationFormat>On-screen Show (4:3)</PresentationFormat>
  <Paragraphs>96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Trek</vt:lpstr>
      <vt:lpstr>Section 3</vt:lpstr>
      <vt:lpstr>Word Equations</vt:lpstr>
      <vt:lpstr>Simple composition reaction</vt:lpstr>
      <vt:lpstr>Decomposition Reaction</vt:lpstr>
      <vt:lpstr>Combustion reactions</vt:lpstr>
      <vt:lpstr>Slide 6</vt:lpstr>
      <vt:lpstr>Naming Compounds</vt:lpstr>
      <vt:lpstr>Slide 8</vt:lpstr>
      <vt:lpstr>Naming Ionic Compounds</vt:lpstr>
      <vt:lpstr>Writing Formulas </vt:lpstr>
      <vt:lpstr>How many atoms of each?</vt:lpstr>
      <vt:lpstr>Practice:    </vt:lpstr>
      <vt:lpstr>The state</vt:lpstr>
      <vt:lpstr> Conservation of Mass in Chemical Reactions</vt:lpstr>
      <vt:lpstr>Slide 15</vt:lpstr>
    </vt:vector>
  </TitlesOfParts>
  <Company>GPCSD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</dc:title>
  <dc:creator>GPCSD28</dc:creator>
  <cp:lastModifiedBy>GPCSD28</cp:lastModifiedBy>
  <cp:revision>9</cp:revision>
  <dcterms:created xsi:type="dcterms:W3CDTF">2012-06-25T20:45:29Z</dcterms:created>
  <dcterms:modified xsi:type="dcterms:W3CDTF">2012-06-26T15:37:21Z</dcterms:modified>
</cp:coreProperties>
</file>