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9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6/25/2012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BC1908"/>
                </a:solidFill>
              </a:rPr>
              <a:t>USEFUL CHEMISTRY</a:t>
            </a:r>
            <a:endParaRPr lang="en-US" sz="4000" dirty="0">
              <a:solidFill>
                <a:srgbClr val="BC190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SECTION 2 – INVESTIGATE AND CLASSIFY CHEMICAL REACTIONS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4" name="Picture 3" descr="reacti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571480"/>
            <a:ext cx="5500726" cy="35270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Corrosion</a:t>
            </a:r>
            <a:endParaRPr lang="en-US"/>
          </a:p>
        </p:txBody>
      </p:sp>
      <p:pic>
        <p:nvPicPr>
          <p:cNvPr id="4" name="Content Placeholder 3" descr="AGBTLSQCA6FE3ODCA48QWNECAH2NWYUCANIMMLTCAYGFW3TCACDHRXKCAUQO65ECAY5TJAGCAP23HF9CA6ISPIHCAJF39TVCA1N832ECAL33I8CCAPP8V2SCAQ77ZX3CAAPOXIYCA72Y2FOCAVNVT9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2214553"/>
            <a:ext cx="3214710" cy="2066599"/>
          </a:xfrm>
        </p:spPr>
      </p:pic>
      <p:pic>
        <p:nvPicPr>
          <p:cNvPr id="5" name="Picture 4" descr="AWZLEI6CA3X8294CA1JGAIACAVPPOLFCASJ0Z6ACAPT81ODCA9VYGFPCARZ7ZGFCAVWYWP8CAIVGT08CA5MSF40CA677YOCCA05AHE4CAHJCAEBCA0Z8FKECA7NAZLMCAA4CK5SCAQ7DAYGCAGKGFR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000108"/>
            <a:ext cx="2889480" cy="2071702"/>
          </a:xfrm>
          <a:prstGeom prst="rect">
            <a:avLst/>
          </a:prstGeom>
        </p:spPr>
      </p:pic>
      <p:pic>
        <p:nvPicPr>
          <p:cNvPr id="6" name="Picture 5" descr="A920SIICA32DOQLCAF7K8GKCAPMPZS8CAH5VIPYCAMLYMK7CA0MZIRQCAUNKV7ACAIKFX95CAV80MVJCARUHCCSCAT55NY1CALY3JW2CA60LRJRCAXFNPEKCA2BSN1OCAOGPWGMCAFS57MRCANGJ1T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3500438"/>
            <a:ext cx="3929090" cy="2943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C1908"/>
                </a:solidFill>
              </a:rPr>
              <a:t>Useful Reactions - examples</a:t>
            </a:r>
            <a:endParaRPr lang="en-US" dirty="0">
              <a:solidFill>
                <a:srgbClr val="BC19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Baking Bread</a:t>
            </a:r>
            <a:endParaRPr lang="en-US" dirty="0" smtClean="0"/>
          </a:p>
          <a:p>
            <a:r>
              <a:rPr lang="en-US" dirty="0" smtClean="0"/>
              <a:t>A baker combines flour, yeast, liquid, salt, and other flavorings in a bowl.</a:t>
            </a:r>
          </a:p>
          <a:p>
            <a:r>
              <a:rPr lang="en-US" dirty="0" smtClean="0"/>
              <a:t>Shaped into dough</a:t>
            </a:r>
          </a:p>
          <a:p>
            <a:r>
              <a:rPr lang="en-US" dirty="0" smtClean="0"/>
              <a:t>Back in a hot oven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u="sng" dirty="0" smtClean="0"/>
              <a:t>Swimming Pool Scent</a:t>
            </a:r>
          </a:p>
          <a:p>
            <a:r>
              <a:rPr lang="en-US" dirty="0" smtClean="0"/>
              <a:t>Chlorine is added to water to kill produce an acid – that kills micro-organisms.</a:t>
            </a:r>
          </a:p>
        </p:txBody>
      </p:sp>
      <p:pic>
        <p:nvPicPr>
          <p:cNvPr id="4" name="Picture 3" descr="experi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0"/>
            <a:ext cx="2362200" cy="1933575"/>
          </a:xfrm>
          <a:prstGeom prst="rect">
            <a:avLst/>
          </a:prstGeom>
        </p:spPr>
      </p:pic>
      <p:pic>
        <p:nvPicPr>
          <p:cNvPr id="5" name="Picture 4" descr="dough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2857496"/>
            <a:ext cx="1857388" cy="1231529"/>
          </a:xfrm>
          <a:prstGeom prst="rect">
            <a:avLst/>
          </a:prstGeom>
        </p:spPr>
      </p:pic>
      <p:pic>
        <p:nvPicPr>
          <p:cNvPr id="6" name="Picture 5" descr="brea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2500307"/>
            <a:ext cx="2289857" cy="1571636"/>
          </a:xfrm>
          <a:prstGeom prst="rect">
            <a:avLst/>
          </a:prstGeom>
        </p:spPr>
      </p:pic>
      <p:pic>
        <p:nvPicPr>
          <p:cNvPr id="7" name="Picture 6" descr="chlor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5072050"/>
            <a:ext cx="2571768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Compounds – around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O2 – 	Oxygen</a:t>
            </a:r>
          </a:p>
          <a:p>
            <a:r>
              <a:rPr lang="en-US" dirty="0" smtClean="0"/>
              <a:t>CO2 – 	Carbon Dioxide</a:t>
            </a:r>
          </a:p>
          <a:p>
            <a:r>
              <a:rPr lang="en-US" dirty="0" smtClean="0"/>
              <a:t>Co – 	Carbon Monoxide 	(the silent killer)</a:t>
            </a:r>
          </a:p>
          <a:p>
            <a:r>
              <a:rPr lang="en-US" dirty="0" smtClean="0"/>
              <a:t>CH4 – 	Methane  		(natural gas)</a:t>
            </a:r>
          </a:p>
          <a:p>
            <a:r>
              <a:rPr lang="en-US" dirty="0" smtClean="0"/>
              <a:t>C2H5OH - Alcohol 		(Ethanol)</a:t>
            </a:r>
          </a:p>
          <a:p>
            <a:r>
              <a:rPr lang="en-US" dirty="0" err="1" smtClean="0"/>
              <a:t>NaCl</a:t>
            </a:r>
            <a:r>
              <a:rPr lang="en-US" dirty="0" smtClean="0"/>
              <a:t>	Table Salt		(Sodium Chloride)</a:t>
            </a:r>
          </a:p>
          <a:p>
            <a:r>
              <a:rPr lang="en-US" dirty="0" smtClean="0"/>
              <a:t>C6H1206	Sugar			(Glucose)</a:t>
            </a:r>
          </a:p>
          <a:p>
            <a:r>
              <a:rPr lang="en-US" dirty="0" smtClean="0"/>
              <a:t>H20		Water			(</a:t>
            </a:r>
            <a:r>
              <a:rPr lang="en-US" dirty="0" err="1" smtClean="0"/>
              <a:t>dihydrogen</a:t>
            </a:r>
            <a:r>
              <a:rPr lang="en-US" dirty="0" smtClean="0"/>
              <a:t> oxide)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BC1908"/>
                </a:solidFill>
              </a:rPr>
              <a:t>Note!!! You must know these compounds!!!!</a:t>
            </a:r>
            <a:endParaRPr lang="en-US" b="1" u="sng" dirty="0">
              <a:solidFill>
                <a:srgbClr val="BC190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BC1908"/>
                </a:solidFill>
              </a:rPr>
              <a:t>Some reactions require energy – e.g. cooking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Some reactions release energy – e.g. demolition of a building.</a:t>
            </a:r>
          </a:p>
          <a:p>
            <a:endParaRPr lang="en-US" sz="2800" dirty="0" smtClean="0"/>
          </a:p>
          <a:p>
            <a:r>
              <a:rPr lang="en-US" sz="2800" dirty="0" smtClean="0"/>
              <a:t>Reactant + Reactant </a:t>
            </a:r>
            <a:r>
              <a:rPr lang="en-US" sz="2800" dirty="0" smtClean="0">
                <a:sym typeface="Wingdings" pitchFamily="2" charset="2"/>
              </a:rPr>
              <a:t> Product</a:t>
            </a:r>
          </a:p>
          <a:p>
            <a:r>
              <a:rPr lang="en-US" sz="2800" dirty="0" smtClean="0">
                <a:sym typeface="Wingdings" pitchFamily="2" charset="2"/>
              </a:rPr>
              <a:t>The substances you start with(reactants) are different then the substances you end up with (Products)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Reactant + Reactant </a:t>
            </a:r>
            <a:r>
              <a:rPr lang="en-US" dirty="0" smtClean="0">
                <a:sym typeface="Wingdings" pitchFamily="2" charset="2"/>
              </a:rPr>
              <a:t> Products</a:t>
            </a:r>
          </a:p>
          <a:p>
            <a:r>
              <a:rPr lang="en-US" dirty="0" smtClean="0">
                <a:sym typeface="Wingdings" pitchFamily="2" charset="2"/>
              </a:rPr>
              <a:t>Acid + Base  Water + Salt</a:t>
            </a:r>
          </a:p>
          <a:p>
            <a:r>
              <a:rPr lang="en-US" dirty="0" smtClean="0">
                <a:sym typeface="Wingdings" pitchFamily="2" charset="2"/>
              </a:rPr>
              <a:t>Baking soda + Vinegar  Water + Salt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8"/>
            <a:r>
              <a:rPr lang="en-US" dirty="0" smtClean="0">
                <a:sym typeface="Wingdings" pitchFamily="2" charset="2"/>
              </a:rPr>
              <a:t>		 </a:t>
            </a:r>
            <a:r>
              <a:rPr lang="en-US" sz="4000" b="1" dirty="0" smtClean="0">
                <a:sym typeface="Wingdings" pitchFamily="2" charset="2"/>
              </a:rPr>
              <a:t></a:t>
            </a:r>
            <a:endParaRPr lang="en-US" sz="4000" b="1" dirty="0"/>
          </a:p>
        </p:txBody>
      </p:sp>
      <p:pic>
        <p:nvPicPr>
          <p:cNvPr id="4" name="Picture 3" descr="bakingsodavineg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786190"/>
            <a:ext cx="2619375" cy="1743075"/>
          </a:xfrm>
          <a:prstGeom prst="rect">
            <a:avLst/>
          </a:prstGeom>
        </p:spPr>
      </p:pic>
      <p:pic>
        <p:nvPicPr>
          <p:cNvPr id="5" name="Picture 4" descr="bak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786190"/>
            <a:ext cx="2857520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some chemical reactions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Gases may be given off</a:t>
            </a:r>
          </a:p>
          <a:p>
            <a:r>
              <a:rPr lang="en-US" dirty="0" smtClean="0"/>
              <a:t>Solids may be </a:t>
            </a:r>
            <a:r>
              <a:rPr lang="en-US" dirty="0" smtClean="0"/>
              <a:t>formed (Precipitate)</a:t>
            </a:r>
            <a:endParaRPr lang="en-US" dirty="0" smtClean="0"/>
          </a:p>
          <a:p>
            <a:r>
              <a:rPr lang="en-US" dirty="0" smtClean="0"/>
              <a:t>Color changes may occur</a:t>
            </a:r>
            <a:endParaRPr lang="en-US" dirty="0"/>
          </a:p>
        </p:txBody>
      </p:sp>
      <p:pic>
        <p:nvPicPr>
          <p:cNvPr id="4" name="Picture 3" descr="AL2H21PCA569U01CAVCSSIVCAVSR900CAQIJL4WCAWQ891JCATDEWQGCARKFGT9CAK074P8CATZEVF8CAJLXWJ6CAAVZEIJCAHD8ZVWCAFBQ5ONCA2VWSKBCA89NHCMCA2Q7FZMCAW2NQ9BCA4F7SE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0"/>
            <a:ext cx="2500330" cy="3889402"/>
          </a:xfrm>
          <a:prstGeom prst="rect">
            <a:avLst/>
          </a:prstGeom>
        </p:spPr>
      </p:pic>
      <p:pic>
        <p:nvPicPr>
          <p:cNvPr id="5" name="Picture 4" descr="powder-500x3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57628"/>
            <a:ext cx="4071934" cy="3013231"/>
          </a:xfrm>
          <a:prstGeom prst="rect">
            <a:avLst/>
          </a:prstGeom>
        </p:spPr>
      </p:pic>
      <p:pic>
        <p:nvPicPr>
          <p:cNvPr id="6" name="Picture 5" descr="AJEWPI0CA0CMTMKCAK5ASLACAFCIJM4CA1D7SKQCARWIB0KCA87HJVICAK2C4NBCACB0N2HCAYI3VV7CA9MEQ08CAD2ZZLLCA2IU2YDCAVZVD5BCAD5TVDUCANRUQL7CALMEV2SCAX1IOTHCAJ5MOO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3" y="3857628"/>
            <a:ext cx="4071967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Combustion </a:t>
            </a:r>
            <a:r>
              <a:rPr lang="en-US" b="1" u="sng" dirty="0" smtClean="0"/>
              <a:t>Reactions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Fuel </a:t>
            </a:r>
            <a:r>
              <a:rPr lang="en-US" dirty="0" smtClean="0"/>
              <a:t>burns in oxygen </a:t>
            </a:r>
            <a:r>
              <a:rPr lang="en-US" dirty="0" smtClean="0"/>
              <a:t>to </a:t>
            </a:r>
            <a:r>
              <a:rPr lang="en-US" dirty="0" smtClean="0"/>
              <a:t>produce </a:t>
            </a:r>
            <a:r>
              <a:rPr lang="en-US" dirty="0" smtClean="0"/>
              <a:t>carbon </a:t>
            </a:r>
            <a:r>
              <a:rPr lang="en-US" dirty="0" smtClean="0"/>
              <a:t>dioxide (CO2) </a:t>
            </a:r>
            <a:r>
              <a:rPr lang="en-US" dirty="0" smtClean="0"/>
              <a:t>and Water </a:t>
            </a:r>
            <a:r>
              <a:rPr lang="en-US" dirty="0" smtClean="0"/>
              <a:t>(H2O)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ANAKVYVCARQ34LOCAH3TMCACA6132ZXCAXEKUY9CAPXXEGDCARTPD56CAIW6VTACAOSFFZFCAMO98RYCAE1D4J5CATIRAWGCASQQ1APCA95SYZLCAZY9MEWCAZWM9OTCA8ABD2FCAJOTG00CAOUL0M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071678"/>
            <a:ext cx="2806823" cy="3429024"/>
          </a:xfrm>
          <a:prstGeom prst="rect">
            <a:avLst/>
          </a:prstGeom>
        </p:spPr>
      </p:pic>
      <p:pic>
        <p:nvPicPr>
          <p:cNvPr id="5" name="Picture 4" descr="A1Z99G2CALIX71HCALLOXLICA3Q510HCAN8NR8BCA40FQ5GCAT02HHDCAMTV02VCA2A6HONCA5DOIQCCAU3DNEKCAS5NF3OCAABOWZ9CAY65N0SCAUXG17BCAW2N360CADUZAWLCAF0BWF0CAQYV8O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143116"/>
            <a:ext cx="2571768" cy="34236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Neutralization Reactions</a:t>
            </a:r>
          </a:p>
          <a:p>
            <a:r>
              <a:rPr lang="en-US" dirty="0" smtClean="0"/>
              <a:t>Acid mixed with a Base to produce a Salt and Water</a:t>
            </a:r>
          </a:p>
          <a:p>
            <a:r>
              <a:rPr lang="en-US" dirty="0" smtClean="0"/>
              <a:t>pH of 7 - </a:t>
            </a:r>
            <a:r>
              <a:rPr lang="en-US" dirty="0" smtClean="0"/>
              <a:t>neutral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VLC083_Neutralization_rea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8604"/>
            <a:ext cx="2667019" cy="2000264"/>
          </a:xfrm>
          <a:prstGeom prst="rect">
            <a:avLst/>
          </a:prstGeom>
        </p:spPr>
      </p:pic>
      <p:pic>
        <p:nvPicPr>
          <p:cNvPr id="5" name="Picture 4" descr="ABZDUQHCAB32ITCCABKBVF0CAJARIRUCAOWH8ZSCABMZ76ICA39Z2K3CAH28M39CA0LC1GSCACJOINVCA67TOLYCAQ6FYPGCAYKT6SICA22LULHCA5NXF97CAS1L9HMCAG9NQSOCA0SL9F4CAQUGR1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914975"/>
            <a:ext cx="6643734" cy="29430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</p:spPr>
        <p:txBody>
          <a:bodyPr/>
          <a:lstStyle/>
          <a:p>
            <a:r>
              <a:rPr lang="en-US" dirty="0" smtClean="0"/>
              <a:t>Evidence that a change has </a:t>
            </a:r>
            <a:r>
              <a:rPr lang="en-US" dirty="0" smtClean="0"/>
              <a:t>occurred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Energy changes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Exothermic </a:t>
            </a:r>
            <a:r>
              <a:rPr lang="en-US" dirty="0" smtClean="0"/>
              <a:t>– releases energy</a:t>
            </a:r>
          </a:p>
          <a:p>
            <a:r>
              <a:rPr lang="en-US" dirty="0" smtClean="0"/>
              <a:t>Heat pack, fire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Endothermic</a:t>
            </a:r>
            <a:r>
              <a:rPr lang="en-US" dirty="0" smtClean="0"/>
              <a:t> </a:t>
            </a:r>
            <a:r>
              <a:rPr lang="en-US" dirty="0" smtClean="0"/>
              <a:t>– absorbs energy</a:t>
            </a:r>
          </a:p>
          <a:p>
            <a:r>
              <a:rPr lang="en-US" dirty="0" smtClean="0"/>
              <a:t>Cold pack</a:t>
            </a:r>
            <a:endParaRPr lang="en-US" dirty="0"/>
          </a:p>
        </p:txBody>
      </p:sp>
      <p:pic>
        <p:nvPicPr>
          <p:cNvPr id="5" name="Picture 4" descr="ADULB6DCAONO11DCAQZ1RJ0CAGBCKT5CAEFFTI5CAESN7CDCA5R1X7NCA8LUOCQCANIQEU1CANEA0QWCAMGL3FCCAA725NXCACTQQ6HCA3ZPBMKCAAA10JHCAL3PMG4CAK4ESJ9CASNBR07CAI8D6B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428736"/>
            <a:ext cx="2928958" cy="2928958"/>
          </a:xfrm>
          <a:prstGeom prst="rect">
            <a:avLst/>
          </a:prstGeom>
        </p:spPr>
      </p:pic>
      <p:pic>
        <p:nvPicPr>
          <p:cNvPr id="6" name="Picture 5" descr="AA9TNDLCALLPJALCAHDJOPECA2YV4W4CAAFJ9SXCA9SLQF6CAAE2IGFCAHKG0LWCA92DEZ0CAYT6BS7CATLIVOBCA6TKHBWCADOYKFWCAA4AL2VCA1IM0JJCA98KS5KCA3KWD3NCAA8ZFONCAXL7B4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4000504"/>
            <a:ext cx="1847850" cy="24669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222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USEFUL CHEMISTRY</vt:lpstr>
      <vt:lpstr>Useful Reactions - examples</vt:lpstr>
      <vt:lpstr>Simple Compounds – around you!</vt:lpstr>
      <vt:lpstr>Chemical Reactions</vt:lpstr>
      <vt:lpstr>Example</vt:lpstr>
      <vt:lpstr>Reactions Continued</vt:lpstr>
      <vt:lpstr>Other Chemical Reactions</vt:lpstr>
      <vt:lpstr>Other Chemical Reactions</vt:lpstr>
      <vt:lpstr>Evidence that a change has occurred</vt:lpstr>
      <vt:lpstr>Corrosion</vt:lpstr>
    </vt:vector>
  </TitlesOfParts>
  <Company>GPCSD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CHEMISTRY</dc:title>
  <dc:creator>GPCSD28</dc:creator>
  <cp:lastModifiedBy>GPCSD28</cp:lastModifiedBy>
  <cp:revision>13</cp:revision>
  <dcterms:created xsi:type="dcterms:W3CDTF">2012-06-21T21:09:49Z</dcterms:created>
  <dcterms:modified xsi:type="dcterms:W3CDTF">2012-06-25T20:37:36Z</dcterms:modified>
</cp:coreProperties>
</file>