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1" r:id="rId4"/>
    <p:sldId id="269" r:id="rId5"/>
    <p:sldId id="272" r:id="rId6"/>
    <p:sldId id="270" r:id="rId7"/>
    <p:sldId id="273" r:id="rId8"/>
    <p:sldId id="257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9/9/2013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/imgres?imgurl=http://www.worksafebc.com/publications/health_and_safety/whmis/assets/image/WHMIS2.JPG&amp;imgrefurl=http://www.worksafebc.com/publications/health_and_safety/whmis/pub_40_20_20_10.asp&amp;h=292&amp;w=289&amp;sz=30&amp;hl=en&amp;start=4&amp;tbnid=HDptjHXL4-HknM:&amp;tbnh=115&amp;tbnw=114&amp;prev=/images?q=compressed+gas+and+WHMIS&amp;svnum=10&amp;hl=en&amp;lr=&amp;rls=SUNA,SUNA:2006-32,SUNA:en&amp;sa=X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4000504"/>
            <a:ext cx="7854696" cy="176645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>
                <a:latin typeface="Algerian" pitchFamily="82" charset="0"/>
              </a:rPr>
              <a:t>SECTION 1</a:t>
            </a:r>
          </a:p>
          <a:p>
            <a:endParaRPr lang="en-US" sz="3200" dirty="0" smtClean="0">
              <a:latin typeface="Algerian" pitchFamily="82" charset="0"/>
            </a:endParaRPr>
          </a:p>
          <a:p>
            <a:pPr algn="ctr"/>
            <a:r>
              <a:rPr lang="en-US" sz="3200" dirty="0" smtClean="0"/>
              <a:t>The composition, structure, properties, and reactions of a substance.</a:t>
            </a:r>
            <a:endParaRPr lang="en-US" sz="3200" dirty="0">
              <a:latin typeface="Algerian" pitchFamily="8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57232"/>
            <a:ext cx="2357454" cy="3542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WHMIS: Which stands for </a:t>
            </a:r>
            <a:r>
              <a:rPr lang="en-US" b="1" smtClean="0"/>
              <a:t>W</a:t>
            </a:r>
            <a:r>
              <a:rPr lang="en-US" smtClean="0"/>
              <a:t>orkplace </a:t>
            </a:r>
            <a:r>
              <a:rPr lang="en-US" b="1" smtClean="0"/>
              <a:t>H</a:t>
            </a:r>
            <a:r>
              <a:rPr lang="en-US" smtClean="0"/>
              <a:t>azardous </a:t>
            </a:r>
            <a:r>
              <a:rPr lang="en-US" b="1" smtClean="0"/>
              <a:t>M</a:t>
            </a:r>
            <a:r>
              <a:rPr lang="en-US" smtClean="0"/>
              <a:t>aterials </a:t>
            </a:r>
            <a:r>
              <a:rPr lang="en-US" b="1" smtClean="0"/>
              <a:t>I</a:t>
            </a:r>
            <a:r>
              <a:rPr lang="en-US" smtClean="0"/>
              <a:t>nformation </a:t>
            </a:r>
            <a:r>
              <a:rPr lang="en-US" b="1" smtClean="0"/>
              <a:t>S</a:t>
            </a:r>
            <a:r>
              <a:rPr lang="en-US" smtClean="0"/>
              <a:t>ystem.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MSDS: </a:t>
            </a:r>
            <a:r>
              <a:rPr lang="en-US" b="1" smtClean="0"/>
              <a:t>M</a:t>
            </a:r>
            <a:r>
              <a:rPr lang="en-US" smtClean="0"/>
              <a:t>aterial </a:t>
            </a:r>
            <a:r>
              <a:rPr lang="en-US" b="1" smtClean="0"/>
              <a:t>S</a:t>
            </a:r>
            <a:r>
              <a:rPr lang="en-US" smtClean="0"/>
              <a:t>afety </a:t>
            </a:r>
            <a:r>
              <a:rPr lang="en-US" b="1" smtClean="0"/>
              <a:t>D</a:t>
            </a:r>
            <a:r>
              <a:rPr lang="en-US" smtClean="0"/>
              <a:t>ata </a:t>
            </a:r>
            <a:r>
              <a:rPr lang="en-US" b="1" smtClean="0"/>
              <a:t>S</a:t>
            </a:r>
            <a:r>
              <a:rPr lang="en-US" smtClean="0"/>
              <a:t>heet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HHPS: </a:t>
            </a:r>
            <a:r>
              <a:rPr lang="en-US" b="1" smtClean="0"/>
              <a:t>H</a:t>
            </a:r>
            <a:r>
              <a:rPr lang="en-US" smtClean="0"/>
              <a:t>azardous </a:t>
            </a:r>
            <a:r>
              <a:rPr lang="en-US" b="1" smtClean="0"/>
              <a:t>H</a:t>
            </a:r>
            <a:r>
              <a:rPr lang="en-US" smtClean="0"/>
              <a:t>ousehold </a:t>
            </a:r>
            <a:r>
              <a:rPr lang="en-US" b="1" smtClean="0"/>
              <a:t>P</a:t>
            </a:r>
            <a:r>
              <a:rPr lang="en-US" smtClean="0"/>
              <a:t>roduct </a:t>
            </a:r>
            <a:r>
              <a:rPr lang="en-US" b="1" smtClean="0"/>
              <a:t>S</a:t>
            </a:r>
            <a:r>
              <a:rPr lang="en-US" smtClean="0"/>
              <a:t>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WHMIS  labels are on the container that contain the material.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label summarizes how to handle it.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People who work at jobs where chemicals and toxic cleaners are used t be educated in WHMIS training.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E.g.  Compressed gas</a:t>
            </a:r>
          </a:p>
        </p:txBody>
      </p:sp>
      <p:pic>
        <p:nvPicPr>
          <p:cNvPr id="6152" name="Picture 8" descr="WHMIS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2636838"/>
            <a:ext cx="24257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Flammable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Oxidizing Material</a:t>
            </a:r>
          </a:p>
        </p:txBody>
      </p:sp>
      <p:pic>
        <p:nvPicPr>
          <p:cNvPr id="2" name="Picture 8" descr="WHMIS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068638"/>
            <a:ext cx="2590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oxid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213100"/>
            <a:ext cx="25209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2423160"/>
            <a:ext cx="4038600" cy="44348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Poisonous Material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000240"/>
            <a:ext cx="4038600" cy="443484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Poisonous and Infectious Material (TOXIX)</a:t>
            </a:r>
          </a:p>
        </p:txBody>
      </p:sp>
      <p:pic>
        <p:nvPicPr>
          <p:cNvPr id="9221" name="Picture 8" descr="ClassDDiv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924175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WHMI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2852738"/>
            <a:ext cx="28098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WHMIS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Biological Hazard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Corrosive Material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Reactive </a:t>
            </a:r>
          </a:p>
        </p:txBody>
      </p:sp>
      <p:pic>
        <p:nvPicPr>
          <p:cNvPr id="10245" name="Picture 8" descr="WHMIS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3141663"/>
            <a:ext cx="25527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 descr="sym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276475"/>
            <a:ext cx="1749425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2" descr="WHMIS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4579938"/>
            <a:ext cx="199548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MSDS sheets are slightly more detailed.</a:t>
            </a:r>
          </a:p>
          <a:p>
            <a:pPr eaLnBrk="1" hangingPunct="1">
              <a:defRPr/>
            </a:pPr>
            <a:r>
              <a:rPr lang="en-US" sz="2400" smtClean="0"/>
              <a:t>They are not stuck to a container.  </a:t>
            </a:r>
          </a:p>
          <a:p>
            <a:pPr eaLnBrk="1" hangingPunct="1">
              <a:defRPr/>
            </a:pPr>
            <a:r>
              <a:rPr lang="en-US" sz="2400" smtClean="0"/>
              <a:t>They give information on the physical and chemical properties of the material. </a:t>
            </a:r>
          </a:p>
          <a:p>
            <a:pPr eaLnBrk="1" hangingPunct="1">
              <a:defRPr/>
            </a:pPr>
            <a:r>
              <a:rPr lang="en-US" sz="2400" smtClean="0"/>
              <a:t>Safe handling, first aid advice and disposal procedures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/>
          </a:p>
        </p:txBody>
      </p:sp>
      <p:pic>
        <p:nvPicPr>
          <p:cNvPr id="11269" name="Picture 5" descr="GuyWIthMSDS1843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52513"/>
            <a:ext cx="42672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stripp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92100"/>
            <a:ext cx="8232775" cy="656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b="1" dirty="0" smtClean="0"/>
              <a:t>Hazardous Household </a:t>
            </a:r>
            <a:br>
              <a:rPr lang="en-US" b="1" dirty="0" smtClean="0"/>
            </a:br>
            <a:r>
              <a:rPr lang="en-US" b="1" dirty="0" smtClean="0"/>
              <a:t>Product Symbols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286124"/>
            <a:ext cx="8229600" cy="33509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HHPS: These types of labels are found on products that are:</a:t>
            </a:r>
          </a:p>
          <a:p>
            <a:pPr lvl="1" eaLnBrk="1" hangingPunct="1">
              <a:defRPr/>
            </a:pPr>
            <a:r>
              <a:rPr lang="en-US" dirty="0" smtClean="0"/>
              <a:t>reactive (likely to explode, or create a violent reaction if mixed) </a:t>
            </a:r>
          </a:p>
          <a:p>
            <a:pPr lvl="1" eaLnBrk="1" hangingPunct="1">
              <a:defRPr/>
            </a:pPr>
            <a:r>
              <a:rPr lang="en-US" dirty="0" smtClean="0"/>
              <a:t>dangerous and toxic.  </a:t>
            </a:r>
          </a:p>
          <a:p>
            <a:pPr lvl="1" eaLnBrk="1" hangingPunct="1">
              <a:defRPr/>
            </a:pPr>
            <a:r>
              <a:rPr lang="en-US" dirty="0" smtClean="0"/>
              <a:t>They are bright and visible, so that your attention is immediately drawn to the notice, and you know to be careful with it. </a:t>
            </a:r>
          </a:p>
        </p:txBody>
      </p:sp>
      <p:pic>
        <p:nvPicPr>
          <p:cNvPr id="12292" name="Picture 5" descr="explos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88913"/>
            <a:ext cx="1401763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Flamm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88913"/>
            <a:ext cx="1554162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icon_corrosiv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14290"/>
            <a:ext cx="14382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HHSP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Stop signs indicate danger. It is the most harmful of the HHSP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red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Diamonds means warning…medium warning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orange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Upside down triangles mean caution… the least dangerous, but still be careful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yellow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solidFill>
                <a:srgbClr val="FFFF66"/>
              </a:solidFill>
            </a:endParaRPr>
          </a:p>
        </p:txBody>
      </p:sp>
      <p:pic>
        <p:nvPicPr>
          <p:cNvPr id="13316" name="Picture 8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/>
          <a:srcRect l="6398" t="6250" r="10426" b="9375"/>
          <a:stretch>
            <a:fillRect/>
          </a:stretch>
        </p:blipFill>
        <p:spPr>
          <a:xfrm>
            <a:off x="4284663" y="2205038"/>
            <a:ext cx="4495800" cy="3065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94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94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Chemistry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past 100 years there has been incredible advances in Chemistry (overall knowledge of chemical structures and reactions, ability to produce  synthetics)</a:t>
            </a:r>
          </a:p>
          <a:p>
            <a:r>
              <a:rPr lang="en-US" dirty="0" smtClean="0"/>
              <a:t>Many of the things we take for granted today were unimaginable when your great-grandparents were your age.</a:t>
            </a:r>
          </a:p>
          <a:p>
            <a:r>
              <a:rPr lang="en-US" dirty="0" smtClean="0"/>
              <a:t>Our growing knowledge of chemistry has made many of these processes and products possible.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Farmers and gardeners used manure for their livestock to fertilize the crops and gardens.</a:t>
            </a:r>
          </a:p>
          <a:p>
            <a:r>
              <a:rPr lang="en-US" dirty="0" smtClean="0"/>
              <a:t>Now most use fertilizers produced in chemical laboratories.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Synthetic PESTICIDES:</a:t>
            </a:r>
          </a:p>
          <a:p>
            <a:r>
              <a:rPr lang="en-US" dirty="0" smtClean="0"/>
              <a:t>Herbicides – kill unwanted plants</a:t>
            </a:r>
          </a:p>
          <a:p>
            <a:r>
              <a:rPr lang="en-US" dirty="0" smtClean="0"/>
              <a:t>Insectides – kill unwanted insects</a:t>
            </a:r>
            <a:endParaRPr lang="en-US" dirty="0"/>
          </a:p>
        </p:txBody>
      </p:sp>
      <p:pic>
        <p:nvPicPr>
          <p:cNvPr id="4" name="Picture 3" descr="fer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500438"/>
            <a:ext cx="310289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Polymers</a:t>
            </a:r>
            <a:endParaRPr lang="en-US" dirty="0"/>
          </a:p>
        </p:txBody>
      </p:sp>
      <p:pic>
        <p:nvPicPr>
          <p:cNvPr id="4" name="Content Placeholder 3" descr="polyme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357166"/>
            <a:ext cx="4000528" cy="3660058"/>
          </a:xfrm>
        </p:spPr>
      </p:pic>
      <p:sp>
        <p:nvSpPr>
          <p:cNvPr id="5" name="TextBox 4"/>
          <p:cNvSpPr txBox="1"/>
          <p:nvPr/>
        </p:nvSpPr>
        <p:spPr>
          <a:xfrm>
            <a:off x="1000100" y="4572008"/>
            <a:ext cx="73581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Type of </a:t>
            </a:r>
            <a:r>
              <a:rPr lang="en-US" sz="2800" dirty="0" smtClean="0">
                <a:solidFill>
                  <a:srgbClr val="FF0000"/>
                </a:solidFill>
              </a:rPr>
              <a:t>compound</a:t>
            </a:r>
            <a:r>
              <a:rPr lang="en-US" sz="2800" dirty="0" smtClean="0"/>
              <a:t>(2 or more elements) that occurs in nature</a:t>
            </a:r>
          </a:p>
          <a:p>
            <a:r>
              <a:rPr lang="en-US" sz="2800" dirty="0" smtClean="0"/>
              <a:t>E.g.  Silk in spider webs and sap from rubber trees </a:t>
            </a:r>
            <a:endParaRPr lang="en-US" sz="2800" dirty="0"/>
          </a:p>
        </p:txBody>
      </p:sp>
      <p:pic>
        <p:nvPicPr>
          <p:cNvPr id="6" name="Picture 5" descr="polyermer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21455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Polymer is a giant molecule made up of many small identical sub-molecules.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Neo </a:t>
            </a:r>
            <a:r>
              <a:rPr lang="en-US" dirty="0" err="1" smtClean="0"/>
              <a:t>prene</a:t>
            </a:r>
            <a:r>
              <a:rPr lang="en-US" dirty="0" smtClean="0"/>
              <a:t> – shoe soles, hoses, wet suits</a:t>
            </a:r>
          </a:p>
          <a:p>
            <a:r>
              <a:rPr lang="en-US" dirty="0" smtClean="0"/>
              <a:t>Polyethylene – milk jugs</a:t>
            </a:r>
          </a:p>
          <a:p>
            <a:r>
              <a:rPr lang="en-US" dirty="0" err="1" smtClean="0"/>
              <a:t>Polystrene</a:t>
            </a:r>
            <a:r>
              <a:rPr lang="en-US" dirty="0" smtClean="0"/>
              <a:t> – </a:t>
            </a:r>
            <a:r>
              <a:rPr lang="en-US" dirty="0" err="1" smtClean="0"/>
              <a:t>styrofoam</a:t>
            </a:r>
            <a:r>
              <a:rPr lang="en-US" dirty="0" smtClean="0"/>
              <a:t> ups, insulation</a:t>
            </a:r>
          </a:p>
          <a:p>
            <a:r>
              <a:rPr lang="en-US" dirty="0" smtClean="0"/>
              <a:t>Polyurethane – upholstery, clothing</a:t>
            </a:r>
            <a:endParaRPr lang="en-US" dirty="0"/>
          </a:p>
        </p:txBody>
      </p:sp>
      <p:pic>
        <p:nvPicPr>
          <p:cNvPr id="4" name="Picture 3" descr="plasti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786058"/>
            <a:ext cx="3248025" cy="1409700"/>
          </a:xfrm>
          <a:prstGeom prst="rect">
            <a:avLst/>
          </a:prstGeom>
        </p:spPr>
      </p:pic>
      <p:pic>
        <p:nvPicPr>
          <p:cNvPr id="5" name="Picture 4" descr="plastic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2786058"/>
            <a:ext cx="3248025" cy="140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Alloys – mixture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products you use today – from cars to </a:t>
            </a:r>
            <a:r>
              <a:rPr lang="en-US" dirty="0" err="1" smtClean="0"/>
              <a:t>jewellery</a:t>
            </a:r>
            <a:r>
              <a:rPr lang="en-US" dirty="0" smtClean="0"/>
              <a:t> – are made from alloys.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Steel is an allow of iron and chromium.</a:t>
            </a:r>
          </a:p>
          <a:p>
            <a:endParaRPr lang="en-US" dirty="0" smtClean="0"/>
          </a:p>
          <a:p>
            <a:r>
              <a:rPr lang="en-US" dirty="0" smtClean="0"/>
              <a:t>Pure gold is very soft and gets damaged very easily – so most </a:t>
            </a:r>
            <a:r>
              <a:rPr lang="en-US" dirty="0" err="1" smtClean="0"/>
              <a:t>jewellery</a:t>
            </a:r>
            <a:r>
              <a:rPr lang="en-US" dirty="0" smtClean="0"/>
              <a:t> is made with alloys.</a:t>
            </a:r>
          </a:p>
        </p:txBody>
      </p:sp>
      <p:pic>
        <p:nvPicPr>
          <p:cNvPr id="4" name="Picture 3" descr="ste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2643182"/>
            <a:ext cx="2305050" cy="1981200"/>
          </a:xfrm>
          <a:prstGeom prst="rect">
            <a:avLst/>
          </a:prstGeom>
        </p:spPr>
      </p:pic>
      <p:pic>
        <p:nvPicPr>
          <p:cNvPr id="5" name="Picture 4" descr="gold-b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5262918"/>
            <a:ext cx="2857520" cy="1595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examples of common materials that have changed over the past 100 years</a:t>
            </a:r>
            <a:endParaRPr lang="en-US" dirty="0"/>
          </a:p>
        </p:txBody>
      </p:sp>
      <p:pic>
        <p:nvPicPr>
          <p:cNvPr id="4" name="Content Placeholder 3" descr="compsite stic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14818"/>
            <a:ext cx="2623929" cy="1857388"/>
          </a:xfrm>
        </p:spPr>
      </p:pic>
      <p:pic>
        <p:nvPicPr>
          <p:cNvPr id="5" name="Picture 4" descr="ceramic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214818"/>
            <a:ext cx="2286016" cy="1854519"/>
          </a:xfrm>
          <a:prstGeom prst="rect">
            <a:avLst/>
          </a:prstGeom>
        </p:spPr>
      </p:pic>
      <p:pic>
        <p:nvPicPr>
          <p:cNvPr id="6" name="Picture 5" descr="goretex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4071942"/>
            <a:ext cx="2357454" cy="2076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1.3 Chemical Safety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At Home and at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We use chemicals every day. </a:t>
            </a:r>
          </a:p>
          <a:p>
            <a:pPr eaLnBrk="1" hangingPunct="1">
              <a:defRPr/>
            </a:pPr>
            <a:r>
              <a:rPr lang="en-US" sz="2800" smtClean="0"/>
              <a:t>List 5 chemicals you use daily/ weekly:</a:t>
            </a:r>
          </a:p>
          <a:p>
            <a:pPr eaLnBrk="1" hangingPunct="1">
              <a:defRPr/>
            </a:pPr>
            <a:r>
              <a:rPr lang="en-US" sz="2800" smtClean="0"/>
              <a:t>Examples:</a:t>
            </a:r>
          </a:p>
          <a:p>
            <a:pPr lvl="2" eaLnBrk="1" hangingPunct="1">
              <a:defRPr/>
            </a:pPr>
            <a:r>
              <a:rPr lang="en-US" sz="2000" smtClean="0"/>
              <a:t>Bleach/ cleaning products</a:t>
            </a:r>
          </a:p>
          <a:p>
            <a:pPr lvl="2" eaLnBrk="1" hangingPunct="1">
              <a:defRPr/>
            </a:pPr>
            <a:r>
              <a:rPr lang="en-US" sz="2000" smtClean="0"/>
              <a:t>Toothpaste/ Nail polish remover,                                         make-up/ soap</a:t>
            </a:r>
          </a:p>
          <a:p>
            <a:pPr lvl="2" eaLnBrk="1" hangingPunct="1">
              <a:defRPr/>
            </a:pPr>
            <a:r>
              <a:rPr lang="en-US" sz="2000" smtClean="0"/>
              <a:t>Cologne/ perfume</a:t>
            </a:r>
          </a:p>
          <a:p>
            <a:pPr lvl="2" eaLnBrk="1" hangingPunct="1">
              <a:defRPr/>
            </a:pPr>
            <a:r>
              <a:rPr lang="en-US" sz="2000" smtClean="0"/>
              <a:t>Oil/gas in cars</a:t>
            </a:r>
          </a:p>
          <a:p>
            <a:pPr lvl="2" eaLnBrk="1" hangingPunct="1">
              <a:defRPr/>
            </a:pPr>
            <a:r>
              <a:rPr lang="en-US" sz="2000" smtClean="0"/>
              <a:t>Pop </a:t>
            </a:r>
          </a:p>
          <a:p>
            <a:pPr lvl="2" eaLnBrk="1" hangingPunct="1">
              <a:defRPr/>
            </a:pPr>
            <a:r>
              <a:rPr lang="en-US" sz="2000" smtClean="0"/>
              <a:t>Printer ink</a:t>
            </a:r>
          </a:p>
          <a:p>
            <a:pPr lvl="2" eaLnBrk="1" hangingPunct="1">
              <a:defRPr/>
            </a:pPr>
            <a:r>
              <a:rPr lang="en-US" sz="2000" smtClean="0"/>
              <a:t>Chlorine in pool or hot tub</a:t>
            </a:r>
          </a:p>
        </p:txBody>
      </p:sp>
      <p:pic>
        <p:nvPicPr>
          <p:cNvPr id="3077" name="Picture 5" descr="prod_tideblpd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260350"/>
            <a:ext cx="17811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6871842"/>
          <p:cNvPicPr>
            <a:picLocks noChangeAspect="1" noChangeArrowheads="1"/>
          </p:cNvPicPr>
          <p:nvPr/>
        </p:nvPicPr>
        <p:blipFill>
          <a:blip r:embed="rId3"/>
          <a:srcRect b="26079"/>
          <a:stretch>
            <a:fillRect/>
          </a:stretch>
        </p:blipFill>
        <p:spPr bwMode="auto">
          <a:xfrm rot="-1372371">
            <a:off x="95250" y="276225"/>
            <a:ext cx="16557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ol_prod_outdoor_bleach_m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2636838"/>
            <a:ext cx="1979613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072790013515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252413" y="3284538"/>
            <a:ext cx="1655763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 descr="toothpast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4292600"/>
            <a:ext cx="19446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 descr="BakingSod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13325"/>
            <a:ext cx="12287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 descr="fuels-ovr"/>
          <p:cNvPicPr>
            <a:picLocks noChangeAspect="1" noChangeArrowheads="1"/>
          </p:cNvPicPr>
          <p:nvPr/>
        </p:nvPicPr>
        <p:blipFill>
          <a:blip r:embed="rId8"/>
          <a:srcRect l="45416"/>
          <a:stretch>
            <a:fillRect/>
          </a:stretch>
        </p:blipFill>
        <p:spPr bwMode="auto">
          <a:xfrm>
            <a:off x="5580063" y="5038725"/>
            <a:ext cx="1039812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 descr="titlephoto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56100" y="4005263"/>
            <a:ext cx="2166938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522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CHEMISTRY</vt:lpstr>
      <vt:lpstr>Useful Chemistry</vt:lpstr>
      <vt:lpstr>For example…</vt:lpstr>
      <vt:lpstr>Polymers</vt:lpstr>
      <vt:lpstr>Synthetic Polymers</vt:lpstr>
      <vt:lpstr>Alloys – mixture of metals</vt:lpstr>
      <vt:lpstr>Other examples of common materials that have changed over the past 100 years</vt:lpstr>
      <vt:lpstr>1.3 Chemical Safety</vt:lpstr>
      <vt:lpstr>PowerPoint Presentation</vt:lpstr>
      <vt:lpstr>PowerPoint Presentation</vt:lpstr>
      <vt:lpstr>WHMIS</vt:lpstr>
      <vt:lpstr>WHMIS</vt:lpstr>
      <vt:lpstr>WHMIS</vt:lpstr>
      <vt:lpstr>WHMIS</vt:lpstr>
      <vt:lpstr>PowerPoint Presentation</vt:lpstr>
      <vt:lpstr>Hazardous Household  Product Symbols</vt:lpstr>
      <vt:lpstr>HHSP</vt:lpstr>
    </vt:vector>
  </TitlesOfParts>
  <Company>GPCSD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GPCSD28</dc:creator>
  <cp:lastModifiedBy>Windows User</cp:lastModifiedBy>
  <cp:revision>11</cp:revision>
  <dcterms:created xsi:type="dcterms:W3CDTF">2012-06-21T20:08:28Z</dcterms:created>
  <dcterms:modified xsi:type="dcterms:W3CDTF">2013-09-09T13:04:16Z</dcterms:modified>
</cp:coreProperties>
</file>