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47"/>
  </p:notesMasterIdLst>
  <p:sldIdLst>
    <p:sldId id="309" r:id="rId2"/>
    <p:sldId id="256" r:id="rId3"/>
    <p:sldId id="263" r:id="rId4"/>
    <p:sldId id="283" r:id="rId5"/>
    <p:sldId id="284" r:id="rId6"/>
    <p:sldId id="259" r:id="rId7"/>
    <p:sldId id="285" r:id="rId8"/>
    <p:sldId id="265" r:id="rId9"/>
    <p:sldId id="286" r:id="rId10"/>
    <p:sldId id="287" r:id="rId11"/>
    <p:sldId id="266" r:id="rId12"/>
    <p:sldId id="288" r:id="rId13"/>
    <p:sldId id="267" r:id="rId14"/>
    <p:sldId id="269" r:id="rId15"/>
    <p:sldId id="289" r:id="rId16"/>
    <p:sldId id="290" r:id="rId17"/>
    <p:sldId id="268" r:id="rId18"/>
    <p:sldId id="292" r:id="rId19"/>
    <p:sldId id="270" r:id="rId20"/>
    <p:sldId id="271" r:id="rId21"/>
    <p:sldId id="293" r:id="rId22"/>
    <p:sldId id="294" r:id="rId23"/>
    <p:sldId id="297" r:id="rId24"/>
    <p:sldId id="273" r:id="rId25"/>
    <p:sldId id="298" r:id="rId26"/>
    <p:sldId id="274" r:id="rId27"/>
    <p:sldId id="275" r:id="rId28"/>
    <p:sldId id="276" r:id="rId29"/>
    <p:sldId id="299" r:id="rId30"/>
    <p:sldId id="277" r:id="rId31"/>
    <p:sldId id="278" r:id="rId32"/>
    <p:sldId id="300" r:id="rId33"/>
    <p:sldId id="279" r:id="rId34"/>
    <p:sldId id="301" r:id="rId35"/>
    <p:sldId id="280" r:id="rId36"/>
    <p:sldId id="302" r:id="rId37"/>
    <p:sldId id="303" r:id="rId38"/>
    <p:sldId id="304" r:id="rId39"/>
    <p:sldId id="281" r:id="rId40"/>
    <p:sldId id="305" r:id="rId41"/>
    <p:sldId id="308" r:id="rId42"/>
    <p:sldId id="306" r:id="rId43"/>
    <p:sldId id="282" r:id="rId44"/>
    <p:sldId id="307" r:id="rId45"/>
    <p:sldId id="261" r:id="rId4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>
        <p:scale>
          <a:sx n="77" d="100"/>
          <a:sy n="77" d="100"/>
        </p:scale>
        <p:origin x="-30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4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4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4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4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49.wmf"/><Relationship Id="rId4" Type="http://schemas.openxmlformats.org/officeDocument/2006/relationships/image" Target="../media/image58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2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2.wmf"/><Relationship Id="rId4" Type="http://schemas.openxmlformats.org/officeDocument/2006/relationships/image" Target="../media/image6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2.wmf"/><Relationship Id="rId5" Type="http://schemas.openxmlformats.org/officeDocument/2006/relationships/image" Target="../media/image61.wmf"/><Relationship Id="rId4" Type="http://schemas.openxmlformats.org/officeDocument/2006/relationships/image" Target="../media/image62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2.wmf"/><Relationship Id="rId6" Type="http://schemas.openxmlformats.org/officeDocument/2006/relationships/image" Target="../media/image63.wmf"/><Relationship Id="rId5" Type="http://schemas.openxmlformats.org/officeDocument/2006/relationships/image" Target="../media/image61.wmf"/><Relationship Id="rId4" Type="http://schemas.openxmlformats.org/officeDocument/2006/relationships/image" Target="../media/image62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150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51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151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3E28865F-115C-48A8-8F5A-6C1F84C41A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96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07D505-DAC5-4994-AD26-3E2777150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BC6355-7C54-4A23-8EE1-F8974454A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9F677-1AEE-4D2A-88AA-07937A55A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21880C-330D-4294-817F-FB969D96C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E84C1-47C5-4AB2-9122-A4ED5C005F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1A7DF-AD2B-467C-999D-DCAF9B06F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231554-E3BB-4EBF-9D26-582743879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52FB5-44C2-464A-BF7C-33D49A4B0C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E70A4-0CEF-4ECB-BE8A-2979FDE8A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FC551-5083-4D25-B045-B76C433909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6053A4-EE87-4572-8BB1-94B621B7E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Mr. Standring Math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2CA00C-BB72-4C55-A242-5C943C9A4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7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7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48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4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4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4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4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4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49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49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58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10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6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1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6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18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6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63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129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136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8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3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32.bin"/><Relationship Id="rId15" Type="http://schemas.openxmlformats.org/officeDocument/2006/relationships/oleObject" Target="../embeddings/oleObject137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139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134.bin"/><Relationship Id="rId14" Type="http://schemas.openxmlformats.org/officeDocument/2006/relationships/image" Target="../media/image70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gcsebitesize/maths/numberih/fractionsrev1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Super-ultra-mega solving skills ;)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>
                <a:solidFill>
                  <a:srgbClr val="FF0000"/>
                </a:solidFill>
                <a:latin typeface="Arial Black" charset="0"/>
              </a:rPr>
              <a:t>Subtracting fractions</a:t>
            </a:r>
            <a:endParaRPr lang="en-GB" sz="2400">
              <a:latin typeface="Arial Black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727325" y="4540250"/>
          <a:ext cx="16335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540250"/>
                        <a:ext cx="163353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260850" y="4641850"/>
          <a:ext cx="13906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5" imgW="533160" imgH="457200" progId="Equation.3">
                  <p:embed/>
                </p:oleObj>
              </mc:Choice>
              <mc:Fallback>
                <p:oleObj name="Equation" r:id="rId5" imgW="533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4641850"/>
                        <a:ext cx="139065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621338" y="4556125"/>
          <a:ext cx="44132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7" imgW="152280" imgH="457200" progId="Equation.3">
                  <p:embed/>
                </p:oleObj>
              </mc:Choice>
              <mc:Fallback>
                <p:oleObj name="Equation" r:id="rId7" imgW="1522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1338" y="4556125"/>
                        <a:ext cx="44132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>
                <a:latin typeface="Arial" charset="0"/>
                <a:cs typeface="Times New Roman" charset="0"/>
              </a:rPr>
              <a:t>   To subtract fractions the </a:t>
            </a:r>
            <a:r>
              <a:rPr lang="en-GB" sz="2400" b="1">
                <a:latin typeface="Arial" charset="0"/>
                <a:cs typeface="Times New Roman" charset="0"/>
              </a:rPr>
              <a:t>denominator </a:t>
            </a:r>
            <a:r>
              <a:rPr lang="en-GB" sz="2400">
                <a:latin typeface="Arial" charset="0"/>
                <a:cs typeface="Times New Roman" charset="0"/>
              </a:rPr>
              <a:t> (the bottom bit)  must be the same.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  <a:cs typeface="Times New Roman" charset="0"/>
            </a:endParaRPr>
          </a:p>
          <a:p>
            <a:r>
              <a:rPr lang="en-GB" sz="2400" b="1">
                <a:solidFill>
                  <a:srgbClr val="FF0000"/>
                </a:solidFill>
                <a:latin typeface="Arial" charset="0"/>
                <a:cs typeface="Times New Roman" charset="0"/>
              </a:rPr>
              <a:t>Example</a:t>
            </a:r>
            <a:endParaRPr lang="en-GB" sz="2400" b="1">
              <a:latin typeface="Times New Roman" charset="0"/>
            </a:endParaRPr>
          </a:p>
          <a:p>
            <a:r>
              <a:rPr lang="en-GB" sz="2400">
                <a:latin typeface="Arial" charset="0"/>
                <a:cs typeface="Times New Roman" charset="0"/>
              </a:rPr>
              <a:t> </a:t>
            </a:r>
            <a:endParaRPr lang="en-GB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Helvetica Neue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Click on the next slide to reveal the answers.</a:t>
            </a:r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                 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539875" y="2436813"/>
          <a:ext cx="136683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436813"/>
                        <a:ext cx="136683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857750" y="4129088"/>
          <a:ext cx="17414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5" imgW="711000" imgH="444240" progId="Equation.3">
                  <p:embed/>
                </p:oleObj>
              </mc:Choice>
              <mc:Fallback>
                <p:oleObj name="Equation" r:id="rId5" imgW="7110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129088"/>
                        <a:ext cx="1741488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446213" y="4113213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7" imgW="571320" imgH="457200" progId="Equation.3">
                  <p:embed/>
                </p:oleObj>
              </mc:Choice>
              <mc:Fallback>
                <p:oleObj name="Equation" r:id="rId7" imgW="5713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4113213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103813" y="2376488"/>
          <a:ext cx="1400175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9" imgW="571320" imgH="444240" progId="Equation.3">
                  <p:embed/>
                </p:oleObj>
              </mc:Choice>
              <mc:Fallback>
                <p:oleObj name="Equation" r:id="rId9" imgW="5713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2376488"/>
                        <a:ext cx="1400175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Helvetica Neue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.</a:t>
            </a:r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                 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539875" y="2436813"/>
          <a:ext cx="136683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436813"/>
                        <a:ext cx="136683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857750" y="4129088"/>
          <a:ext cx="17414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5" imgW="711000" imgH="444240" progId="Equation.3">
                  <p:embed/>
                </p:oleObj>
              </mc:Choice>
              <mc:Fallback>
                <p:oleObj name="Equation" r:id="rId5" imgW="7110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129088"/>
                        <a:ext cx="1741488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1446213" y="4113213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Equation" r:id="rId7" imgW="571320" imgH="457200" progId="Equation.3">
                  <p:embed/>
                </p:oleObj>
              </mc:Choice>
              <mc:Fallback>
                <p:oleObj name="Equation" r:id="rId7" imgW="5713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4113213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5103813" y="2376488"/>
          <a:ext cx="1400175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Equation" r:id="rId9" imgW="571320" imgH="444240" progId="Equation.3">
                  <p:embed/>
                </p:oleObj>
              </mc:Choice>
              <mc:Fallback>
                <p:oleObj name="Equation" r:id="rId9" imgW="5713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2376488"/>
                        <a:ext cx="1400175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971800" y="2439988"/>
          <a:ext cx="35877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Equation" r:id="rId11" imgW="152280" imgH="457200" progId="Equation.3">
                  <p:embed/>
                </p:oleObj>
              </mc:Choice>
              <mc:Fallback>
                <p:oleObj name="Equation" r:id="rId11" imgW="15228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439988"/>
                        <a:ext cx="358775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6462713" y="2378075"/>
          <a:ext cx="3889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Equation" r:id="rId13" imgW="164880" imgH="444240" progId="Equation.3">
                  <p:embed/>
                </p:oleObj>
              </mc:Choice>
              <mc:Fallback>
                <p:oleObj name="Equation" r:id="rId13" imgW="164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2378075"/>
                        <a:ext cx="38893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881313" y="4116388"/>
          <a:ext cx="38893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Equation" r:id="rId15" imgW="164880" imgH="457200" progId="Equation.3">
                  <p:embed/>
                </p:oleObj>
              </mc:Choice>
              <mc:Fallback>
                <p:oleObj name="Equation" r:id="rId15" imgW="16488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4116388"/>
                        <a:ext cx="38893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6553200" y="4114800"/>
          <a:ext cx="538163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Equation" r:id="rId17" imgW="228600" imgH="444240" progId="Equation.3">
                  <p:embed/>
                </p:oleObj>
              </mc:Choice>
              <mc:Fallback>
                <p:oleObj name="Equation" r:id="rId17" imgW="22860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114800"/>
                        <a:ext cx="538163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Multiplying fractions</a:t>
            </a:r>
            <a:endParaRPr lang="en-GB" sz="440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To multiply fractions we multiply the tops and multiply the bottoms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95400" y="3886200"/>
            <a:ext cx="6172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Arial" charset="0"/>
              </a:rPr>
              <a:t>Top x Top</a:t>
            </a:r>
          </a:p>
          <a:p>
            <a:pPr algn="ctr">
              <a:spcBef>
                <a:spcPct val="50000"/>
              </a:spcBef>
            </a:pPr>
            <a:r>
              <a:rPr lang="en-GB" sz="2400">
                <a:latin typeface="Arial" charset="0"/>
              </a:rPr>
              <a:t>Bottom x Bottom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048000" y="4419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Multiplying fractions</a:t>
            </a:r>
            <a:endParaRPr lang="en-GB" sz="440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66800" y="2133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219200" y="2895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143000" y="3200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2289175" y="3413125"/>
          <a:ext cx="15954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545760" imgH="457200" progId="Equation.3">
                  <p:embed/>
                </p:oleObj>
              </mc:Choice>
              <mc:Fallback>
                <p:oleObj name="Equation" r:id="rId3" imgW="54576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3413125"/>
                        <a:ext cx="159543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Multiplying fractions</a:t>
            </a:r>
            <a:endParaRPr lang="en-GB" sz="440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219200" y="2895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143000" y="3200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289175" y="3413125"/>
          <a:ext cx="15954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3" imgW="545760" imgH="457200" progId="Equation.3">
                  <p:embed/>
                </p:oleObj>
              </mc:Choice>
              <mc:Fallback>
                <p:oleObj name="Equation" r:id="rId3" imgW="5457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3413125"/>
                        <a:ext cx="159543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4014788" y="3521075"/>
          <a:ext cx="13366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3521075"/>
                        <a:ext cx="13366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Multiplying fractions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19200" y="2895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143000" y="3200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289175" y="3413125"/>
          <a:ext cx="15954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Equation" r:id="rId3" imgW="545760" imgH="457200" progId="Equation.3">
                  <p:embed/>
                </p:oleObj>
              </mc:Choice>
              <mc:Fallback>
                <p:oleObj name="Equation" r:id="rId3" imgW="5457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3413125"/>
                        <a:ext cx="159543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014788" y="3521075"/>
          <a:ext cx="13366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3521075"/>
                        <a:ext cx="13366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5638800" y="3429000"/>
          <a:ext cx="444500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7" imgW="152280" imgH="457200" progId="Equation.3">
                  <p:embed/>
                </p:oleObj>
              </mc:Choice>
              <mc:Fallback>
                <p:oleObj name="Equation" r:id="rId7" imgW="1522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429000"/>
                        <a:ext cx="444500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Arial Unicode MS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Click on the next slide to reveal the answers.</a:t>
            </a:r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570038" y="2436813"/>
          <a:ext cx="13065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533160" imgH="457200" progId="Equation.3">
                  <p:embed/>
                </p:oleObj>
              </mc:Choice>
              <mc:Fallback>
                <p:oleObj name="Equation" r:id="rId3" imgW="533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436813"/>
                        <a:ext cx="13065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073650" y="4113213"/>
          <a:ext cx="13065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533160" imgH="457200" progId="Equation.3">
                  <p:embed/>
                </p:oleObj>
              </mc:Choice>
              <mc:Fallback>
                <p:oleObj name="Equation" r:id="rId5" imgW="533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4113213"/>
                        <a:ext cx="130651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462088" y="4113213"/>
          <a:ext cx="1368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7" imgW="558720" imgH="457200" progId="Equation.3">
                  <p:embed/>
                </p:oleObj>
              </mc:Choice>
              <mc:Fallback>
                <p:oleObj name="Equation" r:id="rId7" imgW="5587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4113213"/>
                        <a:ext cx="136842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5119688" y="2376488"/>
          <a:ext cx="1370012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9" imgW="558720" imgH="444240" progId="Equation.3">
                  <p:embed/>
                </p:oleObj>
              </mc:Choice>
              <mc:Fallback>
                <p:oleObj name="Equation" r:id="rId9" imgW="5587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2376488"/>
                        <a:ext cx="1370012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Arial Unicode MS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.</a:t>
            </a:r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570038" y="2436813"/>
          <a:ext cx="13065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3" imgW="533160" imgH="457200" progId="Equation.3">
                  <p:embed/>
                </p:oleObj>
              </mc:Choice>
              <mc:Fallback>
                <p:oleObj name="Equation" r:id="rId3" imgW="533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436813"/>
                        <a:ext cx="13065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5073650" y="4113213"/>
          <a:ext cx="13065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5" imgW="533160" imgH="457200" progId="Equation.3">
                  <p:embed/>
                </p:oleObj>
              </mc:Choice>
              <mc:Fallback>
                <p:oleObj name="Equation" r:id="rId5" imgW="533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4113213"/>
                        <a:ext cx="130651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462088" y="4113213"/>
          <a:ext cx="1368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Equation" r:id="rId7" imgW="558720" imgH="457200" progId="Equation.3">
                  <p:embed/>
                </p:oleObj>
              </mc:Choice>
              <mc:Fallback>
                <p:oleObj name="Equation" r:id="rId7" imgW="5587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4113213"/>
                        <a:ext cx="136842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5119688" y="2376488"/>
          <a:ext cx="1370012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Equation" r:id="rId9" imgW="558720" imgH="444240" progId="Equation.3">
                  <p:embed/>
                </p:oleObj>
              </mc:Choice>
              <mc:Fallback>
                <p:oleObj name="Equation" r:id="rId9" imgW="55872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2376488"/>
                        <a:ext cx="1370012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2986088" y="2514600"/>
          <a:ext cx="330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Equation" r:id="rId11" imgW="139680" imgH="393480" progId="Equation.3">
                  <p:embed/>
                </p:oleObj>
              </mc:Choice>
              <mc:Fallback>
                <p:oleObj name="Equation" r:id="rId11" imgW="1396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514600"/>
                        <a:ext cx="3302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6477000" y="2362200"/>
          <a:ext cx="5381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Equation" r:id="rId13" imgW="228600" imgH="457200" progId="Equation.3">
                  <p:embed/>
                </p:oleObj>
              </mc:Choice>
              <mc:Fallback>
                <p:oleObj name="Equation" r:id="rId13" imgW="2286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362200"/>
                        <a:ext cx="53816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2776538" y="4116388"/>
          <a:ext cx="5984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Equation" r:id="rId15" imgW="253800" imgH="457200" progId="Equation.3">
                  <p:embed/>
                </p:oleObj>
              </mc:Choice>
              <mc:Fallback>
                <p:oleObj name="Equation" r:id="rId15" imgW="2538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4116388"/>
                        <a:ext cx="5984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6464300" y="4116388"/>
          <a:ext cx="5381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17" imgW="228600" imgH="457200" progId="Equation.3">
                  <p:embed/>
                </p:oleObj>
              </mc:Choice>
              <mc:Fallback>
                <p:oleObj name="Equation" r:id="rId17" imgW="2286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4116388"/>
                        <a:ext cx="53816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Dividing fractions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Once you know a simple trick, dividing is as easy as multiplying!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35052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  Turn the second fraction upside down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95400" y="44196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  Change the divide to multiply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295400" y="52578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  Then multiply!</a:t>
            </a:r>
            <a:endParaRPr lang="en-GB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1" grpId="0" autoUpdateAnimBg="0"/>
      <p:bldP spid="16392" grpId="0" autoUpdateAnimBg="0"/>
      <p:bldP spid="1639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This presentation will help you to:</a:t>
            </a:r>
          </a:p>
          <a:p>
            <a:r>
              <a:rPr lang="en-GB">
                <a:latin typeface="Helvetica Neue" charset="0"/>
                <a:cs typeface="Times New Roman" charset="0"/>
              </a:rPr>
              <a:t> 	add</a:t>
            </a:r>
          </a:p>
          <a:p>
            <a:r>
              <a:rPr lang="en-GB">
                <a:latin typeface="Helvetica Neue" charset="0"/>
                <a:cs typeface="Times New Roman" charset="0"/>
              </a:rPr>
              <a:t> 	subtract</a:t>
            </a:r>
          </a:p>
          <a:p>
            <a:r>
              <a:rPr lang="en-GB">
                <a:latin typeface="Helvetica Neue" charset="0"/>
                <a:cs typeface="Times New Roman" charset="0"/>
              </a:rPr>
              <a:t> 	multiply and</a:t>
            </a:r>
          </a:p>
          <a:p>
            <a:r>
              <a:rPr lang="en-GB">
                <a:latin typeface="Helvetica Neue" charset="0"/>
                <a:cs typeface="Times New Roman" charset="0"/>
              </a:rPr>
              <a:t>     divide fractions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Fractions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Helvetica Neue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Helvetica Neue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Dividing fractions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Turn the second fraction upside down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43000" y="1981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95400" y="266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733800" y="1676400"/>
          <a:ext cx="1447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3" imgW="672840" imgH="457200" progId="Equation.3">
                  <p:embed/>
                </p:oleObj>
              </mc:Choice>
              <mc:Fallback>
                <p:oleObj name="Equation" r:id="rId3" imgW="67284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14478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6324600" y="2959100"/>
          <a:ext cx="882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5" imgW="419040" imgH="457200" progId="Equation.3">
                  <p:embed/>
                </p:oleObj>
              </mc:Choice>
              <mc:Fallback>
                <p:oleObj name="Equation" r:id="rId5" imgW="41904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59100"/>
                        <a:ext cx="8826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495800" y="2667000"/>
            <a:ext cx="2362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Dividing fractions</a:t>
            </a:r>
            <a:endParaRPr lang="en-GB" sz="440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3048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Turn the second fraction upside down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143000" y="1981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295400" y="266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733800" y="1676400"/>
          <a:ext cx="1447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Equation" r:id="rId3" imgW="672840" imgH="457200" progId="Equation.3">
                  <p:embed/>
                </p:oleObj>
              </mc:Choice>
              <mc:Fallback>
                <p:oleObj name="Equation" r:id="rId3" imgW="672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14478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6324600" y="2959100"/>
          <a:ext cx="882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Equation" r:id="rId5" imgW="419040" imgH="457200" progId="Equation.3">
                  <p:embed/>
                </p:oleObj>
              </mc:Choice>
              <mc:Fallback>
                <p:oleObj name="Equation" r:id="rId5" imgW="4190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59100"/>
                        <a:ext cx="8826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495800" y="2667000"/>
            <a:ext cx="2362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62000" y="4267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Change the divide into a multiply</a:t>
            </a:r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6413500" y="4178300"/>
          <a:ext cx="8556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tion" r:id="rId7" imgW="406080" imgH="457200" progId="Equation.3">
                  <p:embed/>
                </p:oleObj>
              </mc:Choice>
              <mc:Fallback>
                <p:oleObj name="Equation" r:id="rId7" imgW="40608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4178300"/>
                        <a:ext cx="85566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6781800" y="38100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1988" grpId="0" autoUpdateAnimBg="0"/>
      <p:bldP spid="41992" grpId="0" animBg="1"/>
      <p:bldP spid="41993" grpId="0" autoUpdateAnimBg="0"/>
      <p:bldP spid="419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Dividing fractions</a:t>
            </a:r>
            <a:endParaRPr lang="en-GB" sz="440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85800" y="3048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Turn the second fraction upside down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43000" y="1981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295400" y="266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733800" y="1676400"/>
          <a:ext cx="1447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3" imgW="672840" imgH="457200" progId="Equation.3">
                  <p:embed/>
                </p:oleObj>
              </mc:Choice>
              <mc:Fallback>
                <p:oleObj name="Equation" r:id="rId3" imgW="672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14478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6324600" y="2959100"/>
          <a:ext cx="882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5" imgW="419040" imgH="457200" progId="Equation.3">
                  <p:embed/>
                </p:oleObj>
              </mc:Choice>
              <mc:Fallback>
                <p:oleObj name="Equation" r:id="rId5" imgW="4190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59100"/>
                        <a:ext cx="8826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495800" y="2667000"/>
            <a:ext cx="2362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62000" y="4267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Change the divide into a multiply</a:t>
            </a:r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6413500" y="4178300"/>
          <a:ext cx="8556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7" imgW="406080" imgH="457200" progId="Equation.3">
                  <p:embed/>
                </p:oleObj>
              </mc:Choice>
              <mc:Fallback>
                <p:oleObj name="Equation" r:id="rId7" imgW="40608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4178300"/>
                        <a:ext cx="85566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6781800" y="38100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762000" y="5334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Then multiply</a:t>
            </a:r>
          </a:p>
        </p:txBody>
      </p:sp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3352800" y="5181600"/>
          <a:ext cx="21653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9" imgW="1028520" imgH="457200" progId="Equation.3">
                  <p:embed/>
                </p:oleObj>
              </mc:Choice>
              <mc:Fallback>
                <p:oleObj name="Equation" r:id="rId9" imgW="102852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81600"/>
                        <a:ext cx="21653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2" grpId="0" autoUpdateAnimBg="0"/>
      <p:bldP spid="43016" grpId="0" animBg="1"/>
      <p:bldP spid="43017" grpId="0" autoUpdateAnimBg="0"/>
      <p:bldP spid="43019" grpId="0" animBg="1"/>
      <p:bldP spid="4302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FF0000"/>
                </a:solidFill>
                <a:latin typeface="Arial Black" charset="0"/>
              </a:rPr>
              <a:t>Dividing fractions</a:t>
            </a:r>
            <a:endParaRPr lang="en-GB" sz="440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85800" y="30480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Turn the second fraction upside down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43000" y="1981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Example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295400" y="2667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3733800" y="1676400"/>
          <a:ext cx="14478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3" imgW="672840" imgH="457200" progId="Equation.3">
                  <p:embed/>
                </p:oleObj>
              </mc:Choice>
              <mc:Fallback>
                <p:oleObj name="Equation" r:id="rId3" imgW="6728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14478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6324600" y="2959100"/>
          <a:ext cx="882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5" imgW="419040" imgH="457200" progId="Equation.3">
                  <p:embed/>
                </p:oleObj>
              </mc:Choice>
              <mc:Fallback>
                <p:oleObj name="Equation" r:id="rId5" imgW="4190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59100"/>
                        <a:ext cx="8826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4495800" y="2667000"/>
            <a:ext cx="23622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62000" y="4267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Change the divide into a multiply</a:t>
            </a: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6413500" y="4178300"/>
          <a:ext cx="8556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7" imgW="406080" imgH="457200" progId="Equation.3">
                  <p:embed/>
                </p:oleObj>
              </mc:Choice>
              <mc:Fallback>
                <p:oleObj name="Equation" r:id="rId7" imgW="40608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4178300"/>
                        <a:ext cx="85566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6781800" y="38100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62000" y="5334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l" charset="0"/>
              </a:rPr>
              <a:t>Then multiply</a:t>
            </a:r>
          </a:p>
        </p:txBody>
      </p:sp>
      <p:graphicFrame>
        <p:nvGraphicFramePr>
          <p:cNvPr id="46093" name="Object 13"/>
          <p:cNvGraphicFramePr>
            <a:graphicFrameLocks noChangeAspect="1"/>
          </p:cNvGraphicFramePr>
          <p:nvPr/>
        </p:nvGraphicFramePr>
        <p:xfrm>
          <a:off x="3352800" y="5181600"/>
          <a:ext cx="21653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Equation" r:id="rId9" imgW="1028520" imgH="457200" progId="Equation.3">
                  <p:embed/>
                </p:oleObj>
              </mc:Choice>
              <mc:Fallback>
                <p:oleObj name="Equation" r:id="rId9" imgW="102852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181600"/>
                        <a:ext cx="21653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5715000" y="5181600"/>
          <a:ext cx="3206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Equation" r:id="rId11" imgW="152280" imgH="457200" progId="Equation.3">
                  <p:embed/>
                </p:oleObj>
              </mc:Choice>
              <mc:Fallback>
                <p:oleObj name="Equation" r:id="rId11" imgW="15228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181600"/>
                        <a:ext cx="3206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8" grpId="0" animBg="1"/>
      <p:bldP spid="46089" grpId="0" autoUpdateAnimBg="0"/>
      <p:bldP spid="46091" grpId="0" animBg="1"/>
      <p:bldP spid="4609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Arial Unicode MS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Click on the next screen to reveal the answers.</a:t>
            </a:r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539875" y="2436813"/>
          <a:ext cx="136683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436813"/>
                        <a:ext cx="136683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027613" y="4113213"/>
          <a:ext cx="13985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4113213"/>
                        <a:ext cx="13985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446213" y="4113213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7" imgW="571320" imgH="457200" progId="Equation.3">
                  <p:embed/>
                </p:oleObj>
              </mc:Choice>
              <mc:Fallback>
                <p:oleObj name="Equation" r:id="rId7" imgW="5713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4113213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103813" y="2360613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9" imgW="571320" imgH="457200" progId="Equation.3">
                  <p:embed/>
                </p:oleObj>
              </mc:Choice>
              <mc:Fallback>
                <p:oleObj name="Equation" r:id="rId9" imgW="5713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2360613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Arial Unicode MS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539875" y="2436813"/>
          <a:ext cx="136683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2436813"/>
                        <a:ext cx="1366838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5027613" y="4113213"/>
          <a:ext cx="13985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4113213"/>
                        <a:ext cx="13985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1446213" y="4113213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7" imgW="571320" imgH="457200" progId="Equation.3">
                  <p:embed/>
                </p:oleObj>
              </mc:Choice>
              <mc:Fallback>
                <p:oleObj name="Equation" r:id="rId7" imgW="5713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4113213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5103813" y="2360613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9" imgW="571320" imgH="457200" progId="Equation.3">
                  <p:embed/>
                </p:oleObj>
              </mc:Choice>
              <mc:Fallback>
                <p:oleObj name="Equation" r:id="rId9" imgW="5713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2360613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2957513" y="2439988"/>
          <a:ext cx="38893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11" imgW="164880" imgH="457200" progId="Equation.3">
                  <p:embed/>
                </p:oleObj>
              </mc:Choice>
              <mc:Fallback>
                <p:oleObj name="Equation" r:id="rId11" imgW="16488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2439988"/>
                        <a:ext cx="388937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6477000" y="2209800"/>
          <a:ext cx="431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13" imgW="152280" imgH="457200" progId="Equation.3">
                  <p:embed/>
                </p:oleObj>
              </mc:Choice>
              <mc:Fallback>
                <p:oleObj name="Equation" r:id="rId13" imgW="15228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09800"/>
                        <a:ext cx="431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2895600" y="4038600"/>
          <a:ext cx="4064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15" imgW="152280" imgH="457200" progId="Equation.3">
                  <p:embed/>
                </p:oleObj>
              </mc:Choice>
              <mc:Fallback>
                <p:oleObj name="Equation" r:id="rId15" imgW="15228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40640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6553200" y="4038600"/>
          <a:ext cx="4064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Equation" r:id="rId17" imgW="152280" imgH="457200" progId="Equation.3">
                  <p:embed/>
                </p:oleObj>
              </mc:Choice>
              <mc:Fallback>
                <p:oleObj name="Equation" r:id="rId17" imgW="15228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38600"/>
                        <a:ext cx="40640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>
                <a:latin typeface="Helvetica Neue" charset="0"/>
                <a:cs typeface="Times New Roman" charset="0"/>
              </a:rPr>
              <a:t>   To add or subtract fractions together the </a:t>
            </a:r>
            <a:r>
              <a:rPr lang="en-GB" sz="2800" b="1">
                <a:solidFill>
                  <a:srgbClr val="FF0000"/>
                </a:solidFill>
                <a:latin typeface="Helvetica Neue" charset="0"/>
                <a:cs typeface="Times New Roman" charset="0"/>
              </a:rPr>
              <a:t>denominator</a:t>
            </a:r>
            <a:r>
              <a:rPr lang="en-GB" sz="2800" b="1">
                <a:latin typeface="Helvetica Neue" charset="0"/>
                <a:cs typeface="Times New Roman" charset="0"/>
              </a:rPr>
              <a:t> </a:t>
            </a:r>
            <a:r>
              <a:rPr lang="en-GB" sz="2800">
                <a:latin typeface="Helvetica Neue" charset="0"/>
                <a:cs typeface="Times New Roman" charset="0"/>
              </a:rPr>
              <a:t> (the bottom bit)  must be the same.</a:t>
            </a:r>
          </a:p>
          <a:p>
            <a:pPr>
              <a:lnSpc>
                <a:spcPct val="90000"/>
              </a:lnSpc>
            </a:pPr>
            <a:endParaRPr lang="en-GB" sz="2800">
              <a:latin typeface="Helvetica Neue" charset="0"/>
              <a:cs typeface="Times New Roman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914400" y="3886200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So, sometimes we have to change the bottoms to make them the same.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66800" y="5257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In “maths-speak” we say we must get </a:t>
            </a:r>
            <a:r>
              <a:rPr lang="en-GB" sz="3200" b="1">
                <a:solidFill>
                  <a:srgbClr val="FF0000"/>
                </a:solidFill>
                <a:latin typeface="Arial" charset="0"/>
              </a:rPr>
              <a:t>common denominators</a:t>
            </a:r>
            <a:endParaRPr lang="en-GB" sz="3200" b="1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8" grpId="0" autoUpdateAnimBg="0"/>
      <p:bldP spid="22539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Helvetica Neue" charset="0"/>
                <a:cs typeface="Times New Roman" charset="0"/>
              </a:rPr>
              <a:t>   To get a common denominator we have to:</a:t>
            </a:r>
          </a:p>
          <a:p>
            <a:endParaRPr lang="en-GB" sz="2800">
              <a:latin typeface="Helvetica Neue" charset="0"/>
              <a:cs typeface="Times New Roman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1. Multiply the bottoms together.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66800" y="4114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2. Then multiply the top bit by the correct number to get an equivalent fraction</a:t>
            </a:r>
            <a:endParaRPr lang="en-GB" sz="3200" b="1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9" grpId="0" autoUpdateAnimBg="0"/>
      <p:bldP spid="2356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GB" sz="3200">
                <a:latin typeface="Arial" charset="0"/>
              </a:rPr>
              <a:t>Multiply the bottoms together</a:t>
            </a: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4038600" y="3810000"/>
          <a:ext cx="16383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5" imgW="533160" imgH="177480" progId="Equation.3">
                  <p:embed/>
                </p:oleObj>
              </mc:Choice>
              <mc:Fallback>
                <p:oleObj name="Equation" r:id="rId5" imgW="5331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10000"/>
                        <a:ext cx="16383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  <p:bldP spid="48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To add fractions together the </a:t>
            </a:r>
            <a:r>
              <a:rPr lang="en-GB" b="1">
                <a:latin typeface="Helvetica Neue" charset="0"/>
                <a:cs typeface="Times New Roman" charset="0"/>
              </a:rPr>
              <a:t>denominator </a:t>
            </a:r>
            <a:r>
              <a:rPr lang="en-GB">
                <a:latin typeface="Helvetica Neue" charset="0"/>
                <a:cs typeface="Times New Roman" charset="0"/>
              </a:rPr>
              <a:t> (the bottom bit)  must be the same.</a:t>
            </a:r>
          </a:p>
          <a:p>
            <a:endParaRPr lang="en-GB">
              <a:latin typeface="Helvetica Neue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  <a:latin typeface="Helvetica Neue" charset="0"/>
                <a:cs typeface="Times New Roman" charset="0"/>
              </a:rPr>
              <a:t>Example</a:t>
            </a:r>
            <a:endParaRPr lang="en-GB" b="1">
              <a:latin typeface="Helvetica Neue" charset="0"/>
            </a:endParaRPr>
          </a:p>
          <a:p>
            <a:pPr>
              <a:buFontTx/>
              <a:buNone/>
            </a:pPr>
            <a:endParaRPr lang="en-GB">
              <a:latin typeface="Helvetica Neue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Adding fractions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819400" y="4632325"/>
          <a:ext cx="1447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32325"/>
                        <a:ext cx="14478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Helvetica Neue" charset="0"/>
              </a:rPr>
              <a:t>Common denominators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066800" y="31242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2. Write the two fractions as sixths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2286000" y="3733800"/>
          <a:ext cx="9906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733800"/>
                        <a:ext cx="9906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5105400" y="37338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7" imgW="393480" imgH="393480" progId="Equation.3">
                  <p:embed/>
                </p:oleObj>
              </mc:Choice>
              <mc:Fallback>
                <p:oleObj name="Equation" r:id="rId7" imgW="3934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33800"/>
                        <a:ext cx="99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066800" y="3124200"/>
            <a:ext cx="76200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To get ½ into sixths we have multiplied the bottom (2) by 3.  To get an equivalent fraction we need to multiply the top by 3 also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utoUpdateAnimBg="0"/>
      <p:bldP spid="2663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066800" y="3124200"/>
            <a:ext cx="76200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To get ½ into sixths we have multiplied the bottom (2) by 3.  To get an equivalent fraction we need to multiply the top by 3 also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3429000" y="4953000"/>
          <a:ext cx="22860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5" imgW="812520" imgH="393480" progId="Equation.3">
                  <p:embed/>
                </p:oleObj>
              </mc:Choice>
              <mc:Fallback>
                <p:oleObj name="Equation" r:id="rId5" imgW="8125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22860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066800" y="3124200"/>
            <a:ext cx="76200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To get 1/3 into sixths we have multiplied the bottom (3) by 2.  To get an equivalent fraction we need to multiply the top by 2 also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066800" y="3124200"/>
            <a:ext cx="76200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To get 1/3 into sixths we have multiplied the bottom (3) by 2.  To get an equivalent fraction we need to multiply the top by 2 also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429000" y="4953000"/>
          <a:ext cx="22860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1" name="Equation" r:id="rId5" imgW="812520" imgH="393480" progId="Equation.3">
                  <p:embed/>
                </p:oleObj>
              </mc:Choice>
              <mc:Fallback>
                <p:oleObj name="Equation" r:id="rId5" imgW="8125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22860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066800" y="31242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We can now rewrite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2922588" y="3733800"/>
          <a:ext cx="11525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3733800"/>
                        <a:ext cx="115252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utoUpdateAnimBg="0"/>
      <p:bldP spid="2868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066800" y="31242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We can now rewrite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2493963" y="3733800"/>
          <a:ext cx="20097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5" imgW="863280" imgH="393480" progId="Equation.3">
                  <p:embed/>
                </p:oleObj>
              </mc:Choice>
              <mc:Fallback>
                <p:oleObj name="Equation" r:id="rId5" imgW="863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733800"/>
                        <a:ext cx="20097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066800" y="31242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We can now rewrite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493963" y="3733800"/>
          <a:ext cx="20097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5" imgW="863280" imgH="393480" progId="Equation.3">
                  <p:embed/>
                </p:oleObj>
              </mc:Choice>
              <mc:Fallback>
                <p:oleObj name="Equation" r:id="rId5" imgW="863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733800"/>
                        <a:ext cx="20097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495800" y="3746500"/>
          <a:ext cx="10668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7" imgW="469800" imgH="393480" progId="Equation.3">
                  <p:embed/>
                </p:oleObj>
              </mc:Choice>
              <mc:Fallback>
                <p:oleObj name="Equation" r:id="rId7" imgW="4698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746500"/>
                        <a:ext cx="10668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30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</a:t>
            </a:r>
            <a:r>
              <a:rPr lang="en-GB" b="1">
                <a:latin typeface="Helvetica Neue" charset="0"/>
                <a:cs typeface="Times New Roman" charset="0"/>
              </a:rPr>
              <a:t>For example </a:t>
            </a:r>
            <a:endParaRPr lang="en-GB">
              <a:latin typeface="Helvetica Neue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	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Helvetica Neue" charset="0"/>
              </a:rPr>
              <a:t>Common denominators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962400" y="1981200"/>
          <a:ext cx="13589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81200"/>
                        <a:ext cx="13589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242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We can now rewrite</a:t>
            </a:r>
          </a:p>
          <a:p>
            <a:pPr>
              <a:spcBef>
                <a:spcPct val="50000"/>
              </a:spcBef>
            </a:pPr>
            <a:endParaRPr lang="en-GB" sz="3200" b="1">
              <a:latin typeface="Arial" charset="0"/>
            </a:endParaRP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2493963" y="3733800"/>
          <a:ext cx="20097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1" name="Equation" r:id="rId5" imgW="863280" imgH="393480" progId="Equation.3">
                  <p:embed/>
                </p:oleObj>
              </mc:Choice>
              <mc:Fallback>
                <p:oleObj name="Equation" r:id="rId5" imgW="863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3733800"/>
                        <a:ext cx="20097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495800" y="3746500"/>
          <a:ext cx="10668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7" imgW="469800" imgH="393480" progId="Equation.3">
                  <p:embed/>
                </p:oleObj>
              </mc:Choice>
              <mc:Fallback>
                <p:oleObj name="Equation" r:id="rId7" imgW="4698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746500"/>
                        <a:ext cx="10668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5792788" y="3746500"/>
          <a:ext cx="60483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9" imgW="266400" imgH="393480" progId="Equation.3">
                  <p:embed/>
                </p:oleObj>
              </mc:Choice>
              <mc:Fallback>
                <p:oleObj name="Equation" r:id="rId9" imgW="2664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3746500"/>
                        <a:ext cx="60483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  <p:bldP spid="5325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914400" y="2286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This is what we have done:</a:t>
            </a:r>
          </a:p>
        </p:txBody>
      </p:sp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381000" y="3505200"/>
          <a:ext cx="1068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5" imgW="368280" imgH="393480" progId="Equation.3">
                  <p:embed/>
                </p:oleObj>
              </mc:Choice>
              <mc:Fallback>
                <p:oleObj name="Equation" r:id="rId5" imgW="368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068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85800" y="51054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1. Multiply the bottoms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609600" y="4648200"/>
            <a:ext cx="533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1600200" y="3581400"/>
          <a:ext cx="13906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3906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838200" y="3733800"/>
            <a:ext cx="3048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H="1" flipV="1">
            <a:off x="838200" y="3733800"/>
            <a:ext cx="228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auto">
          <a:xfrm>
            <a:off x="19050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25908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utoUpdateAnimBg="0"/>
      <p:bldP spid="29706" grpId="0" autoUpdateAnimBg="0"/>
      <p:bldP spid="29711" grpId="0" autoUpdateAnimBg="0"/>
      <p:bldP spid="29712" grpId="0" animBg="1"/>
      <p:bldP spid="29716" grpId="0" animBg="1"/>
      <p:bldP spid="29718" grpId="0" animBg="1"/>
      <p:bldP spid="29722" grpId="0" animBg="1"/>
      <p:bldP spid="297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To add fractions together the </a:t>
            </a:r>
            <a:r>
              <a:rPr lang="en-GB" b="1">
                <a:solidFill>
                  <a:srgbClr val="FF0000"/>
                </a:solidFill>
                <a:latin typeface="Helvetica Neue" charset="0"/>
                <a:cs typeface="Times New Roman" charset="0"/>
              </a:rPr>
              <a:t>denominator</a:t>
            </a:r>
            <a:r>
              <a:rPr lang="en-GB" b="1">
                <a:latin typeface="Helvetica Neue" charset="0"/>
                <a:cs typeface="Times New Roman" charset="0"/>
              </a:rPr>
              <a:t> </a:t>
            </a:r>
            <a:r>
              <a:rPr lang="en-GB">
                <a:latin typeface="Helvetica Neue" charset="0"/>
                <a:cs typeface="Times New Roman" charset="0"/>
              </a:rPr>
              <a:t> (the bottom bit)  must be the same.</a:t>
            </a:r>
          </a:p>
          <a:p>
            <a:endParaRPr lang="en-GB">
              <a:latin typeface="Helvetica Neue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  <a:latin typeface="Helvetica Neue" charset="0"/>
                <a:cs typeface="Times New Roman" charset="0"/>
              </a:rPr>
              <a:t>Example</a:t>
            </a:r>
            <a:endParaRPr lang="en-GB" b="1">
              <a:latin typeface="Helvetica Neue" charset="0"/>
            </a:endParaRPr>
          </a:p>
          <a:p>
            <a:pPr>
              <a:buFontTx/>
              <a:buNone/>
            </a:pPr>
            <a:endParaRPr lang="en-GB">
              <a:latin typeface="Helvetica Neue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Adding fractions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819400" y="4632325"/>
          <a:ext cx="1447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32325"/>
                        <a:ext cx="14478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343400" y="4724400"/>
          <a:ext cx="122555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Equation" r:id="rId7" imgW="469800" imgH="393480" progId="Equation.3">
                  <p:embed/>
                </p:oleObj>
              </mc:Choice>
              <mc:Fallback>
                <p:oleObj name="Equation" r:id="rId7" imgW="469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724400"/>
                        <a:ext cx="1225550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Helvetica Neue" charset="0"/>
              </a:rPr>
              <a:t>Common denominators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This is what we have done:</a:t>
            </a: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81000" y="3505200"/>
          <a:ext cx="1068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5" name="Equation" r:id="rId5" imgW="368280" imgH="393480" progId="Equation.3">
                  <p:embed/>
                </p:oleObj>
              </mc:Choice>
              <mc:Fallback>
                <p:oleObj name="Equation" r:id="rId5" imgW="368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068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1. Multiply the bottoms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609600" y="4648200"/>
            <a:ext cx="533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1600200" y="3581400"/>
          <a:ext cx="13906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6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3906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4267200" y="5029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2.Cross multiply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 flipV="1">
            <a:off x="838200" y="3733800"/>
            <a:ext cx="228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3124200" y="3657600"/>
          <a:ext cx="18542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7" name="Equation" r:id="rId9" imgW="660240" imgH="393480" progId="Equation.3">
                  <p:embed/>
                </p:oleObj>
              </mc:Choice>
              <mc:Fallback>
                <p:oleObj name="Equation" r:id="rId9" imgW="6602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18542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3429000" y="3657600"/>
            <a:ext cx="838200" cy="533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19050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25908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 autoUpdateAnimBg="0"/>
      <p:bldP spid="54279" grpId="0" autoUpdateAnimBg="0"/>
      <p:bldP spid="54280" grpId="0" animBg="1"/>
      <p:bldP spid="54282" grpId="0" autoUpdateAnimBg="0"/>
      <p:bldP spid="54285" grpId="0" animBg="1"/>
      <p:bldP spid="54288" grpId="0" animBg="1"/>
      <p:bldP spid="54289" grpId="0" animBg="1"/>
      <p:bldP spid="5429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This is what we have done:</a:t>
            </a: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381000" y="3505200"/>
          <a:ext cx="1068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5" imgW="368280" imgH="393480" progId="Equation.3">
                  <p:embed/>
                </p:oleObj>
              </mc:Choice>
              <mc:Fallback>
                <p:oleObj name="Equation" r:id="rId5" imgW="368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068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1. Multiply the bottoms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09600" y="4648200"/>
            <a:ext cx="533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1600200" y="3581400"/>
          <a:ext cx="13906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3906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267200" y="5029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2.Cross multiply</a:t>
            </a: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838200" y="3733800"/>
            <a:ext cx="3048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5029200" y="3581400"/>
          <a:ext cx="1890713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1" name="Equation" r:id="rId9" imgW="672840" imgH="393480" progId="Equation.3">
                  <p:embed/>
                </p:oleObj>
              </mc:Choice>
              <mc:Fallback>
                <p:oleObj name="Equation" r:id="rId9" imgW="6728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81400"/>
                        <a:ext cx="1890713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7" name="Line 13"/>
          <p:cNvSpPr>
            <a:spLocks noChangeShapeType="1"/>
          </p:cNvSpPr>
          <p:nvPr/>
        </p:nvSpPr>
        <p:spPr bwMode="auto">
          <a:xfrm flipH="1" flipV="1">
            <a:off x="838200" y="3733800"/>
            <a:ext cx="228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6019800" y="3581400"/>
            <a:ext cx="914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3124200" y="3657600"/>
          <a:ext cx="18542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Equation" r:id="rId11" imgW="660240" imgH="393480" progId="Equation.3">
                  <p:embed/>
                </p:oleObj>
              </mc:Choice>
              <mc:Fallback>
                <p:oleObj name="Equation" r:id="rId11" imgW="6602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18542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3429000" y="3657600"/>
            <a:ext cx="838200" cy="533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19050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25908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  <p:bldP spid="57349" grpId="0" autoUpdateAnimBg="0"/>
      <p:bldP spid="57351" grpId="0" autoUpdateAnimBg="0"/>
      <p:bldP spid="57352" grpId="0" animBg="1"/>
      <p:bldP spid="57354" grpId="0" autoUpdateAnimBg="0"/>
      <p:bldP spid="57355" grpId="0" animBg="1"/>
      <p:bldP spid="57357" grpId="0" animBg="1"/>
      <p:bldP spid="57358" grpId="0" animBg="1"/>
      <p:bldP spid="57360" grpId="0" animBg="1"/>
      <p:bldP spid="57361" grpId="0" animBg="1"/>
      <p:bldP spid="573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Common denominators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 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latin typeface="Arial" charset="0"/>
              </a:rPr>
              <a:t>This is what we have done:</a:t>
            </a: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381000" y="3505200"/>
          <a:ext cx="1068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Equation" r:id="rId5" imgW="368280" imgH="393480" progId="Equation.3">
                  <p:embed/>
                </p:oleObj>
              </mc:Choice>
              <mc:Fallback>
                <p:oleObj name="Equation" r:id="rId5" imgW="368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068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5800" y="51054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1. Multiply the bottoms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09600" y="4648200"/>
            <a:ext cx="533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600200" y="3581400"/>
          <a:ext cx="13906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3906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4267200" y="5029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2.Cross multiply</a:t>
            </a: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838200" y="3733800"/>
            <a:ext cx="3048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5029200" y="3581400"/>
          <a:ext cx="1890713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Equation" r:id="rId9" imgW="672840" imgH="393480" progId="Equation.3">
                  <p:embed/>
                </p:oleObj>
              </mc:Choice>
              <mc:Fallback>
                <p:oleObj name="Equation" r:id="rId9" imgW="6728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81400"/>
                        <a:ext cx="1890713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9" name="Line 13"/>
          <p:cNvSpPr>
            <a:spLocks noChangeShapeType="1"/>
          </p:cNvSpPr>
          <p:nvPr/>
        </p:nvSpPr>
        <p:spPr bwMode="auto">
          <a:xfrm flipH="1" flipV="1">
            <a:off x="838200" y="3733800"/>
            <a:ext cx="2286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6019800" y="3581400"/>
            <a:ext cx="914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3124200" y="3657600"/>
          <a:ext cx="18542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Equation" r:id="rId11" imgW="660240" imgH="393480" progId="Equation.3">
                  <p:embed/>
                </p:oleObj>
              </mc:Choice>
              <mc:Fallback>
                <p:oleObj name="Equation" r:id="rId11" imgW="66024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18542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2" name="Oval 16"/>
          <p:cNvSpPr>
            <a:spLocks noChangeArrowheads="1"/>
          </p:cNvSpPr>
          <p:nvPr/>
        </p:nvSpPr>
        <p:spPr bwMode="auto">
          <a:xfrm>
            <a:off x="3429000" y="3657600"/>
            <a:ext cx="838200" cy="533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19050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2590800" y="4191000"/>
            <a:ext cx="457200" cy="5334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315" name="Object 19"/>
          <p:cNvGraphicFramePr>
            <a:graphicFrameLocks noChangeAspect="1"/>
          </p:cNvGraphicFramePr>
          <p:nvPr/>
        </p:nvGraphicFramePr>
        <p:xfrm>
          <a:off x="7162800" y="3581400"/>
          <a:ext cx="13906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13" imgW="495000" imgH="393480" progId="Equation.3">
                  <p:embed/>
                </p:oleObj>
              </mc:Choice>
              <mc:Fallback>
                <p:oleObj name="Equation" r:id="rId13" imgW="4950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81400"/>
                        <a:ext cx="139065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  <p:bldP spid="55303" grpId="0" autoUpdateAnimBg="0"/>
      <p:bldP spid="55304" grpId="0" animBg="1"/>
      <p:bldP spid="55306" grpId="0" autoUpdateAnimBg="0"/>
      <p:bldP spid="55307" grpId="0" animBg="1"/>
      <p:bldP spid="55309" grpId="0" animBg="1"/>
      <p:bldP spid="55310" grpId="0" animBg="1"/>
      <p:bldP spid="55312" grpId="0" animBg="1"/>
      <p:bldP spid="55313" grpId="0" animBg="1"/>
      <p:bldP spid="553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Helvetica Neue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Click on the next slide to reveal the answers.</a:t>
            </a:r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617663" y="2514600"/>
          <a:ext cx="121126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514600"/>
                        <a:ext cx="121126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105400" y="4191000"/>
          <a:ext cx="12430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5" imgW="507960" imgH="393480" progId="Equation.3">
                  <p:embed/>
                </p:oleObj>
              </mc:Choice>
              <mc:Fallback>
                <p:oleObj name="Equation" r:id="rId5" imgW="5079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12430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539875" y="4191000"/>
          <a:ext cx="13557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191000"/>
                        <a:ext cx="13557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183188" y="2439988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9" imgW="507960" imgH="393480" progId="Equation.3">
                  <p:embed/>
                </p:oleObj>
              </mc:Choice>
              <mc:Fallback>
                <p:oleObj name="Equation" r:id="rId9" imgW="507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2439988"/>
                        <a:ext cx="124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2819400" y="4267200"/>
          <a:ext cx="5715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11" imgW="228600" imgH="393480" progId="Equation.3">
                  <p:embed/>
                </p:oleObj>
              </mc:Choice>
              <mc:Fallback>
                <p:oleObj name="Equation" r:id="rId11" imgW="2286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5715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 b="1">
                <a:solidFill>
                  <a:srgbClr val="FF0000"/>
                </a:solidFill>
                <a:latin typeface="Helvetica Neue" charset="0"/>
              </a:rPr>
              <a:t>Now try these</a:t>
            </a:r>
            <a:endParaRPr lang="en-GB" sz="2400" b="1">
              <a:latin typeface="Arial Unicode MS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Times New Roman" charset="0"/>
              <a:cs typeface="Times New Roman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1</a:t>
            </a:r>
            <a:r>
              <a:rPr lang="en-GB" sz="2400">
                <a:latin typeface="Arial" charset="0"/>
                <a:cs typeface="Arial" charset="0"/>
              </a:rPr>
              <a:t>.                     	        </a:t>
            </a:r>
            <a:r>
              <a:rPr lang="en-GB" sz="2400" b="1">
                <a:latin typeface="Arial" charset="0"/>
                <a:cs typeface="Arial" charset="0"/>
              </a:rPr>
              <a:t>2</a:t>
            </a:r>
            <a:r>
              <a:rPr lang="en-GB" sz="2400">
                <a:latin typeface="Arial" charset="0"/>
                <a:cs typeface="Arial" charset="0"/>
              </a:rPr>
              <a:t>.</a:t>
            </a:r>
          </a:p>
          <a:p>
            <a:endParaRPr lang="en-GB" sz="2400">
              <a:latin typeface="Arial" charset="0"/>
              <a:cs typeface="Arial" charset="0"/>
            </a:endParaRPr>
          </a:p>
          <a:p>
            <a:endParaRPr lang="en-GB" sz="2400" b="1">
              <a:latin typeface="Arial" charset="0"/>
              <a:cs typeface="Arial" charset="0"/>
            </a:endParaRPr>
          </a:p>
          <a:p>
            <a:r>
              <a:rPr lang="en-GB" sz="2400" b="1">
                <a:latin typeface="Arial" charset="0"/>
                <a:cs typeface="Arial" charset="0"/>
              </a:rPr>
              <a:t>3</a:t>
            </a:r>
            <a:r>
              <a:rPr lang="en-GB" sz="2400">
                <a:latin typeface="Arial" charset="0"/>
                <a:cs typeface="Arial" charset="0"/>
              </a:rPr>
              <a:t>.  				</a:t>
            </a:r>
            <a:r>
              <a:rPr lang="en-GB" sz="2400" b="1">
                <a:latin typeface="Arial" charset="0"/>
                <a:cs typeface="Arial" charset="0"/>
              </a:rPr>
              <a:t>4</a:t>
            </a:r>
            <a:r>
              <a:rPr lang="en-GB" sz="2400">
                <a:latin typeface="Arial" charset="0"/>
                <a:cs typeface="Arial" charset="0"/>
              </a:rPr>
              <a:t>. 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</a:endParaRP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617663" y="2514600"/>
          <a:ext cx="121126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514600"/>
                        <a:ext cx="1211262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5105400" y="4191000"/>
          <a:ext cx="12430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5" imgW="507960" imgH="393480" progId="Equation.3">
                  <p:embed/>
                </p:oleObj>
              </mc:Choice>
              <mc:Fallback>
                <p:oleObj name="Equation" r:id="rId5" imgW="5079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12430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539875" y="4191000"/>
          <a:ext cx="13557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3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191000"/>
                        <a:ext cx="13557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5183188" y="2439988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Equation" r:id="rId9" imgW="507960" imgH="393480" progId="Equation.3">
                  <p:embed/>
                </p:oleObj>
              </mc:Choice>
              <mc:Fallback>
                <p:oleObj name="Equation" r:id="rId9" imgW="507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2439988"/>
                        <a:ext cx="124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2971800" y="251460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1460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6405563" y="2438400"/>
          <a:ext cx="5032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Equation" r:id="rId13" imgW="203040" imgH="393480" progId="Equation.3">
                  <p:embed/>
                </p:oleObj>
              </mc:Choice>
              <mc:Fallback>
                <p:oleObj name="Equation" r:id="rId13" imgW="20304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2438400"/>
                        <a:ext cx="503237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2819400" y="4267200"/>
          <a:ext cx="5715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7" name="Equation" r:id="rId15" imgW="228600" imgH="393480" progId="Equation.3">
                  <p:embed/>
                </p:oleObj>
              </mc:Choice>
              <mc:Fallback>
                <p:oleObj name="Equation" r:id="rId15" imgW="2286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5715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6486525" y="4114800"/>
          <a:ext cx="5461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Equation" r:id="rId17" imgW="203040" imgH="393480" progId="Equation.3">
                  <p:embed/>
                </p:oleObj>
              </mc:Choice>
              <mc:Fallback>
                <p:oleObj name="Equation" r:id="rId17" imgW="2030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4114800"/>
                        <a:ext cx="5461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3" name="Object 13"/>
          <p:cNvGraphicFramePr>
            <a:graphicFrameLocks noChangeAspect="1"/>
          </p:cNvGraphicFramePr>
          <p:nvPr/>
        </p:nvGraphicFramePr>
        <p:xfrm>
          <a:off x="3276600" y="4267200"/>
          <a:ext cx="828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Equation" r:id="rId19" imgW="330120" imgH="393480" progId="Equation.3">
                  <p:embed/>
                </p:oleObj>
              </mc:Choice>
              <mc:Fallback>
                <p:oleObj name="Equation" r:id="rId19" imgW="33012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8286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dirty="0">
                <a:latin typeface="Helvetica Neue" charset="0"/>
                <a:cs typeface="Arial" charset="0"/>
              </a:rPr>
              <a:t>Go to:</a:t>
            </a:r>
          </a:p>
          <a:p>
            <a:r>
              <a:rPr lang="en-GB" dirty="0">
                <a:latin typeface="Helvetica Neue" charset="0"/>
              </a:rPr>
              <a:t>BBC </a:t>
            </a:r>
            <a:r>
              <a:rPr lang="en-GB" dirty="0" err="1">
                <a:latin typeface="Helvetica Neue" charset="0"/>
              </a:rPr>
              <a:t>Bitesize</a:t>
            </a:r>
            <a:r>
              <a:rPr lang="en-GB" dirty="0">
                <a:latin typeface="Helvetica Neue" charset="0"/>
              </a:rPr>
              <a:t> Maths Revision site</a:t>
            </a:r>
          </a:p>
          <a:p>
            <a:pPr algn="ctr">
              <a:buFontTx/>
              <a:buNone/>
            </a:pPr>
            <a:r>
              <a:rPr lang="en-GB" dirty="0">
                <a:latin typeface="Helvetica Neue" charset="0"/>
              </a:rPr>
              <a:t>by clicking here: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For further info</a:t>
            </a:r>
            <a:r>
              <a:rPr lang="en-GB">
                <a:latin typeface="Helvetica Neue" charset="0"/>
              </a:rPr>
              <a:t> </a:t>
            </a:r>
          </a:p>
        </p:txBody>
      </p:sp>
      <p:sp>
        <p:nvSpPr>
          <p:cNvPr id="7173" name="AutoShape 5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4191000" y="3962400"/>
            <a:ext cx="738188" cy="685800"/>
          </a:xfrm>
          <a:prstGeom prst="actionButtonInformation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Helvetica Neue" charset="0"/>
                <a:cs typeface="Times New Roman" charset="0"/>
              </a:rPr>
              <a:t>   To add fractions together the </a:t>
            </a:r>
            <a:r>
              <a:rPr lang="en-GB" b="1">
                <a:solidFill>
                  <a:srgbClr val="FF0000"/>
                </a:solidFill>
                <a:latin typeface="Helvetica Neue" charset="0"/>
                <a:cs typeface="Times New Roman" charset="0"/>
              </a:rPr>
              <a:t>denominator</a:t>
            </a:r>
            <a:r>
              <a:rPr lang="en-GB" b="1">
                <a:latin typeface="Helvetica Neue" charset="0"/>
                <a:cs typeface="Times New Roman" charset="0"/>
              </a:rPr>
              <a:t> </a:t>
            </a:r>
            <a:r>
              <a:rPr lang="en-GB">
                <a:latin typeface="Helvetica Neue" charset="0"/>
                <a:cs typeface="Times New Roman" charset="0"/>
              </a:rPr>
              <a:t> (the bottom bit)  must be the same.</a:t>
            </a:r>
          </a:p>
          <a:p>
            <a:endParaRPr lang="en-GB">
              <a:latin typeface="Helvetica Neue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GB" b="1">
                <a:solidFill>
                  <a:srgbClr val="FF0000"/>
                </a:solidFill>
                <a:latin typeface="Helvetica Neue" charset="0"/>
                <a:cs typeface="Times New Roman" charset="0"/>
              </a:rPr>
              <a:t>Example</a:t>
            </a:r>
            <a:endParaRPr lang="en-GB" b="1">
              <a:latin typeface="Helvetica Neue" charset="0"/>
            </a:endParaRPr>
          </a:p>
          <a:p>
            <a:pPr>
              <a:buFontTx/>
              <a:buNone/>
            </a:pPr>
            <a:endParaRPr lang="en-GB">
              <a:latin typeface="Helvetica Neue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latin typeface="Helvetica Neue" charset="0"/>
              </a:rPr>
              <a:t>Adding fractions</a:t>
            </a:r>
            <a:endParaRPr lang="en-GB">
              <a:latin typeface="Helvetica Neue" charset="0"/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819400" y="4632325"/>
          <a:ext cx="1447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32325"/>
                        <a:ext cx="14478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4343400" y="4724400"/>
          <a:ext cx="122555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7" imgW="469800" imgH="393480" progId="Equation.3">
                  <p:embed/>
                </p:oleObj>
              </mc:Choice>
              <mc:Fallback>
                <p:oleObj name="Equation" r:id="rId7" imgW="469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724400"/>
                        <a:ext cx="1225550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5638800" y="4648200"/>
          <a:ext cx="404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9" imgW="139680" imgH="393480" progId="Equation.3">
                  <p:embed/>
                </p:oleObj>
              </mc:Choice>
              <mc:Fallback>
                <p:oleObj name="Equation" r:id="rId9" imgW="1396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648200"/>
                        <a:ext cx="4048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0263" y="2257425"/>
            <a:ext cx="7340600" cy="3738563"/>
          </a:xfrm>
        </p:spPr>
        <p:txBody>
          <a:bodyPr/>
          <a:lstStyle/>
          <a:p>
            <a:pPr>
              <a:buFontTx/>
              <a:buNone/>
            </a:pPr>
            <a:r>
              <a:rPr lang="en-GB" sz="1800">
                <a:latin typeface="Helvetica Neue" charset="0"/>
                <a:cs typeface="Arial" charset="0"/>
              </a:rPr>
              <a:t>Click to see the next slide to reveal the answers.</a:t>
            </a:r>
            <a:endParaRPr lang="en-GB" sz="1800">
              <a:latin typeface="Helvetica Neue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GB" b="1">
                <a:latin typeface="Helvetica Neue" charset="0"/>
                <a:cs typeface="Arial" charset="0"/>
              </a:rPr>
              <a:t>1</a:t>
            </a:r>
            <a:r>
              <a:rPr lang="en-GB">
                <a:latin typeface="Helvetica Neue" charset="0"/>
                <a:cs typeface="Arial" charset="0"/>
              </a:rPr>
              <a:t>.                     	        </a:t>
            </a:r>
            <a:r>
              <a:rPr lang="en-GB" b="1">
                <a:latin typeface="Helvetica Neue" charset="0"/>
                <a:cs typeface="Arial" charset="0"/>
              </a:rPr>
              <a:t>2</a:t>
            </a:r>
            <a:r>
              <a:rPr lang="en-GB">
                <a:latin typeface="Helvetica Neue" charset="0"/>
                <a:cs typeface="Arial" charset="0"/>
              </a:rPr>
              <a:t>.</a:t>
            </a:r>
          </a:p>
          <a:p>
            <a:endParaRPr lang="en-GB">
              <a:latin typeface="Helvetica Neue" charset="0"/>
              <a:cs typeface="Arial" charset="0"/>
            </a:endParaRPr>
          </a:p>
          <a:p>
            <a:pPr>
              <a:buFontTx/>
              <a:buNone/>
            </a:pPr>
            <a:endParaRPr lang="en-GB" b="1">
              <a:latin typeface="Helvetica Neue" charset="0"/>
              <a:cs typeface="Arial" charset="0"/>
            </a:endParaRPr>
          </a:p>
          <a:p>
            <a:pPr>
              <a:buFontTx/>
              <a:buNone/>
            </a:pPr>
            <a:r>
              <a:rPr lang="en-GB" b="1">
                <a:latin typeface="Helvetica Neue" charset="0"/>
                <a:cs typeface="Arial" charset="0"/>
              </a:rPr>
              <a:t>3</a:t>
            </a:r>
            <a:r>
              <a:rPr lang="en-GB">
                <a:latin typeface="Helvetica Neue" charset="0"/>
                <a:cs typeface="Arial" charset="0"/>
              </a:rPr>
              <a:t>.  				</a:t>
            </a:r>
            <a:r>
              <a:rPr lang="en-GB" b="1">
                <a:latin typeface="Helvetica Neue" charset="0"/>
                <a:cs typeface="Arial" charset="0"/>
              </a:rPr>
              <a:t>4</a:t>
            </a:r>
            <a:r>
              <a:rPr lang="en-GB">
                <a:latin typeface="Helvetica Neue" charset="0"/>
                <a:cs typeface="Arial" charset="0"/>
              </a:rPr>
              <a:t>. </a:t>
            </a:r>
            <a:endParaRPr lang="en-GB">
              <a:latin typeface="Helvetica Neue" charset="0"/>
              <a:cs typeface="Times New Roman" charset="0"/>
            </a:endParaRPr>
          </a:p>
          <a:p>
            <a:endParaRPr lang="en-GB">
              <a:latin typeface="Helvetica Neue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0000"/>
                </a:solidFill>
                <a:latin typeface="Helvetica Neue" charset="0"/>
              </a:rPr>
              <a:t>Now try these</a:t>
            </a:r>
            <a:endParaRPr lang="en-GB" b="1">
              <a:latin typeface="Helvetica Neue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616075" y="2514600"/>
          <a:ext cx="12128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514600"/>
                        <a:ext cx="12128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965700" y="4191000"/>
          <a:ext cx="1524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" imgW="622080" imgH="393480" progId="Equation.3">
                  <p:embed/>
                </p:oleObj>
              </mc:Choice>
              <mc:Fallback>
                <p:oleObj name="Equation" r:id="rId5" imgW="622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4191000"/>
                        <a:ext cx="15240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524000" y="4191000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7" imgW="507960" imgH="393480" progId="Equation.3">
                  <p:embed/>
                </p:oleObj>
              </mc:Choice>
              <mc:Fallback>
                <p:oleObj name="Equation" r:id="rId7" imgW="507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91000"/>
                        <a:ext cx="124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181600" y="2438400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9" imgW="507960" imgH="393480" progId="Equation.3">
                  <p:embed/>
                </p:oleObj>
              </mc:Choice>
              <mc:Fallback>
                <p:oleObj name="Equation" r:id="rId9" imgW="50796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124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30263" y="2257425"/>
            <a:ext cx="7340600" cy="3738563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latin typeface="Helvetica Neue" charset="0"/>
                <a:cs typeface="Arial" charset="0"/>
              </a:rPr>
              <a:t>1</a:t>
            </a:r>
            <a:r>
              <a:rPr lang="en-GB">
                <a:latin typeface="Helvetica Neue" charset="0"/>
                <a:cs typeface="Arial" charset="0"/>
              </a:rPr>
              <a:t>.                     	        </a:t>
            </a:r>
            <a:r>
              <a:rPr lang="en-GB" b="1">
                <a:latin typeface="Helvetica Neue" charset="0"/>
                <a:cs typeface="Arial" charset="0"/>
              </a:rPr>
              <a:t>2</a:t>
            </a:r>
            <a:r>
              <a:rPr lang="en-GB">
                <a:latin typeface="Helvetica Neue" charset="0"/>
                <a:cs typeface="Arial" charset="0"/>
              </a:rPr>
              <a:t>.</a:t>
            </a:r>
          </a:p>
          <a:p>
            <a:endParaRPr lang="en-GB">
              <a:latin typeface="Helvetica Neue" charset="0"/>
              <a:cs typeface="Arial" charset="0"/>
            </a:endParaRPr>
          </a:p>
          <a:p>
            <a:pPr>
              <a:buFontTx/>
              <a:buNone/>
            </a:pPr>
            <a:endParaRPr lang="en-GB" b="1">
              <a:latin typeface="Helvetica Neue" charset="0"/>
              <a:cs typeface="Arial" charset="0"/>
            </a:endParaRPr>
          </a:p>
          <a:p>
            <a:pPr>
              <a:buFontTx/>
              <a:buNone/>
            </a:pPr>
            <a:r>
              <a:rPr lang="en-GB" b="1">
                <a:latin typeface="Helvetica Neue" charset="0"/>
                <a:cs typeface="Arial" charset="0"/>
              </a:rPr>
              <a:t>3</a:t>
            </a:r>
            <a:r>
              <a:rPr lang="en-GB">
                <a:latin typeface="Helvetica Neue" charset="0"/>
                <a:cs typeface="Arial" charset="0"/>
              </a:rPr>
              <a:t>.  				</a:t>
            </a:r>
            <a:r>
              <a:rPr lang="en-GB" b="1">
                <a:latin typeface="Helvetica Neue" charset="0"/>
                <a:cs typeface="Arial" charset="0"/>
              </a:rPr>
              <a:t>4</a:t>
            </a:r>
            <a:r>
              <a:rPr lang="en-GB">
                <a:latin typeface="Helvetica Neue" charset="0"/>
                <a:cs typeface="Arial" charset="0"/>
              </a:rPr>
              <a:t>. </a:t>
            </a:r>
            <a:endParaRPr lang="en-GB">
              <a:latin typeface="Helvetica Neue" charset="0"/>
              <a:cs typeface="Times New Roman" charset="0"/>
            </a:endParaRPr>
          </a:p>
          <a:p>
            <a:endParaRPr lang="en-GB">
              <a:latin typeface="Helvetica Neue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0000"/>
                </a:solidFill>
                <a:latin typeface="Helvetica Neue" charset="0"/>
              </a:rPr>
              <a:t>Now try these</a:t>
            </a:r>
            <a:endParaRPr lang="en-GB" b="1">
              <a:latin typeface="Helvetica Neue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616075" y="2514600"/>
          <a:ext cx="12128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2514600"/>
                        <a:ext cx="12128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965700" y="4191000"/>
          <a:ext cx="1524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5" imgW="622080" imgH="393480" progId="Equation.3">
                  <p:embed/>
                </p:oleObj>
              </mc:Choice>
              <mc:Fallback>
                <p:oleObj name="Equation" r:id="rId5" imgW="6220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4191000"/>
                        <a:ext cx="15240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524000" y="4191000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Equation" r:id="rId7" imgW="507960" imgH="393480" progId="Equation.3">
                  <p:embed/>
                </p:oleObj>
              </mc:Choice>
              <mc:Fallback>
                <p:oleObj name="Equation" r:id="rId7" imgW="5079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91000"/>
                        <a:ext cx="124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181600" y="2438400"/>
          <a:ext cx="1244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tion" r:id="rId9" imgW="507960" imgH="393480" progId="Equation.3">
                  <p:embed/>
                </p:oleObj>
              </mc:Choice>
              <mc:Fallback>
                <p:oleObj name="Equation" r:id="rId9" imgW="507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1244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2971800" y="251460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3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1460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6477000" y="243840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Equation" r:id="rId13" imgW="152280" imgH="393480" progId="Equation.3">
                  <p:embed/>
                </p:oleObj>
              </mc:Choice>
              <mc:Fallback>
                <p:oleObj name="Equation" r:id="rId13" imgW="1522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2895600" y="4191000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91000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6494463" y="4191000"/>
          <a:ext cx="47783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17" imgW="203040" imgH="393480" progId="Equation.3">
                  <p:embed/>
                </p:oleObj>
              </mc:Choice>
              <mc:Fallback>
                <p:oleObj name="Equation" r:id="rId17" imgW="2030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4191000"/>
                        <a:ext cx="47783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>
                <a:solidFill>
                  <a:srgbClr val="FF0000"/>
                </a:solidFill>
                <a:latin typeface="Arial Black" charset="0"/>
              </a:rPr>
              <a:t>Subtracting fractions</a:t>
            </a:r>
            <a:endParaRPr lang="en-GB" sz="2400">
              <a:latin typeface="Arial Black" charset="0"/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727325" y="4540250"/>
          <a:ext cx="16335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540250"/>
                        <a:ext cx="163353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>
                <a:latin typeface="Arial" charset="0"/>
                <a:cs typeface="Times New Roman" charset="0"/>
              </a:rPr>
              <a:t>   To subtract fractions the </a:t>
            </a:r>
            <a:r>
              <a:rPr lang="en-GB" sz="2400" b="1">
                <a:latin typeface="Arial" charset="0"/>
                <a:cs typeface="Times New Roman" charset="0"/>
              </a:rPr>
              <a:t>denominator </a:t>
            </a:r>
            <a:r>
              <a:rPr lang="en-GB" sz="2400">
                <a:latin typeface="Arial" charset="0"/>
                <a:cs typeface="Times New Roman" charset="0"/>
              </a:rPr>
              <a:t> (the bottom bit)  must be the same.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  <a:cs typeface="Times New Roman" charset="0"/>
            </a:endParaRPr>
          </a:p>
          <a:p>
            <a:r>
              <a:rPr lang="en-GB" sz="2400" b="1">
                <a:solidFill>
                  <a:srgbClr val="FF0000"/>
                </a:solidFill>
                <a:latin typeface="Arial" charset="0"/>
                <a:cs typeface="Times New Roman" charset="0"/>
              </a:rPr>
              <a:t>Example</a:t>
            </a:r>
            <a:endParaRPr lang="en-GB" sz="2400" b="1">
              <a:latin typeface="Times New Roman" charset="0"/>
            </a:endParaRPr>
          </a:p>
          <a:p>
            <a:r>
              <a:rPr lang="en-GB" sz="2400">
                <a:latin typeface="Arial" charset="0"/>
                <a:cs typeface="Times New Roman" charset="0"/>
              </a:rPr>
              <a:t> </a:t>
            </a:r>
            <a:endParaRPr lang="en-GB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sz="2400">
                <a:solidFill>
                  <a:srgbClr val="FF0000"/>
                </a:solidFill>
                <a:latin typeface="Arial Black" charset="0"/>
              </a:rPr>
              <a:t>Subtracting fractions</a:t>
            </a:r>
            <a:endParaRPr lang="en-GB" sz="2400">
              <a:latin typeface="Arial Black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727325" y="4540250"/>
          <a:ext cx="1633538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3" imgW="558720" imgH="457200" progId="Equation.3">
                  <p:embed/>
                </p:oleObj>
              </mc:Choice>
              <mc:Fallback>
                <p:oleObj name="Equation" r:id="rId3" imgW="5587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4540250"/>
                        <a:ext cx="1633538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3434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260850" y="4641850"/>
          <a:ext cx="13906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5" imgW="533160" imgH="457200" progId="Equation.3">
                  <p:embed/>
                </p:oleObj>
              </mc:Choice>
              <mc:Fallback>
                <p:oleObj name="Equation" r:id="rId5" imgW="533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4641850"/>
                        <a:ext cx="139065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943600" y="4876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sz="2400">
                <a:latin typeface="Arial" charset="0"/>
                <a:cs typeface="Times New Roman" charset="0"/>
              </a:rPr>
              <a:t>   To subtract fractions the </a:t>
            </a:r>
            <a:r>
              <a:rPr lang="en-GB" sz="2400" b="1">
                <a:latin typeface="Arial" charset="0"/>
                <a:cs typeface="Times New Roman" charset="0"/>
              </a:rPr>
              <a:t>denominator </a:t>
            </a:r>
            <a:r>
              <a:rPr lang="en-GB" sz="2400">
                <a:latin typeface="Arial" charset="0"/>
                <a:cs typeface="Times New Roman" charset="0"/>
              </a:rPr>
              <a:t> (the bottom bit)  must be the same.</a:t>
            </a:r>
            <a:endParaRPr lang="en-GB" sz="2400">
              <a:latin typeface="Times New Roman" charset="0"/>
              <a:cs typeface="Times New Roman" charset="0"/>
            </a:endParaRPr>
          </a:p>
          <a:p>
            <a:endParaRPr lang="en-GB" sz="2400">
              <a:latin typeface="Times New Roman" charset="0"/>
              <a:cs typeface="Times New Roman" charset="0"/>
            </a:endParaRPr>
          </a:p>
          <a:p>
            <a:r>
              <a:rPr lang="en-GB" sz="2400" b="1">
                <a:solidFill>
                  <a:srgbClr val="FF0000"/>
                </a:solidFill>
                <a:latin typeface="Arial" charset="0"/>
                <a:cs typeface="Times New Roman" charset="0"/>
              </a:rPr>
              <a:t>Example</a:t>
            </a:r>
            <a:endParaRPr lang="en-GB" sz="2400" b="1">
              <a:latin typeface="Times New Roman" charset="0"/>
            </a:endParaRPr>
          </a:p>
          <a:p>
            <a:r>
              <a:rPr lang="en-GB" sz="2400">
                <a:latin typeface="Arial" charset="0"/>
                <a:cs typeface="Times New Roman" charset="0"/>
              </a:rPr>
              <a:t> </a:t>
            </a:r>
            <a:endParaRPr lang="en-GB" sz="2400">
              <a:latin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Mr. Standring Math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912</Words>
  <Application>Microsoft Office PowerPoint</Application>
  <PresentationFormat>On-screen Show (4:3)</PresentationFormat>
  <Paragraphs>266</Paragraphs>
  <Slides>45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Times New Roman</vt:lpstr>
      <vt:lpstr>Tahoma</vt:lpstr>
      <vt:lpstr>Arial</vt:lpstr>
      <vt:lpstr>Wingdings</vt:lpstr>
      <vt:lpstr>Arial Black</vt:lpstr>
      <vt:lpstr>Arial Unicode MS</vt:lpstr>
      <vt:lpstr>Osaka</vt:lpstr>
      <vt:lpstr>Times</vt:lpstr>
      <vt:lpstr>Helvetica Neue</vt:lpstr>
      <vt:lpstr>Concourse</vt:lpstr>
      <vt:lpstr>Microsoft Equation</vt:lpstr>
      <vt:lpstr>Microsoft Equation 3.0</vt:lpstr>
      <vt:lpstr>Fractions</vt:lpstr>
      <vt:lpstr>Fractions</vt:lpstr>
      <vt:lpstr>Adding fractions</vt:lpstr>
      <vt:lpstr>Adding fractions</vt:lpstr>
      <vt:lpstr>Adding fractions</vt:lpstr>
      <vt:lpstr>Now try these</vt:lpstr>
      <vt:lpstr>Now try these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Common denominators</vt:lpstr>
      <vt:lpstr>PowerPoint Presentation</vt:lpstr>
      <vt:lpstr>PowerPoint Presentation</vt:lpstr>
      <vt:lpstr>For further info </vt:lpstr>
    </vt:vector>
  </TitlesOfParts>
  <Company>City of Bristol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Office 2000 User</dc:creator>
  <cp:lastModifiedBy>Standring, Daniel</cp:lastModifiedBy>
  <cp:revision>30</cp:revision>
  <dcterms:created xsi:type="dcterms:W3CDTF">2004-03-22T11:21:11Z</dcterms:created>
  <dcterms:modified xsi:type="dcterms:W3CDTF">2012-09-17T14:03:59Z</dcterms:modified>
</cp:coreProperties>
</file>