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74" r:id="rId10"/>
    <p:sldId id="260" r:id="rId11"/>
    <p:sldId id="261" r:id="rId12"/>
    <p:sldId id="275" r:id="rId13"/>
    <p:sldId id="262" r:id="rId14"/>
    <p:sldId id="276" r:id="rId15"/>
    <p:sldId id="277" r:id="rId16"/>
    <p:sldId id="264" r:id="rId17"/>
    <p:sldId id="279" r:id="rId18"/>
    <p:sldId id="265" r:id="rId19"/>
    <p:sldId id="266" r:id="rId20"/>
    <p:sldId id="267" r:id="rId21"/>
    <p:sldId id="268" r:id="rId22"/>
    <p:sldId id="280" r:id="rId23"/>
    <p:sldId id="269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2581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060450" y="4349750"/>
            <a:ext cx="4738688" cy="35115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</a:pPr>
            <a:r>
              <a:rPr lang="en-US" sz="2400">
                <a:ea typeface="DejaVu Sans" charset="0"/>
                <a:cs typeface="DejaVu Sans" charset="0"/>
              </a:rPr>
              <a:t>Folds inside the stomach are called ‘rugae’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1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6213" y="635000"/>
            <a:ext cx="1951037" cy="5826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35000"/>
            <a:ext cx="5702300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4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8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6125" y="1938338"/>
            <a:ext cx="374015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938338"/>
            <a:ext cx="3741738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2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0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7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4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102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36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35000"/>
            <a:ext cx="7805737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6125" y="1938338"/>
            <a:ext cx="7634288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99284C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33333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greenfield.fortunecity.com/rattler/46/images/Eat1.gif" TargetMode="Externa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50875" y="20638"/>
            <a:ext cx="7808913" cy="1238250"/>
          </a:xfrm>
          <a:ln/>
        </p:spPr>
        <p:txBody>
          <a:bodyPr lIns="90000" tIns="82080" rIns="90000" bIns="4680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6.2 – Digestive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260475"/>
            <a:ext cx="7559675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6125" y="1982788"/>
            <a:ext cx="7637463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/>
            <a:endParaRPr lang="en-US">
              <a:solidFill>
                <a:srgbClr val="99284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8382000" cy="9144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Mouth &amp; </a:t>
            </a:r>
            <a:r>
              <a:rPr lang="en-CA" dirty="0" smtClean="0"/>
              <a:t>Chemical digestion </a:t>
            </a:r>
            <a:endParaRPr lang="en-CA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1"/>
            <a:ext cx="8382000" cy="2362200"/>
          </a:xfrm>
          <a:ln/>
        </p:spPr>
        <p:txBody>
          <a:bodyPr lIns="90000" tIns="74880" rIns="90000" bIns="46800"/>
          <a:lstStyle/>
          <a:p>
            <a:pPr marL="738188" lvl="1" indent="-280988" eaLnBrk="0"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 smtClean="0"/>
              <a:t>Idea</a:t>
            </a:r>
            <a:r>
              <a:rPr lang="en-CA" dirty="0"/>
              <a:t>, smell, or thought of food triggers the salivary glands</a:t>
            </a:r>
          </a:p>
          <a:p>
            <a:pPr lvl="2" eaLnBrk="0">
              <a:spcBef>
                <a:spcPts val="6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Secrete saliva</a:t>
            </a:r>
          </a:p>
          <a:p>
            <a:pPr lvl="2" eaLnBrk="0">
              <a:spcBef>
                <a:spcPts val="6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Begins digestion of </a:t>
            </a:r>
            <a:r>
              <a:rPr lang="en-CA" dirty="0" smtClean="0"/>
              <a:t>starches (using </a:t>
            </a:r>
            <a:r>
              <a:rPr lang="en-CA" dirty="0"/>
              <a:t>amylase)</a:t>
            </a:r>
          </a:p>
          <a:p>
            <a:pPr lvl="2" eaLnBrk="0">
              <a:spcBef>
                <a:spcPts val="6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Lubricates mouth &amp; food to aid </a:t>
            </a:r>
            <a:r>
              <a:rPr lang="en-CA" dirty="0" smtClean="0"/>
              <a:t>swallowing</a:t>
            </a:r>
            <a:endParaRPr lang="en-CA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50406"/>
            <a:ext cx="4495800" cy="351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4" name="Picture 6" descr="Voluntary phase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2" y="3250406"/>
            <a:ext cx="4050165" cy="32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2860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29214" y="228600"/>
            <a:ext cx="8382000" cy="9144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Moving Food to the Esophagus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1752600"/>
          </a:xfrm>
          <a:ln/>
        </p:spPr>
        <p:txBody>
          <a:bodyPr lIns="90000" tIns="74880" rIns="90000" bIns="46800"/>
          <a:lstStyle/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Tongue forms food into a </a:t>
            </a:r>
            <a:r>
              <a:rPr lang="en-CA" i="1" u="sng" dirty="0"/>
              <a:t>bolus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Bolus passes through pharynx, </a:t>
            </a:r>
            <a:r>
              <a:rPr lang="en-CA" i="1" u="sng" dirty="0"/>
              <a:t>epiglottis</a:t>
            </a:r>
            <a:r>
              <a:rPr lang="en-CA" dirty="0"/>
              <a:t> closes, and bolus continues to esophagus</a:t>
            </a:r>
          </a:p>
          <a:p>
            <a:pPr marL="338138" indent="-338138" eaLnBrk="0">
              <a:spcBef>
                <a:spcPts val="800"/>
              </a:spcBef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CA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6" name="Picture 4" descr="E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366570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8" name="Picture 6" descr="Ea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21132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1"/>
            <a:ext cx="7805737" cy="660400"/>
          </a:xfrm>
        </p:spPr>
        <p:txBody>
          <a:bodyPr/>
          <a:lstStyle/>
          <a:p>
            <a:r>
              <a:rPr lang="en-CA" u="sng" dirty="0" smtClean="0"/>
              <a:t>Epiglottis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1"/>
            <a:ext cx="7634288" cy="914400"/>
          </a:xfrm>
        </p:spPr>
        <p:txBody>
          <a:bodyPr/>
          <a:lstStyle/>
          <a:p>
            <a:pPr marL="342900" lvl="1" indent="-342900"/>
            <a:r>
              <a:rPr lang="en-CA" dirty="0" smtClean="0"/>
              <a:t>The flap of tissue that prevents food from going into the trachea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5" name="Picture 1" descr="Ea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67016"/>
            <a:ext cx="3810000" cy="448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a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21132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0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57175" y="539750"/>
            <a:ext cx="8382000" cy="9144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Esophagus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5334000"/>
          </a:xfrm>
          <a:ln/>
        </p:spPr>
        <p:txBody>
          <a:bodyPr lIns="90000" tIns="111240" rIns="90000" bIns="46800"/>
          <a:lstStyle/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Tube from the mouth to the stomach</a:t>
            </a:r>
          </a:p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Food travels partly by gravity, but mostly by </a:t>
            </a:r>
            <a:r>
              <a:rPr lang="en-CA" i="1" u="sng" dirty="0" smtClean="0"/>
              <a:t>peristalsis</a:t>
            </a:r>
            <a:endParaRPr lang="en-CA" i="1" u="sng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0" name="Picture 4" descr="Ea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2279"/>
            <a:ext cx="3352800" cy="38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1"/>
            <a:ext cx="7805737" cy="736599"/>
          </a:xfrm>
        </p:spPr>
        <p:txBody>
          <a:bodyPr/>
          <a:lstStyle/>
          <a:p>
            <a:r>
              <a:rPr lang="en-CA" u="sng" dirty="0" smtClean="0"/>
              <a:t>Peristalsis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077200" cy="990599"/>
          </a:xfrm>
        </p:spPr>
        <p:txBody>
          <a:bodyPr/>
          <a:lstStyle/>
          <a:p>
            <a:pPr marL="338138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 smtClean="0"/>
              <a:t>Wave-like muscular contractions, involving circular and longitudinal muscles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9461"/>
            <a:ext cx="504031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57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1"/>
            <a:ext cx="7805737" cy="736600"/>
          </a:xfrm>
        </p:spPr>
        <p:txBody>
          <a:bodyPr/>
          <a:lstStyle/>
          <a:p>
            <a:r>
              <a:rPr lang="en-CA" u="sng" dirty="0"/>
              <a:t>esophageal sphincter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1"/>
            <a:ext cx="7634288" cy="2057400"/>
          </a:xfrm>
        </p:spPr>
        <p:txBody>
          <a:bodyPr/>
          <a:lstStyle/>
          <a:p>
            <a:r>
              <a:rPr lang="en-CA" dirty="0" smtClean="0"/>
              <a:t>Entry of bolus into stomach is controlled by the </a:t>
            </a:r>
            <a:r>
              <a:rPr lang="en-CA" i="1" u="sng" dirty="0" smtClean="0"/>
              <a:t>esophageal sphincter</a:t>
            </a:r>
            <a:r>
              <a:rPr lang="en-CA" dirty="0" smtClean="0"/>
              <a:t>, which prevents stomach acid from backing up into esophagus</a:t>
            </a:r>
          </a:p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48577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336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25463"/>
            <a:ext cx="8382000" cy="617537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Stomach Function</a:t>
            </a:r>
            <a:endParaRPr lang="en-CA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950" y="1066800"/>
            <a:ext cx="8382000" cy="1447800"/>
          </a:xfrm>
          <a:ln/>
        </p:spPr>
        <p:txBody>
          <a:bodyPr lIns="90000" tIns="111240" rIns="90000" bIns="46800"/>
          <a:lstStyle/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/>
              <a:t>J-shaped, muscular</a:t>
            </a:r>
          </a:p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 smtClean="0"/>
              <a:t>Pyloric </a:t>
            </a:r>
            <a:r>
              <a:rPr lang="en-US" dirty="0"/>
              <a:t>sphincter controls movement of stomach contents to small intestine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499360"/>
            <a:ext cx="5162550" cy="413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86200"/>
            <a:ext cx="3352800" cy="254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Functions: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Storage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Some digestion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Push food into small intestine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125" y="1938339"/>
            <a:ext cx="7634288" cy="1871662"/>
          </a:xfrm>
        </p:spPr>
        <p:txBody>
          <a:bodyPr/>
          <a:lstStyle/>
          <a:p>
            <a:r>
              <a:rPr lang="en-US" dirty="0" smtClean="0"/>
              <a:t>Empty – 50 mL capacity;  can expand to store 2-4 L of food</a:t>
            </a:r>
          </a:p>
          <a:p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8" y="3099523"/>
            <a:ext cx="8395102" cy="33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719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38150" y="344488"/>
            <a:ext cx="8382000" cy="9144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Stomach Structure</a:t>
            </a:r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1" t="23611" r="32120" b="14441"/>
          <a:stretch>
            <a:fillRect/>
          </a:stretch>
        </p:blipFill>
        <p:spPr bwMode="auto">
          <a:xfrm>
            <a:off x="1585913" y="1079500"/>
            <a:ext cx="597376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891" t="23611" r="32120" b="144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ttp://www.ck12.org/flx/render/perma/resource/default/image/user%3Ack12editor/fb55815152cd31c1c53a6bde6748e2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599"/>
            <a:ext cx="565785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8382000" cy="9144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 smtClean="0"/>
              <a:t>Digestion in the Stomach</a:t>
            </a:r>
            <a:endParaRPr lang="en-CA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3581400"/>
          </a:xfrm>
          <a:ln/>
        </p:spPr>
        <p:txBody>
          <a:bodyPr lIns="90000" tIns="74880" rIns="90000" bIns="46800"/>
          <a:lstStyle/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/>
              <a:t>Physical &amp; chemical digestion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/>
              <a:t>Churning mixes food with gastric juice, creating a thick liquid </a:t>
            </a:r>
            <a:r>
              <a:rPr lang="en-US" dirty="0">
                <a:latin typeface="Wingdings" charset="2"/>
              </a:rPr>
              <a:t></a:t>
            </a:r>
            <a:r>
              <a:rPr lang="en-US" dirty="0"/>
              <a:t> </a:t>
            </a:r>
            <a:r>
              <a:rPr lang="en-US" i="1" u="sng" dirty="0" err="1"/>
              <a:t>chyme</a:t>
            </a:r>
            <a:endParaRPr lang="en-US" i="1" u="sng" dirty="0"/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i="1" u="sng" dirty="0"/>
              <a:t>Gastric </a:t>
            </a:r>
            <a:r>
              <a:rPr lang="en-US" i="1" u="sng" dirty="0" smtClean="0"/>
              <a:t>juice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US" sz="1200" i="1" u="sng" dirty="0"/>
          </a:p>
          <a:p>
            <a:pPr marL="738188" lvl="1" indent="-280988" eaLnBrk="0"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/>
              <a:t>Water, mucus, salts, hydrochloric acid, enzymes</a:t>
            </a:r>
          </a:p>
          <a:p>
            <a:pPr marL="738188" lvl="1" indent="-280988" eaLnBrk="0"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dirty="0"/>
              <a:t>pH 1-3 </a:t>
            </a:r>
            <a:r>
              <a:rPr lang="en-US" dirty="0">
                <a:latin typeface="Wingdings" charset="2"/>
              </a:rPr>
              <a:t></a:t>
            </a:r>
            <a:r>
              <a:rPr lang="en-US" dirty="0"/>
              <a:t> helps kill bacteria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25463"/>
            <a:ext cx="8382000" cy="91440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Digestive System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038600"/>
          </a:xfrm>
          <a:ln/>
        </p:spPr>
        <p:txBody>
          <a:bodyPr lIns="90000" tIns="74880" rIns="90000" bIns="46800"/>
          <a:lstStyle/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Ingests, breaks down food, and absorbs nutrients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Works with circulatory system to deliver nutrients to cells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Both chemical breakdown (hydrolysis), and physical breakdown of material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A tube ~8m long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Waste eliminated through anus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900113" y="539750"/>
            <a:ext cx="7696200" cy="67945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Protein Digestion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5241925" cy="4724400"/>
          </a:xfrm>
          <a:ln/>
        </p:spPr>
        <p:txBody>
          <a:bodyPr lIns="90000" tIns="71640" rIns="90000" bIns="46800"/>
          <a:lstStyle/>
          <a:p>
            <a:pPr marL="501650" indent="-430213">
              <a:spcBef>
                <a:spcPts val="700"/>
              </a:spcBef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 dirty="0"/>
              <a:t>Proteins and polypeptides are very large molecules</a:t>
            </a:r>
          </a:p>
          <a:p>
            <a:pPr marL="501650" indent="-430213">
              <a:spcBef>
                <a:spcPts val="700"/>
              </a:spcBef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 dirty="0"/>
              <a:t>An enzyme known as </a:t>
            </a:r>
            <a:r>
              <a:rPr lang="en-CA" sz="2800" dirty="0">
                <a:solidFill>
                  <a:srgbClr val="FF3300"/>
                </a:solidFill>
              </a:rPr>
              <a:t>pepsin</a:t>
            </a:r>
            <a:r>
              <a:rPr lang="en-CA" sz="2800" dirty="0"/>
              <a:t> is produced by peptic cells in the stomach</a:t>
            </a:r>
          </a:p>
          <a:p>
            <a:pPr marL="501650" indent="-430213">
              <a:spcBef>
                <a:spcPts val="700"/>
              </a:spcBef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 dirty="0"/>
              <a:t>This enzyme works along with the hydrochloric acid in the stomach to break down the polypeptides into smaller units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72634"/>
            <a:ext cx="3330273" cy="250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39750"/>
            <a:ext cx="8382000" cy="1312863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Why Doesn’t Stomach Digest    Itself?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3319462"/>
          </a:xfrm>
          <a:ln/>
        </p:spPr>
        <p:txBody>
          <a:bodyPr lIns="90000" tIns="111240" rIns="90000" bIns="46800"/>
          <a:lstStyle/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3 methods of protection: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Font typeface="Arial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Does not secrete much gastric juice until food is present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Font typeface="Arial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Mucus is secreted to protect stomach lining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Font typeface="Arial" charset="0"/>
              <a:buAutoNum type="arabicPeriod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Stomach secretes pepsin (a protein-digesting enzyme) that is not activated until it is in the presence of hydrochloric acid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35001"/>
            <a:ext cx="5353050" cy="584200"/>
          </a:xfrm>
        </p:spPr>
        <p:txBody>
          <a:bodyPr/>
          <a:lstStyle/>
          <a:p>
            <a:r>
              <a:rPr lang="en-US" dirty="0" smtClean="0"/>
              <a:t>Stomach Layers</a:t>
            </a:r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090" y="1828800"/>
            <a:ext cx="4572510" cy="455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077744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Acid </a:t>
            </a:r>
            <a:r>
              <a:rPr lang="en-US" dirty="0" err="1" smtClean="0">
                <a:solidFill>
                  <a:schemeClr val="tx1"/>
                </a:solidFill>
                <a:sym typeface="Wingdings" pitchFamily="2" charset="2"/>
              </a:rPr>
              <a:t>Chyme</a:t>
            </a:r>
            <a:endParaRPr lang="en-US" dirty="0" smtClean="0">
              <a:solidFill>
                <a:schemeClr val="tx1"/>
              </a:solidFill>
              <a:sym typeface="Wingdings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B  Mucus (with buffering)</a:t>
            </a:r>
          </a:p>
          <a:p>
            <a:endParaRPr lang="en-US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D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 Stomach lining producing mucus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9" y="609600"/>
            <a:ext cx="3159711" cy="35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43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25463"/>
            <a:ext cx="8382000" cy="541337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Absorption in the Stomach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2133600"/>
          </a:xfrm>
          <a:ln/>
        </p:spPr>
        <p:txBody>
          <a:bodyPr lIns="90000" tIns="74880" rIns="90000" bIns="46800"/>
          <a:lstStyle/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Few substances are absorbed in stomach </a:t>
            </a:r>
            <a:r>
              <a:rPr lang="en-CA" dirty="0" smtClean="0"/>
              <a:t>(they are not </a:t>
            </a:r>
            <a:r>
              <a:rPr lang="en-CA" dirty="0"/>
              <a:t>broken down enough yet)</a:t>
            </a:r>
          </a:p>
          <a:p>
            <a:pPr marL="338138" indent="-338138" eaLnBrk="0"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dirty="0"/>
              <a:t>Does absorb water, some salts, alcohol, and some medications 		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4200"/>
            <a:ext cx="46863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42862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87375"/>
            <a:ext cx="7808912" cy="1238250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/>
              <a:t>Digestive Tract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3113" y="1619250"/>
            <a:ext cx="3725862" cy="4525963"/>
          </a:xfrm>
          <a:ln/>
        </p:spPr>
        <p:txBody>
          <a:bodyPr lIns="90000" tIns="111240" rIns="90000" bIns="46800"/>
          <a:lstStyle/>
          <a:p>
            <a:pPr marL="338138" indent="-338138" eaLnBrk="0">
              <a:lnSpc>
                <a:spcPct val="84000"/>
              </a:lnSpc>
              <a:spcBef>
                <a:spcPts val="8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3200"/>
              <a:t>Organs that   contain food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Mouth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Esophagus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Stomach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Small intestine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Large intestine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Rectum</a:t>
            </a:r>
          </a:p>
          <a:p>
            <a:pPr marL="738188" lvl="1" indent="-280988" eaLnBrk="0">
              <a:lnSpc>
                <a:spcPct val="84000"/>
              </a:lnSpc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CA" sz="2800"/>
              <a:t>Anus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552950" y="1619250"/>
            <a:ext cx="3725863" cy="4437063"/>
          </a:xfrm>
          <a:ln/>
        </p:spPr>
        <p:txBody>
          <a:bodyPr/>
          <a:lstStyle/>
          <a:p>
            <a:pPr marL="501650" indent="-430213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3200"/>
              <a:t>Accessory      Organs</a:t>
            </a:r>
          </a:p>
          <a:p>
            <a:pPr marL="1365250" lvl="3" indent="-86042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/>
              <a:t>Salivary glands</a:t>
            </a:r>
          </a:p>
          <a:p>
            <a:pPr marL="1365250" lvl="3" indent="-86042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/>
              <a:t>Liver</a:t>
            </a:r>
          </a:p>
          <a:p>
            <a:pPr marL="1365250" lvl="3" indent="-86042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/>
              <a:t>Gall bladder</a:t>
            </a:r>
          </a:p>
          <a:p>
            <a:pPr marL="1365250" lvl="3" indent="-860425">
              <a:buClr>
                <a:srgbClr val="99284C"/>
              </a:buClr>
              <a:buSzPct val="75000"/>
              <a:buFont typeface="Wingdings" charset="2"/>
              <a:buChar char=""/>
              <a:tabLst>
                <a:tab pos="501650" algn="l"/>
                <a:tab pos="606425" algn="l"/>
                <a:tab pos="1055688" algn="l"/>
                <a:tab pos="1504950" algn="l"/>
                <a:tab pos="1954213" algn="l"/>
                <a:tab pos="2403475" algn="l"/>
                <a:tab pos="2852738" algn="l"/>
                <a:tab pos="3302000" algn="l"/>
                <a:tab pos="3751263" algn="l"/>
                <a:tab pos="4200525" algn="l"/>
                <a:tab pos="4649788" algn="l"/>
                <a:tab pos="5099050" algn="l"/>
                <a:tab pos="5548313" algn="l"/>
                <a:tab pos="5997575" algn="l"/>
                <a:tab pos="6446838" algn="l"/>
                <a:tab pos="6896100" algn="l"/>
                <a:tab pos="7345363" algn="l"/>
                <a:tab pos="7794625" algn="l"/>
                <a:tab pos="8243888" algn="l"/>
                <a:tab pos="8693150" algn="l"/>
                <a:tab pos="9142413" algn="l"/>
              </a:tabLst>
            </a:pPr>
            <a:r>
              <a:rPr lang="en-CA" sz="2800"/>
              <a:t>Pancreas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33400"/>
            <a:ext cx="8382000" cy="906463"/>
          </a:xfrm>
          <a:ln/>
        </p:spPr>
        <p:txBody>
          <a:bodyPr lIns="90000" tIns="748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200" dirty="0" smtClean="0"/>
              <a:t>The Digestive Process</a:t>
            </a:r>
            <a:br>
              <a:rPr lang="en-CA" sz="3200" dirty="0" smtClean="0"/>
            </a:br>
            <a:r>
              <a:rPr lang="en-CA" sz="3200" dirty="0" smtClean="0"/>
              <a:t>begins with </a:t>
            </a:r>
            <a:r>
              <a:rPr lang="en-CA" sz="3200" dirty="0" smtClean="0">
                <a:sym typeface="Wingdings" pitchFamily="2" charset="2"/>
              </a:rPr>
              <a:t> Ingestion</a:t>
            </a:r>
            <a:endParaRPr lang="en-CA" sz="32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609600"/>
          </a:xfrm>
          <a:ln/>
        </p:spPr>
        <p:txBody>
          <a:bodyPr lIns="90000" tIns="71640" rIns="90000" bIns="46800"/>
          <a:lstStyle/>
          <a:p>
            <a:pPr marL="738188" lvl="1" indent="-280988" eaLnBrk="0">
              <a:spcBef>
                <a:spcPts val="6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n-US" sz="2400" dirty="0" smtClean="0"/>
              <a:t>The </a:t>
            </a:r>
            <a:r>
              <a:rPr lang="en-US" sz="2400" dirty="0"/>
              <a:t>taking in of nutrients</a:t>
            </a:r>
          </a:p>
          <a:p>
            <a:pPr marL="338138" indent="-338138" eaLnBrk="0"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US" sz="2800" dirty="0"/>
          </a:p>
          <a:p>
            <a:pPr marL="338138" indent="-338138" eaLnBrk="0">
              <a:spcBef>
                <a:spcPts val="700"/>
              </a:spcBef>
              <a:buClr>
                <a:srgbClr val="81CA6A"/>
              </a:buClr>
              <a:buSzPct val="75000"/>
              <a:buFont typeface="Wingdings" charset="2"/>
              <a:buChar char="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0" y="1898642"/>
            <a:ext cx="6825579" cy="474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1"/>
            <a:ext cx="7805737" cy="508000"/>
          </a:xfrm>
        </p:spPr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847013" cy="4522787"/>
          </a:xfrm>
        </p:spPr>
        <p:txBody>
          <a:bodyPr/>
          <a:lstStyle/>
          <a:p>
            <a:pPr marL="342900" lvl="1" indent="-342900"/>
            <a:r>
              <a:rPr lang="en-US" sz="2400" dirty="0" smtClean="0"/>
              <a:t>The breakdown of complex organic molecules into smaller components by enzymes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0" y="1898642"/>
            <a:ext cx="6825579" cy="474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1"/>
            <a:ext cx="7805737" cy="736600"/>
          </a:xfrm>
        </p:spPr>
        <p:txBody>
          <a:bodyPr/>
          <a:lstStyle/>
          <a:p>
            <a:r>
              <a:rPr lang="en-US" dirty="0" smtClean="0"/>
              <a:t>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1"/>
            <a:ext cx="7848600" cy="603242"/>
          </a:xfrm>
        </p:spPr>
        <p:txBody>
          <a:bodyPr/>
          <a:lstStyle/>
          <a:p>
            <a:pPr marL="342900" lvl="1" indent="-342900"/>
            <a:r>
              <a:rPr lang="en-US" sz="2400" dirty="0" smtClean="0"/>
              <a:t>The transport of digested nutrients to the cells of the body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0" y="1898642"/>
            <a:ext cx="6825579" cy="4740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584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0"/>
            <a:ext cx="7805737" cy="507999"/>
          </a:xfrm>
        </p:spPr>
        <p:txBody>
          <a:bodyPr/>
          <a:lstStyle/>
          <a:p>
            <a:r>
              <a:rPr lang="en-US" dirty="0" smtClean="0"/>
              <a:t>Egestion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34288" cy="576262"/>
          </a:xfrm>
        </p:spPr>
        <p:txBody>
          <a:bodyPr/>
          <a:lstStyle/>
          <a:p>
            <a:pPr marL="342900" lvl="1" indent="-342900"/>
            <a:r>
              <a:rPr lang="en-US" sz="2400" dirty="0" smtClean="0"/>
              <a:t>The removal of food waste from the body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0" y="1676400"/>
            <a:ext cx="7145587" cy="49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564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291"/>
            <a:ext cx="6248399" cy="657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564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3" y="635001"/>
            <a:ext cx="7805737" cy="660399"/>
          </a:xfrm>
        </p:spPr>
        <p:txBody>
          <a:bodyPr/>
          <a:lstStyle/>
          <a:p>
            <a:r>
              <a:rPr lang="en-CA" dirty="0" smtClean="0"/>
              <a:t>Mouth &amp; Physical digestion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1"/>
            <a:ext cx="7634288" cy="990600"/>
          </a:xfrm>
        </p:spPr>
        <p:txBody>
          <a:bodyPr/>
          <a:lstStyle/>
          <a:p>
            <a:pPr marL="342900" lvl="1" indent="-342900"/>
            <a:r>
              <a:rPr lang="en-CA" dirty="0" smtClean="0"/>
              <a:t>Teeth break down food into smaller pieces </a:t>
            </a:r>
            <a:r>
              <a:rPr lang="en-CA" dirty="0" smtClean="0">
                <a:latin typeface="Wingdings" charset="2"/>
              </a:rPr>
              <a:t></a:t>
            </a:r>
            <a:r>
              <a:rPr lang="en-CA" dirty="0" smtClean="0"/>
              <a:t> increases surface area for chemical digestion</a:t>
            </a:r>
          </a:p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705600" cy="447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67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478</Words>
  <Application>Microsoft Office PowerPoint</Application>
  <PresentationFormat>On-screen Show (4:3)</PresentationFormat>
  <Paragraphs>84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Times New Roman</vt:lpstr>
      <vt:lpstr>Arial</vt:lpstr>
      <vt:lpstr>DejaVu Sans</vt:lpstr>
      <vt:lpstr>Wingdings</vt:lpstr>
      <vt:lpstr>Office Theme</vt:lpstr>
      <vt:lpstr>6.2 – Digestive System</vt:lpstr>
      <vt:lpstr>Digestive System</vt:lpstr>
      <vt:lpstr>Digestive Tract</vt:lpstr>
      <vt:lpstr>The Digestive Process begins with  Ingestion</vt:lpstr>
      <vt:lpstr>Digestion</vt:lpstr>
      <vt:lpstr>Absorption</vt:lpstr>
      <vt:lpstr>Egestion</vt:lpstr>
      <vt:lpstr>PowerPoint Presentation</vt:lpstr>
      <vt:lpstr>Mouth &amp; Physical digestion </vt:lpstr>
      <vt:lpstr>Mouth &amp; Chemical digestion </vt:lpstr>
      <vt:lpstr>Moving Food to the Esophagus</vt:lpstr>
      <vt:lpstr>Epiglottis</vt:lpstr>
      <vt:lpstr>Esophagus</vt:lpstr>
      <vt:lpstr>Peristalsis</vt:lpstr>
      <vt:lpstr>esophageal sphincter</vt:lpstr>
      <vt:lpstr>Stomach Function</vt:lpstr>
      <vt:lpstr>Stomach Size</vt:lpstr>
      <vt:lpstr>Stomach Structure</vt:lpstr>
      <vt:lpstr>Digestion in the Stomach</vt:lpstr>
      <vt:lpstr>Protein Digestion</vt:lpstr>
      <vt:lpstr>Why Doesn’t Stomach Digest    Itself?</vt:lpstr>
      <vt:lpstr>Stomach Layers</vt:lpstr>
      <vt:lpstr>Absorption in the Stomach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Digestive System</dc:title>
  <dc:creator>Standring, Daniel</dc:creator>
  <cp:lastModifiedBy>Standring, Daniel</cp:lastModifiedBy>
  <cp:revision>26</cp:revision>
  <cp:lastPrinted>1601-01-01T00:00:00Z</cp:lastPrinted>
  <dcterms:created xsi:type="dcterms:W3CDTF">2007-11-11T17:07:00Z</dcterms:created>
  <dcterms:modified xsi:type="dcterms:W3CDTF">2012-11-27T22:26:02Z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TC011408291033</vt:lpwstr>
  </property>
</Properties>
</file>