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96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49375" y="965200"/>
            <a:ext cx="5070475" cy="347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2100" cy="386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922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When the substrate binds to the active site, the bonds of the substrate become much less stable </a:t>
            </a:r>
            <a:r>
              <a:rPr lang="en-CA" sz="2000">
                <a:latin typeface="Wingdings" charset="2"/>
                <a:ea typeface="msmincho" charset="0"/>
                <a:cs typeface="msmincho" charset="0"/>
              </a:rPr>
              <a:t></a:t>
            </a:r>
            <a:r>
              <a:rPr lang="en-CA" sz="2000">
                <a:latin typeface="Arial" charset="0"/>
                <a:ea typeface="msmincho" charset="0"/>
                <a:cs typeface="msmincho" charset="0"/>
              </a:rPr>
              <a:t> more likely to be altered.</a:t>
            </a:r>
          </a:p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Can be used repeatedly.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endParaRPr lang="en-US" sz="2000" dirty="0">
              <a:latin typeface="Arial" charset="0"/>
              <a:ea typeface="msmincho" charset="0"/>
              <a:cs typeface="msmincho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65275" y="965200"/>
            <a:ext cx="4638675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US" sz="1200" dirty="0" smtClean="0">
                <a:latin typeface="Arial" charset="0"/>
                <a:ea typeface="msmincho" charset="0"/>
                <a:cs typeface="msmincho" charset="0"/>
              </a:rPr>
              <a:t>Assignment: </a:t>
            </a:r>
            <a:r>
              <a:rPr lang="en-US" sz="1200" dirty="0" err="1" smtClean="0">
                <a:latin typeface="Arial" charset="0"/>
                <a:ea typeface="msmincho" charset="0"/>
                <a:cs typeface="msmincho" charset="0"/>
              </a:rPr>
              <a:t>pg</a:t>
            </a:r>
            <a:r>
              <a:rPr lang="en-US" sz="1200" dirty="0" smtClean="0">
                <a:latin typeface="Arial" charset="0"/>
                <a:ea typeface="msmincho" charset="0"/>
                <a:cs typeface="msmincho" charset="0"/>
              </a:rPr>
              <a:t> 216 Q#1,2,3,4,8,9</a:t>
            </a:r>
          </a:p>
        </p:txBody>
      </p:sp>
    </p:spTree>
    <p:extLst>
      <p:ext uri="{BB962C8B-B14F-4D97-AF65-F5344CB8AC3E}">
        <p14:creationId xmlns:p14="http://schemas.microsoft.com/office/powerpoint/2010/main" val="128007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US" sz="2000">
                <a:latin typeface="Arial" charset="0"/>
                <a:ea typeface="msmincho" charset="0"/>
                <a:cs typeface="msmincho" charset="0"/>
              </a:rPr>
              <a:t>Peptide bond – see pg 211, figure 6.7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US" sz="2000" dirty="0" smtClean="0">
                <a:latin typeface="Arial" charset="0"/>
                <a:ea typeface="msmincho" charset="0"/>
                <a:cs typeface="msmincho" charset="0"/>
              </a:rPr>
              <a:t>‘</a:t>
            </a:r>
            <a:r>
              <a:rPr lang="en-US" sz="2000" dirty="0">
                <a:latin typeface="Arial" charset="0"/>
                <a:ea typeface="msmincho" charset="0"/>
                <a:cs typeface="msmincho" charset="0"/>
              </a:rPr>
              <a:t>what happens when you fry an egg’. </a:t>
            </a:r>
            <a:r>
              <a:rPr lang="en-US" sz="2000" i="1" dirty="0" smtClean="0">
                <a:latin typeface="Arial" charset="0"/>
                <a:ea typeface="msmincho" charset="0"/>
                <a:cs typeface="msmincho" charset="0"/>
              </a:rPr>
              <a:t>The </a:t>
            </a:r>
            <a:r>
              <a:rPr lang="en-US" sz="2000" i="1" dirty="0">
                <a:latin typeface="Arial" charset="0"/>
                <a:ea typeface="msmincho" charset="0"/>
                <a:cs typeface="msmincho" charset="0"/>
              </a:rPr>
              <a:t>proteins in the egg have coagulated – no matter how much you cool it, it will not change back to its original condition.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295400" y="754063"/>
            <a:ext cx="51816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4440" rIns="90000" bIns="468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DNA contains the genes/information needed to build the cell</a:t>
            </a:r>
          </a:p>
          <a:p>
            <a:pPr eaLnBrk="1">
              <a:lnSpc>
                <a:spcPct val="93000"/>
              </a:lnSpc>
              <a:spcBef>
                <a:spcPts val="450"/>
              </a:spcBef>
            </a:pPr>
            <a:r>
              <a:rPr lang="en-CA" sz="2000">
                <a:latin typeface="Arial" charset="0"/>
                <a:ea typeface="msmincho" charset="0"/>
                <a:cs typeface="msmincho" charset="0"/>
              </a:rPr>
              <a:t>RNA </a:t>
            </a:r>
            <a:r>
              <a:rPr lang="en-CA" sz="2000">
                <a:latin typeface="Wingdings" charset="2"/>
                <a:ea typeface="msmincho" charset="0"/>
                <a:cs typeface="msmincho" charset="0"/>
              </a:rPr>
              <a:t></a:t>
            </a:r>
            <a:r>
              <a:rPr lang="en-CA" sz="2000">
                <a:latin typeface="Arial" charset="0"/>
                <a:ea typeface="msmincho" charset="0"/>
                <a:cs typeface="msmincho" charset="0"/>
              </a:rPr>
              <a:t> gene is copied into RNA, which is then used to make proteins.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36650" y="765175"/>
            <a:ext cx="5497513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201738" y="4784725"/>
            <a:ext cx="5373687" cy="3863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9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8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9650" y="117475"/>
            <a:ext cx="2205038" cy="7094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5887" cy="7094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0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43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651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0838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2263" y="2224088"/>
            <a:ext cx="416242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0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8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6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84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117475"/>
            <a:ext cx="860583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89025" y="2224088"/>
            <a:ext cx="8475663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6251575"/>
            <a:ext cx="19685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b="1" i="1">
          <a:solidFill>
            <a:srgbClr val="E6E6E6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99CC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hyperlink" Target="http://www.mcgrawhill.ca/school/applets/abbio/quiz/ch06/how_enzymes_work.sw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30312" y="122237"/>
            <a:ext cx="8567738" cy="673099"/>
          </a:xfrm>
          <a:ln/>
        </p:spPr>
        <p:txBody>
          <a:bodyPr lIns="92160" tIns="56160" rIns="92160" bIns="4608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3. Proteins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731837"/>
            <a:ext cx="9236076" cy="2971800"/>
          </a:xfrm>
          <a:ln/>
        </p:spPr>
        <p:txBody>
          <a:bodyPr lIns="92160" tIns="114480" rIns="92160" bIns="46080"/>
          <a:lstStyle/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Most diverse type of macromolecule</a:t>
            </a:r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Assembled from amino acids</a:t>
            </a:r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i="1" u="sng" dirty="0"/>
              <a:t>R</a:t>
            </a:r>
            <a:r>
              <a:rPr lang="en-CA" u="sng" dirty="0"/>
              <a:t> group</a:t>
            </a:r>
            <a:r>
              <a:rPr lang="en-CA" dirty="0"/>
              <a:t>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the section that </a:t>
            </a:r>
            <a:r>
              <a:rPr lang="en-CA" dirty="0" smtClean="0"/>
              <a:t>makes </a:t>
            </a:r>
            <a:r>
              <a:rPr lang="en-CA" dirty="0"/>
              <a:t>each amino acid </a:t>
            </a:r>
            <a:r>
              <a:rPr lang="en-CA" dirty="0" smtClean="0"/>
              <a:t>different</a:t>
            </a:r>
            <a:endParaRPr lang="en-CA" dirty="0"/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20 amino acids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body can make 11, others must come from diet </a:t>
            </a:r>
            <a:r>
              <a:rPr lang="en-CA" i="1" dirty="0"/>
              <a:t>“essential amino acids”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2" y="3703637"/>
            <a:ext cx="4876800" cy="34411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18343" y="122237"/>
            <a:ext cx="8567738" cy="700087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Enzymes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312" y="884237"/>
            <a:ext cx="9829800" cy="378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 lvl="0">
              <a:spcAft>
                <a:spcPts val="1138"/>
              </a:spcAft>
              <a:buClr>
                <a:srgbClr val="FFFFFF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3200" kern="0" dirty="0">
                <a:solidFill>
                  <a:srgbClr val="E6E6E6"/>
                </a:solidFill>
                <a:latin typeface="Arial"/>
              </a:rPr>
              <a:t>Proteins acting as a </a:t>
            </a:r>
            <a:r>
              <a:rPr lang="en-CA" sz="3200" i="1" u="sng" kern="0" dirty="0">
                <a:solidFill>
                  <a:srgbClr val="E6E6E6"/>
                </a:solidFill>
                <a:latin typeface="Arial"/>
              </a:rPr>
              <a:t>biological-catalyst</a:t>
            </a:r>
          </a:p>
          <a:p>
            <a:pPr marL="1789113" lvl="0" indent="-428625">
              <a:spcAft>
                <a:spcPts val="85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kern="0" dirty="0">
                <a:solidFill>
                  <a:srgbClr val="E6E6E6"/>
                </a:solidFill>
                <a:latin typeface="Arial"/>
              </a:rPr>
              <a:t>Increase the rate of chemical reactions without being used in the reaction</a:t>
            </a:r>
          </a:p>
          <a:p>
            <a:pPr marL="1789113" lvl="0" indent="-428625">
              <a:spcAft>
                <a:spcPts val="850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800" kern="0" dirty="0">
                <a:solidFill>
                  <a:srgbClr val="E6E6E6"/>
                </a:solidFill>
                <a:latin typeface="Arial"/>
              </a:rPr>
              <a:t>Lower the amount of energy required to initiate the reaction</a:t>
            </a:r>
          </a:p>
          <a:p>
            <a:pPr marL="1092200" lvl="0" indent="-457200">
              <a:spcBef>
                <a:spcPts val="7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3200" kern="0" dirty="0">
                <a:solidFill>
                  <a:srgbClr val="E6E6E6"/>
                </a:solidFill>
                <a:latin typeface="Arial"/>
              </a:rPr>
              <a:t>Each one has a precise shape to fit certain molecules (</a:t>
            </a:r>
            <a:r>
              <a:rPr lang="en-CA" sz="3200" i="1" u="sng" kern="0" dirty="0">
                <a:solidFill>
                  <a:srgbClr val="E6E6E6"/>
                </a:solidFill>
                <a:latin typeface="Arial"/>
              </a:rPr>
              <a:t>substrates</a:t>
            </a:r>
            <a:r>
              <a:rPr lang="en-CA" sz="3200" kern="0" dirty="0">
                <a:solidFill>
                  <a:srgbClr val="E6E6E6"/>
                </a:solidFill>
                <a:latin typeface="Arial"/>
              </a:rPr>
              <a:t>)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05" y="4389437"/>
            <a:ext cx="609600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227013"/>
            <a:ext cx="9072562" cy="657224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Enzyme Names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6134" y="884237"/>
            <a:ext cx="9829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3200" dirty="0">
                <a:solidFill>
                  <a:srgbClr val="FFFFFF"/>
                </a:solidFill>
              </a:rPr>
              <a:t> Enzymes are often named after the substrate (molecule) they bond with, using the suffix “</a:t>
            </a:r>
            <a:r>
              <a:rPr lang="en-US" sz="3200" dirty="0" err="1">
                <a:solidFill>
                  <a:srgbClr val="FF3300"/>
                </a:solidFill>
              </a:rPr>
              <a:t>ase</a:t>
            </a:r>
            <a:r>
              <a:rPr lang="en-US" sz="3200" dirty="0" smtClean="0">
                <a:solidFill>
                  <a:srgbClr val="FFFFFF"/>
                </a:solidFill>
              </a:rPr>
              <a:t>”</a:t>
            </a:r>
          </a:p>
          <a:p>
            <a:pPr>
              <a:lnSpc>
                <a:spcPct val="100000"/>
              </a:lnSpc>
              <a:buSzPct val="45000"/>
              <a:buFont typeface="Wingdings" charset="2"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000" i="1" dirty="0" smtClean="0">
                <a:solidFill>
                  <a:srgbClr val="FFFFFF"/>
                </a:solidFill>
              </a:rPr>
              <a:t>e.g.</a:t>
            </a:r>
            <a:r>
              <a:rPr lang="en-US" sz="2800" dirty="0" smtClean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substrate</a:t>
            </a:r>
            <a:r>
              <a:rPr lang="en-US" sz="2800" dirty="0">
                <a:solidFill>
                  <a:srgbClr val="FFFF00"/>
                </a:solidFill>
              </a:rPr>
              <a:t>		</a:t>
            </a:r>
            <a:r>
              <a:rPr lang="en-US" sz="2800" dirty="0" smtClean="0">
                <a:solidFill>
                  <a:srgbClr val="FFFF00"/>
                </a:solidFill>
              </a:rPr>
              <a:t>enzyme</a:t>
            </a: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			sucrose 		</a:t>
            </a:r>
            <a:r>
              <a:rPr lang="en-US" sz="2800" dirty="0" smtClean="0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dirty="0" err="1" smtClean="0">
                <a:solidFill>
                  <a:srgbClr val="FFFFFF"/>
                </a:solidFill>
              </a:rPr>
              <a:t>sucr</a:t>
            </a:r>
            <a:r>
              <a:rPr lang="en-US" sz="2800" dirty="0" err="1" smtClean="0">
                <a:solidFill>
                  <a:srgbClr val="FF3300"/>
                </a:solidFill>
              </a:rPr>
              <a:t>ase</a:t>
            </a:r>
            <a:endParaRPr lang="en-US" sz="2800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			Cellulose</a:t>
            </a: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US" sz="2800" dirty="0">
                <a:solidFill>
                  <a:srgbClr val="FFFFFF"/>
                </a:solidFill>
              </a:rPr>
              <a:t>	</a:t>
            </a:r>
            <a:r>
              <a:rPr lang="en-US" sz="2800" dirty="0" err="1">
                <a:solidFill>
                  <a:srgbClr val="FFFFFF"/>
                </a:solidFill>
              </a:rPr>
              <a:t>cellul</a:t>
            </a:r>
            <a:r>
              <a:rPr lang="en-US" sz="2800" dirty="0" err="1">
                <a:solidFill>
                  <a:srgbClr val="FF3300"/>
                </a:solidFill>
              </a:rPr>
              <a:t>ase</a:t>
            </a:r>
            <a:endParaRPr lang="en-US" sz="2800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			lipid</a:t>
            </a:r>
            <a:r>
              <a:rPr lang="en-US" sz="2800" dirty="0">
                <a:solidFill>
                  <a:srgbClr val="FFFFFF"/>
                </a:solidFill>
              </a:rPr>
              <a:t>		</a:t>
            </a:r>
            <a:r>
              <a:rPr lang="en-US" sz="2800" dirty="0" smtClean="0">
                <a:solidFill>
                  <a:srgbClr val="FFFFFF"/>
                </a:solidFill>
              </a:rPr>
              <a:t>	</a:t>
            </a:r>
            <a:r>
              <a:rPr lang="en-US" sz="2800" dirty="0" smtClean="0">
                <a:solidFill>
                  <a:srgbClr val="FFFFFF"/>
                </a:solidFill>
                <a:latin typeface="Wingdings" charset="2"/>
              </a:rPr>
              <a:t></a:t>
            </a:r>
            <a:r>
              <a:rPr lang="en-US" sz="2800" dirty="0">
                <a:solidFill>
                  <a:srgbClr val="FFFFFF"/>
                </a:solidFill>
              </a:rPr>
              <a:t>	lip</a:t>
            </a:r>
            <a:r>
              <a:rPr lang="en-US" sz="2800" dirty="0">
                <a:solidFill>
                  <a:srgbClr val="FF3300"/>
                </a:solidFill>
              </a:rPr>
              <a:t>ase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2562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How an Enzymes works: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3128963"/>
            <a:ext cx="755967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00"/>
            <a:ext cx="10080625" cy="597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46037"/>
            <a:ext cx="8567738" cy="673099"/>
          </a:xfrm>
          <a:ln/>
        </p:spPr>
        <p:txBody>
          <a:bodyPr lIns="92160" tIns="53640" rIns="92160" bIns="4608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3000" dirty="0"/>
              <a:t>Factors Affecting Enzyme Action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860" y="655637"/>
            <a:ext cx="9906000" cy="1371600"/>
          </a:xfrm>
          <a:ln/>
        </p:spPr>
        <p:txBody>
          <a:bodyPr lIns="92160" tIns="114480" rIns="92160" bIns="46080"/>
          <a:lstStyle/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Temperature and pH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function best within a narrow range</a:t>
            </a:r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1608136"/>
            <a:ext cx="777240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117476"/>
            <a:ext cx="8605837" cy="842962"/>
          </a:xfrm>
        </p:spPr>
        <p:txBody>
          <a:bodyPr/>
          <a:lstStyle/>
          <a:p>
            <a:r>
              <a:rPr lang="en-CA" dirty="0"/>
              <a:t>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86" y="960437"/>
            <a:ext cx="9829799" cy="2438400"/>
          </a:xfrm>
        </p:spPr>
        <p:txBody>
          <a:bodyPr/>
          <a:lstStyle/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Molecules that attach to the enzyme and reduce its ability to bind the </a:t>
            </a:r>
            <a:r>
              <a:rPr lang="en-CA" dirty="0" smtClean="0"/>
              <a:t>substrate</a:t>
            </a:r>
          </a:p>
          <a:p>
            <a:pPr marL="457200" lvl="1" indent="0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CA" dirty="0"/>
          </a:p>
          <a:p>
            <a:pPr lvl="1">
              <a:lnSpc>
                <a:spcPct val="83000"/>
              </a:lnSpc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Competitive </a:t>
            </a:r>
            <a:r>
              <a:rPr lang="en-CA" dirty="0"/>
              <a:t>– attach at the active site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Non-competitive – attach elsewhere on the enzyme, thereby changing the enzyme shape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2" y="3383422"/>
            <a:ext cx="50799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39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78303" y="122237"/>
            <a:ext cx="8567738" cy="801687"/>
          </a:xfrm>
          <a:ln/>
        </p:spPr>
        <p:txBody>
          <a:bodyPr tIns="35280"/>
          <a:lstStyle/>
          <a:p>
            <a:r>
              <a:rPr lang="en-US" dirty="0" smtClean="0"/>
              <a:t>Making a Polypeptide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912" y="960437"/>
            <a:ext cx="9524999" cy="2362200"/>
          </a:xfrm>
          <a:ln/>
        </p:spPr>
        <p:txBody>
          <a:bodyPr lIns="92160" tIns="74160" rIns="92160" bIns="46080"/>
          <a:lstStyle/>
          <a:p>
            <a:pPr lvl="1"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</a:pPr>
            <a:r>
              <a:rPr lang="en-CA" dirty="0" smtClean="0"/>
              <a:t>A </a:t>
            </a:r>
            <a:r>
              <a:rPr lang="en-CA" dirty="0"/>
              <a:t>chain of several amino acids bonded together</a:t>
            </a:r>
          </a:p>
          <a:p>
            <a:pPr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</a:pPr>
            <a:r>
              <a:rPr lang="en-CA" i="1" u="sng" dirty="0"/>
              <a:t>Peptide bond</a:t>
            </a:r>
          </a:p>
          <a:p>
            <a:pPr lvl="1"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</a:pPr>
            <a:r>
              <a:rPr lang="en-CA" dirty="0"/>
              <a:t>the bond between an amino group of one amino acid, and the carboxyl group of another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1" y="4846637"/>
            <a:ext cx="9797322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122237"/>
            <a:ext cx="8567738" cy="825499"/>
          </a:xfrm>
          <a:ln/>
        </p:spPr>
        <p:txBody>
          <a:bodyPr lIns="92160" tIns="57240" rIns="92160" bIns="4608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Protein Shape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960437"/>
            <a:ext cx="9753600" cy="1446212"/>
          </a:xfrm>
          <a:ln/>
        </p:spPr>
        <p:txBody>
          <a:bodyPr lIns="92160" tIns="74160" rIns="92160" bIns="46080"/>
          <a:lstStyle/>
          <a:p>
            <a:pPr marL="430213" indent="-323850"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Depends on attraction/repulsion of R-groups</a:t>
            </a:r>
          </a:p>
          <a:p>
            <a:pPr marL="430213" indent="-323850"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3-D structure determines the protein’s function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239" y="2179637"/>
            <a:ext cx="6503551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53" y="4541837"/>
            <a:ext cx="3660059" cy="209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</a:rPr>
              <a:t>R-Groups can be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Hydrophobic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accent3"/>
                </a:solidFill>
              </a:rPr>
              <a:t>Hydrophylic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Have other bonding properties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773906" y="122237"/>
            <a:ext cx="8567738" cy="623887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Example Proteins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2" y="884237"/>
            <a:ext cx="949117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2562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Functions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7312" y="1493837"/>
            <a:ext cx="4841876" cy="4891088"/>
          </a:xfrm>
          <a:ln/>
        </p:spPr>
        <p:txBody>
          <a:bodyPr tIns="17640"/>
          <a:lstStyle/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1</a:t>
            </a:r>
            <a:r>
              <a:rPr lang="en-CA" dirty="0"/>
              <a:t>. Structure: tendons, bones, skin, cartilage, hair, wool, etc.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2. Movement: muscles, contractions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3. Catalysis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4. Transport: protein hemoglobin moves O2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5. Energy transportation and storage: Rhodopsin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841874" cy="4891088"/>
          </a:xfrm>
          <a:ln/>
        </p:spPr>
        <p:txBody>
          <a:bodyPr tIns="17640"/>
          <a:lstStyle/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6. Storage: iron in the liver.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7. Protection: </a:t>
            </a:r>
            <a:r>
              <a:rPr lang="en-CA" dirty="0" err="1"/>
              <a:t>Anibodies</a:t>
            </a:r>
            <a:r>
              <a:rPr lang="en-CA" dirty="0"/>
              <a:t>.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8. Control: Hormones such as insulin and glucagon.</a:t>
            </a:r>
          </a:p>
          <a:p>
            <a:pPr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9. Buffering: can help to neutralize acids and bases.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73112" y="0"/>
            <a:ext cx="8567738" cy="749299"/>
          </a:xfrm>
          <a:ln/>
        </p:spPr>
        <p:txBody>
          <a:bodyPr lIns="92160" tIns="56160" rIns="92160" bIns="4608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Denaturation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655637"/>
            <a:ext cx="9829800" cy="3352800"/>
          </a:xfrm>
          <a:ln/>
        </p:spPr>
        <p:txBody>
          <a:bodyPr lIns="92160" tIns="114480" rIns="92160" bIns="46080"/>
          <a:lstStyle/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Exposing a protein to excess heat, radiation or a change in pH will alter its shape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i="1" u="sng" dirty="0"/>
              <a:t>Denaturation</a:t>
            </a:r>
          </a:p>
          <a:p>
            <a:pPr lvl="2">
              <a:lnSpc>
                <a:spcPct val="83000"/>
              </a:lnSpc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Occurs when the bonds of a protein are disrupted, causing </a:t>
            </a:r>
            <a:r>
              <a:rPr lang="en-US" sz="2800" dirty="0" smtClean="0"/>
              <a:t>an often </a:t>
            </a:r>
            <a:r>
              <a:rPr lang="en-US" sz="2800" b="1" u="sng" dirty="0"/>
              <a:t>permanent</a:t>
            </a:r>
            <a:r>
              <a:rPr lang="en-US" sz="2800" dirty="0"/>
              <a:t> change in shape </a:t>
            </a:r>
          </a:p>
          <a:p>
            <a:pPr marL="2070100" indent="-442913">
              <a:spcAft>
                <a:spcPts val="575"/>
              </a:spcAft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/>
              <a:t>ex. X-ray radiation or nuclear radioactivity can disrupt protein structure and can lead to cancer or genetic damage.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112" y="3697388"/>
            <a:ext cx="4114800" cy="375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117475"/>
            <a:ext cx="8605837" cy="2062162"/>
          </a:xfrm>
        </p:spPr>
        <p:txBody>
          <a:bodyPr/>
          <a:lstStyle/>
          <a:p>
            <a:r>
              <a:rPr lang="en-US" dirty="0" smtClean="0"/>
              <a:t>Denaturation can be temporary</a:t>
            </a:r>
            <a:br>
              <a:rPr lang="en-US" dirty="0" smtClean="0"/>
            </a:br>
            <a:r>
              <a:rPr lang="en-US" sz="3200" b="0" i="0" dirty="0" smtClean="0"/>
              <a:t>Only once the denaturing agent is removed</a:t>
            </a:r>
            <a:br>
              <a:rPr lang="en-US" sz="3200" b="0" i="0" dirty="0" smtClean="0"/>
            </a:br>
            <a:r>
              <a:rPr lang="en-US" sz="3200" b="0" dirty="0" smtClean="0"/>
              <a:t>Heat, pH or other extreme surroundings</a:t>
            </a:r>
            <a:endParaRPr lang="en-US" dirty="0"/>
          </a:p>
        </p:txBody>
      </p:sp>
      <p:pic>
        <p:nvPicPr>
          <p:cNvPr id="4098" name="Picture 2" descr="http://kimwootae.com.ne.kr/apbiology/Protein%20Denatu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" y="2560637"/>
            <a:ext cx="9892398" cy="480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42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96912" y="11624"/>
            <a:ext cx="8567738" cy="673099"/>
          </a:xfrm>
          <a:ln/>
        </p:spPr>
        <p:txBody>
          <a:bodyPr lIns="92160" tIns="56160" rIns="92160" bIns="4608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4. Nucleic Acids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456" y="579437"/>
            <a:ext cx="9829800" cy="5607050"/>
          </a:xfrm>
          <a:ln/>
        </p:spPr>
        <p:txBody>
          <a:bodyPr lIns="92160" tIns="114480" rIns="92160" bIns="46080"/>
          <a:lstStyle/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Directs </a:t>
            </a:r>
            <a:r>
              <a:rPr lang="en-CA" dirty="0"/>
              <a:t>the growth and development of organisms using </a:t>
            </a:r>
            <a:r>
              <a:rPr lang="en-CA" dirty="0" smtClean="0"/>
              <a:t>the genetic </a:t>
            </a:r>
            <a:r>
              <a:rPr lang="en-CA" dirty="0"/>
              <a:t>code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i="1" u="sng" dirty="0"/>
              <a:t>RNA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ribonucleic acid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i="1" u="sng" dirty="0"/>
              <a:t>DNA</a:t>
            </a:r>
            <a:r>
              <a:rPr lang="en-CA" dirty="0"/>
              <a:t>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deoxyribonucleic acid</a:t>
            </a:r>
          </a:p>
          <a:p>
            <a:pPr marL="430213" indent="-323850">
              <a:lnSpc>
                <a:spcPct val="83000"/>
              </a:lnSpc>
              <a:spcBef>
                <a:spcPts val="800"/>
              </a:spcBef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Subunits: </a:t>
            </a:r>
            <a:r>
              <a:rPr lang="en-CA" i="1" u="sng" dirty="0"/>
              <a:t>Nucleotides </a:t>
            </a:r>
            <a:r>
              <a:rPr lang="en-CA" dirty="0">
                <a:latin typeface="Wingdings" charset="2"/>
              </a:rPr>
              <a:t></a:t>
            </a:r>
            <a:r>
              <a:rPr lang="en-CA" dirty="0"/>
              <a:t> there are 4 different nucleotides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Adenine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Guanine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Cytosine</a:t>
            </a:r>
          </a:p>
          <a:p>
            <a:pPr marL="739775" lvl="1" indent="-282575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Thymine (</a:t>
            </a:r>
            <a:r>
              <a:rPr lang="en-CA" dirty="0" smtClean="0"/>
              <a:t>DNA)</a:t>
            </a:r>
          </a:p>
          <a:p>
            <a:pPr marL="457200" lvl="1" indent="0">
              <a:lnSpc>
                <a:spcPct val="83000"/>
              </a:lnSpc>
              <a:spcBef>
                <a:spcPts val="700"/>
              </a:spcBef>
              <a:buClr>
                <a:srgbClr val="FFFFFF"/>
              </a:buCl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or </a:t>
            </a:r>
            <a:r>
              <a:rPr lang="en-CA" dirty="0" err="1"/>
              <a:t>Urasil</a:t>
            </a:r>
            <a:r>
              <a:rPr lang="en-CA" dirty="0"/>
              <a:t> (RNA)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2" y="2884877"/>
            <a:ext cx="4845052" cy="448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2" y="2847521"/>
            <a:ext cx="3059661" cy="459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96912" y="122237"/>
            <a:ext cx="8567738" cy="673099"/>
          </a:xfrm>
          <a:ln/>
        </p:spPr>
        <p:txBody>
          <a:bodyPr lIns="92160" tIns="57240" rIns="92160" bIns="46080"/>
          <a:lstStyle/>
          <a:p>
            <a:pPr marL="430213" indent="-323850">
              <a:spcBef>
                <a:spcPts val="80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Vitamins and Minerals</a:t>
            </a:r>
            <a:endParaRPr lang="en-CA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731837"/>
            <a:ext cx="9906000" cy="4619975"/>
          </a:xfrm>
          <a:ln/>
        </p:spPr>
        <p:txBody>
          <a:bodyPr lIns="92160" tIns="74160" rIns="92160" bIns="46080"/>
          <a:lstStyle/>
          <a:p>
            <a:pPr lvl="2"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Key </a:t>
            </a:r>
            <a:r>
              <a:rPr lang="en-CA" dirty="0"/>
              <a:t>components of reactions that give energy,  and make, or break down compounds</a:t>
            </a:r>
          </a:p>
          <a:p>
            <a:pPr lvl="2"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Only needed in small amounts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Vitamins – organic – serve as coenzymes</a:t>
            </a:r>
          </a:p>
          <a:p>
            <a:pPr lvl="2"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Involved in tissue development &amp; growth, resistance to disease</a:t>
            </a:r>
          </a:p>
          <a:p>
            <a:pPr marL="739775" lvl="1" indent="-282575">
              <a:spcBef>
                <a:spcPts val="700"/>
              </a:spcBef>
              <a:buClr>
                <a:srgbClr val="FFFFFF"/>
              </a:buClr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Minerals – inorganic</a:t>
            </a:r>
          </a:p>
          <a:p>
            <a:pPr lvl="2">
              <a:spcBef>
                <a:spcPts val="600"/>
              </a:spcBef>
              <a:buClr>
                <a:srgbClr val="FF00FF"/>
              </a:buClr>
              <a:buSzPct val="65000"/>
              <a:buFont typeface="Book Antiqua" pitchFamily="16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/>
              <a:t>Build bones &amp; cartilage, </a:t>
            </a:r>
            <a:r>
              <a:rPr lang="en-CA" dirty="0" smtClean="0"/>
              <a:t>essential</a:t>
            </a:r>
          </a:p>
          <a:p>
            <a:pPr marL="914400" lvl="2" indent="0">
              <a:spcBef>
                <a:spcPts val="600"/>
              </a:spcBef>
              <a:buClr>
                <a:srgbClr val="FF00FF"/>
              </a:buClr>
              <a:buSzPct val="6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components </a:t>
            </a:r>
            <a:r>
              <a:rPr lang="en-CA" dirty="0"/>
              <a:t>of hemoglobin, </a:t>
            </a:r>
            <a:r>
              <a:rPr lang="en-CA" dirty="0" smtClean="0"/>
              <a:t>hormones,</a:t>
            </a:r>
          </a:p>
          <a:p>
            <a:pPr marL="914400" lvl="2" indent="0">
              <a:spcBef>
                <a:spcPts val="600"/>
              </a:spcBef>
              <a:buClr>
                <a:srgbClr val="FF00FF"/>
              </a:buClr>
              <a:buSzPct val="6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dirty="0" smtClean="0"/>
              <a:t>and </a:t>
            </a:r>
            <a:r>
              <a:rPr lang="en-CA" dirty="0"/>
              <a:t>enzymes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562</Words>
  <Application>Microsoft Office PowerPoint</Application>
  <PresentationFormat>Custom</PresentationFormat>
  <Paragraphs>80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3. Proteins</vt:lpstr>
      <vt:lpstr>Making a Polypeptide</vt:lpstr>
      <vt:lpstr>Protein Shape</vt:lpstr>
      <vt:lpstr>Example Proteins</vt:lpstr>
      <vt:lpstr>Functions</vt:lpstr>
      <vt:lpstr>Denaturation </vt:lpstr>
      <vt:lpstr>Denaturation can be temporary Only once the denaturing agent is removed Heat, pH or other extreme surroundings</vt:lpstr>
      <vt:lpstr>4. Nucleic Acids</vt:lpstr>
      <vt:lpstr>Vitamins and Minerals</vt:lpstr>
      <vt:lpstr>Enzymes</vt:lpstr>
      <vt:lpstr>Enzyme Names</vt:lpstr>
      <vt:lpstr>How an Enzymes works:</vt:lpstr>
      <vt:lpstr>Factors Affecting Enzyme Action</vt:lpstr>
      <vt:lpstr>Inhibitors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Proteins</dc:title>
  <dc:creator>Standring, Daniel</dc:creator>
  <cp:lastModifiedBy>Standring, Daniel</cp:lastModifiedBy>
  <cp:revision>9</cp:revision>
  <cp:lastPrinted>1601-01-01T00:00:00Z</cp:lastPrinted>
  <dcterms:created xsi:type="dcterms:W3CDTF">2009-10-20T20:06:45Z</dcterms:created>
  <dcterms:modified xsi:type="dcterms:W3CDTF">2012-11-27T00:27:07Z</dcterms:modified>
</cp:coreProperties>
</file>