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300" y="695325"/>
            <a:ext cx="4848225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33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1438" y="0"/>
            <a:ext cx="297338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733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1438" y="8686800"/>
            <a:ext cx="297338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FF347EF7-E9C1-43FA-9A69-F5D26810AB2B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7614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E04FD5-6D93-443E-86E5-AA99EC115DD3}" type="slidenum">
              <a:rPr lang="en-CA"/>
              <a:pPr/>
              <a:t>1</a:t>
            </a:fld>
            <a:endParaRPr lang="en-CA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514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05F15C-F372-45CA-808F-E5F59E09B0AB}" type="slidenum">
              <a:rPr lang="en-CA"/>
              <a:pPr/>
              <a:t>10</a:t>
            </a:fld>
            <a:endParaRPr lang="en-CA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514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9D2BBC-8CB9-437B-B425-B0B4082D5B60}" type="slidenum">
              <a:rPr lang="en-CA"/>
              <a:pPr/>
              <a:t>11</a:t>
            </a:fld>
            <a:endParaRPr lang="en-CA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514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C2FA4A-84D7-4ECE-B305-9DD53E0D7CC7}" type="slidenum">
              <a:rPr lang="en-CA"/>
              <a:pPr/>
              <a:t>2</a:t>
            </a:fld>
            <a:endParaRPr lang="en-CA"/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514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F625E9-358E-45C3-A4D7-689D02E3E82E}" type="slidenum">
              <a:rPr lang="en-CA"/>
              <a:pPr/>
              <a:t>3</a:t>
            </a:fld>
            <a:endParaRPr lang="en-CA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4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450"/>
              </a:spcBef>
            </a:pPr>
            <a:r>
              <a:rPr lang="en-CA" sz="2000">
                <a:latin typeface="Arial" charset="0"/>
                <a:ea typeface="msmincho" charset="0"/>
                <a:cs typeface="msmincho" charset="0"/>
              </a:rPr>
              <a:t>See Table 6.1, pg 206 (Macromolecules)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7F76AA-13EB-457D-9B8E-B7ACB84B5F62}" type="slidenum">
              <a:rPr lang="en-CA"/>
              <a:pPr/>
              <a:t>4</a:t>
            </a:fld>
            <a:endParaRPr lang="en-CA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4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450"/>
              </a:spcBef>
            </a:pPr>
            <a:r>
              <a:rPr lang="en-CA" sz="2000">
                <a:latin typeface="Arial" charset="0"/>
                <a:ea typeface="msmincho" charset="0"/>
                <a:cs typeface="msmincho" charset="0"/>
              </a:rPr>
              <a:t>Enzymes control the timing of these reactions and the positioning of the reactants.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7ADB1A-7788-4BD2-9711-5103EB2B2F4B}" type="slidenum">
              <a:rPr lang="en-CA"/>
              <a:pPr/>
              <a:t>5</a:t>
            </a:fld>
            <a:endParaRPr lang="en-CA"/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514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41F324-C6E6-46C0-85DA-31E4C36C3A63}" type="slidenum">
              <a:rPr lang="en-CA"/>
              <a:pPr/>
              <a:t>6</a:t>
            </a:fld>
            <a:endParaRPr lang="en-CA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514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212815-31D0-4AF4-B996-356BA6C250CB}" type="slidenum">
              <a:rPr lang="en-CA"/>
              <a:pPr/>
              <a:t>7</a:t>
            </a:fld>
            <a:endParaRPr lang="en-CA"/>
          </a:p>
        </p:txBody>
      </p:sp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4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450"/>
              </a:spcBef>
            </a:pPr>
            <a:endParaRPr lang="en-CA" sz="2000" dirty="0">
              <a:latin typeface="Arial" charset="0"/>
              <a:ea typeface="msmincho" charset="0"/>
              <a:cs typeface="msmincho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6AD61F-416F-4733-9AFF-289EED0F36AA}" type="slidenum">
              <a:rPr lang="en-CA"/>
              <a:pPr/>
              <a:t>8</a:t>
            </a:fld>
            <a:endParaRPr lang="en-CA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514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CA" sz="1200" dirty="0" smtClean="0">
                <a:latin typeface="Arial" charset="0"/>
                <a:ea typeface="msmincho" charset="0"/>
                <a:cs typeface="msmincho" charset="0"/>
              </a:rPr>
              <a:t>Glycogen has more branching, and therefore contains many more glucose units per cell than starch does.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80C254-29F0-4506-9D8E-617B74BD4C11}" type="slidenum">
              <a:rPr lang="en-CA"/>
              <a:pPr/>
              <a:t>9</a:t>
            </a:fld>
            <a:endParaRPr lang="en-CA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514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201DE18-57DB-446D-A643-58C00AD7C062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513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D4DC2BF-27F4-43D5-BCE7-D225A60E1203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146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76200"/>
            <a:ext cx="2063750" cy="6051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5450" y="76200"/>
            <a:ext cx="6042025" cy="6051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550BB3C-DA4F-48CC-BC09-FCFBEBBF278B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5874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76200"/>
            <a:ext cx="8226425" cy="1311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82600" y="6530975"/>
            <a:ext cx="2127250" cy="32385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43250" y="6530975"/>
            <a:ext cx="2895600" cy="32385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328025" y="6367463"/>
            <a:ext cx="487363" cy="469900"/>
          </a:xfrm>
        </p:spPr>
        <p:txBody>
          <a:bodyPr/>
          <a:lstStyle>
            <a:lvl1pPr>
              <a:defRPr/>
            </a:lvl1pPr>
          </a:lstStyle>
          <a:p>
            <a:fld id="{DA9C22B3-37D4-4FF7-B4BD-F0DF4C31C7CF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041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4FB8A32-9FE2-409E-9487-95858B3CA56D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6189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E4F997E-1A50-4FB1-BD6A-6D653BC45B4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534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748A8A8-92B9-4BE2-A012-1D0F0D21EF15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8315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3CA9ACA-68B5-4B7B-AF3E-7505D07F1D8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54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102E55-AF28-405D-9F10-1AFF4DA9BC85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3150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D49D4B-0571-448F-861C-D8A773418FFD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1687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1C9B7B4-BAA3-4210-A109-495D24702854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964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B8BF04-6E9D-493E-8E2D-EA3715570793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8233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25450" y="76200"/>
            <a:ext cx="82264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82600" y="6530975"/>
            <a:ext cx="21272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43250" y="6530975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8025" y="6367463"/>
            <a:ext cx="4873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2E3436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fld id="{DBC58F57-BB6D-4EF2-95F2-E5C3FA029C06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2E3436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2E3436"/>
          </a:solidFill>
          <a:latin typeface="Bitstream Vera Sans" pitchFamily="32" charset="0"/>
          <a:ea typeface="msmincho" charset="0"/>
          <a:cs typeface="msmincho" charset="0"/>
        </a:defRPr>
      </a:lvl2pPr>
      <a:lvl3pPr marL="11430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2E3436"/>
          </a:solidFill>
          <a:latin typeface="Bitstream Vera Sans" pitchFamily="32" charset="0"/>
          <a:ea typeface="msmincho" charset="0"/>
          <a:cs typeface="msmincho" charset="0"/>
        </a:defRPr>
      </a:lvl3pPr>
      <a:lvl4pPr marL="16002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2E3436"/>
          </a:solidFill>
          <a:latin typeface="Bitstream Vera Sans" pitchFamily="32" charset="0"/>
          <a:ea typeface="msmincho" charset="0"/>
          <a:cs typeface="msmincho" charset="0"/>
        </a:defRPr>
      </a:lvl4pPr>
      <a:lvl5pPr marL="20574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2E3436"/>
          </a:solidFill>
          <a:latin typeface="Bitstream Vera Sans" pitchFamily="32" charset="0"/>
          <a:ea typeface="msmincho" charset="0"/>
          <a:cs typeface="msmincho" charset="0"/>
        </a:defRPr>
      </a:lvl5pPr>
      <a:lvl6pPr marL="25146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2E3436"/>
          </a:solidFill>
          <a:latin typeface="Bitstream Vera Sans" pitchFamily="32" charset="0"/>
          <a:ea typeface="msmincho" charset="0"/>
          <a:cs typeface="msmincho" charset="0"/>
        </a:defRPr>
      </a:lvl6pPr>
      <a:lvl7pPr marL="29718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2E3436"/>
          </a:solidFill>
          <a:latin typeface="Bitstream Vera Sans" pitchFamily="32" charset="0"/>
          <a:ea typeface="msmincho" charset="0"/>
          <a:cs typeface="msmincho" charset="0"/>
        </a:defRPr>
      </a:lvl7pPr>
      <a:lvl8pPr marL="34290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2E3436"/>
          </a:solidFill>
          <a:latin typeface="Bitstream Vera Sans" pitchFamily="32" charset="0"/>
          <a:ea typeface="msmincho" charset="0"/>
          <a:cs typeface="msmincho" charset="0"/>
        </a:defRPr>
      </a:lvl8pPr>
      <a:lvl9pPr marL="38862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2E3436"/>
          </a:solidFill>
          <a:latin typeface="Bitstream Vera Sans" pitchFamily="32" charset="0"/>
          <a:ea typeface="msmincho" charset="0"/>
          <a:cs typeface="msmincho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219200"/>
          </a:xfrm>
          <a:ln/>
        </p:spPr>
        <p:txBody>
          <a:bodyPr lIns="92160" tIns="57240" rIns="92160" bIns="4608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4000" dirty="0">
                <a:solidFill>
                  <a:srgbClr val="FAFD00"/>
                </a:solidFill>
              </a:rPr>
              <a:t>Unit 4: Human Systems</a:t>
            </a:r>
            <a:br>
              <a:rPr lang="en-CA" sz="4000" dirty="0">
                <a:solidFill>
                  <a:srgbClr val="FAFD00"/>
                </a:solidFill>
              </a:rPr>
            </a:br>
            <a:r>
              <a:rPr lang="en-CA" sz="4000" dirty="0">
                <a:solidFill>
                  <a:srgbClr val="FAFD00"/>
                </a:solidFill>
              </a:rPr>
              <a:t>Chapter 1: Digestion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33400" y="1219200"/>
            <a:ext cx="7696200" cy="838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60" tIns="74160" rIns="92160" bIns="46080"/>
          <a:lstStyle/>
          <a:p>
            <a:pPr marL="0" indent="0" algn="ctr">
              <a:spcBef>
                <a:spcPts val="800"/>
              </a:spcBef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dirty="0">
                <a:solidFill>
                  <a:srgbClr val="FF0000"/>
                </a:solidFill>
                <a:latin typeface="Arial" charset="0"/>
              </a:rPr>
              <a:t>The Molecules of Living </a:t>
            </a:r>
            <a:r>
              <a:rPr lang="en-CA" dirty="0" smtClean="0">
                <a:solidFill>
                  <a:srgbClr val="FF0000"/>
                </a:solidFill>
                <a:latin typeface="Arial" charset="0"/>
              </a:rPr>
              <a:t>Systems </a:t>
            </a:r>
            <a:r>
              <a:rPr lang="en-CA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n-CA" dirty="0" smtClean="0">
                <a:solidFill>
                  <a:srgbClr val="FF0000"/>
                </a:solidFill>
                <a:latin typeface="Arial" charset="0"/>
              </a:rPr>
              <a:t>6.1</a:t>
            </a:r>
            <a:endParaRPr lang="en-CA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47838"/>
            <a:ext cx="5791200" cy="49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90550"/>
          </a:xfrm>
          <a:ln/>
        </p:spPr>
        <p:txBody>
          <a:bodyPr lIns="92160" tIns="56160" rIns="92160" bIns="46080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4000" dirty="0"/>
              <a:t>2. Lipids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8991600" cy="4114800"/>
          </a:xfrm>
          <a:ln/>
        </p:spPr>
        <p:txBody>
          <a:bodyPr lIns="92160" tIns="74160" rIns="92160" bIns="46080"/>
          <a:lstStyle/>
          <a:p>
            <a:pPr marL="430213" indent="-323850">
              <a:spcBef>
                <a:spcPts val="800"/>
              </a:spcBef>
              <a:spcAft>
                <a:spcPct val="0"/>
              </a:spcAft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dirty="0"/>
              <a:t>Important property:</a:t>
            </a:r>
          </a:p>
          <a:p>
            <a:pPr marL="739775" lvl="1" indent="-282575">
              <a:spcBef>
                <a:spcPts val="700"/>
              </a:spcBef>
              <a:spcAft>
                <a:spcPct val="0"/>
              </a:spcAft>
              <a:buClr>
                <a:srgbClr val="FFFFFF"/>
              </a:buClr>
              <a:buFont typeface="Book Antiqua" pitchFamily="16" charset="0"/>
              <a:buChar char="•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dirty="0"/>
              <a:t>Insoluble in water</a:t>
            </a:r>
          </a:p>
          <a:p>
            <a:pPr marL="430213" indent="-323850">
              <a:spcBef>
                <a:spcPts val="800"/>
              </a:spcBef>
              <a:spcAft>
                <a:spcPct val="0"/>
              </a:spcAft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dirty="0"/>
              <a:t>Functions:</a:t>
            </a:r>
          </a:p>
          <a:p>
            <a:pPr marL="739775" lvl="1" indent="-282575">
              <a:spcBef>
                <a:spcPts val="700"/>
              </a:spcBef>
              <a:spcAft>
                <a:spcPct val="0"/>
              </a:spcAft>
              <a:buClr>
                <a:srgbClr val="FFFFFF"/>
              </a:buClr>
              <a:buFont typeface="Book Antiqua" pitchFamily="16" charset="0"/>
              <a:buChar char="•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dirty="0" smtClean="0"/>
              <a:t>Fats &amp; Oils </a:t>
            </a:r>
            <a:r>
              <a:rPr lang="en-CA" dirty="0" smtClean="0">
                <a:sym typeface="Wingdings" pitchFamily="2" charset="2"/>
              </a:rPr>
              <a:t> </a:t>
            </a:r>
            <a:r>
              <a:rPr lang="en-CA" dirty="0" smtClean="0"/>
              <a:t>Energy </a:t>
            </a:r>
            <a:r>
              <a:rPr lang="en-CA" dirty="0"/>
              <a:t>storage (stores </a:t>
            </a:r>
            <a:r>
              <a:rPr lang="en-CA" dirty="0" smtClean="0"/>
              <a:t>on average 2.25 </a:t>
            </a:r>
            <a:r>
              <a:rPr lang="en-CA" dirty="0"/>
              <a:t>X more energy than other </a:t>
            </a:r>
            <a:r>
              <a:rPr lang="en-CA" dirty="0" smtClean="0"/>
              <a:t>biological molecules</a:t>
            </a:r>
            <a:r>
              <a:rPr lang="en-CA" dirty="0"/>
              <a:t>)</a:t>
            </a:r>
          </a:p>
          <a:p>
            <a:pPr marL="739775" lvl="1" indent="-282575">
              <a:spcBef>
                <a:spcPts val="700"/>
              </a:spcBef>
              <a:spcAft>
                <a:spcPct val="0"/>
              </a:spcAft>
              <a:buClr>
                <a:srgbClr val="FFFFFF"/>
              </a:buClr>
              <a:buFont typeface="Book Antiqua" pitchFamily="16" charset="0"/>
              <a:buChar char="•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dirty="0"/>
              <a:t>Phospholipids </a:t>
            </a:r>
            <a:r>
              <a:rPr lang="en-CA" dirty="0">
                <a:latin typeface="Wingdings" charset="2"/>
              </a:rPr>
              <a:t></a:t>
            </a:r>
            <a:r>
              <a:rPr lang="en-CA" dirty="0"/>
              <a:t> cell </a:t>
            </a:r>
            <a:r>
              <a:rPr lang="en-CA" dirty="0" smtClean="0"/>
              <a:t>membranes (ex</a:t>
            </a:r>
            <a:r>
              <a:rPr lang="en-CA" dirty="0"/>
              <a:t>. covering for head of sperm)</a:t>
            </a:r>
          </a:p>
          <a:p>
            <a:pPr marL="739775" lvl="1" indent="-282575">
              <a:spcBef>
                <a:spcPts val="700"/>
              </a:spcBef>
              <a:spcAft>
                <a:spcPct val="0"/>
              </a:spcAft>
              <a:buClr>
                <a:srgbClr val="FFFFFF"/>
              </a:buClr>
              <a:buFont typeface="Book Antiqua" pitchFamily="16" charset="0"/>
              <a:buChar char="•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dirty="0" smtClean="0"/>
              <a:t>Steroids </a:t>
            </a:r>
            <a:r>
              <a:rPr lang="en-CA" dirty="0">
                <a:latin typeface="Wingdings" charset="2"/>
              </a:rPr>
              <a:t></a:t>
            </a:r>
            <a:r>
              <a:rPr lang="en-CA" dirty="0"/>
              <a:t> help </a:t>
            </a:r>
            <a:r>
              <a:rPr lang="en-CA" dirty="0" smtClean="0"/>
              <a:t>to</a:t>
            </a:r>
          </a:p>
          <a:p>
            <a:pPr marL="457200" lvl="1" indent="0">
              <a:spcBef>
                <a:spcPts val="700"/>
              </a:spcBef>
              <a:spcAft>
                <a:spcPct val="0"/>
              </a:spcAft>
              <a:buClr>
                <a:srgbClr val="FFFFFF"/>
              </a:buClr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dirty="0" smtClean="0"/>
              <a:t>make </a:t>
            </a:r>
            <a:r>
              <a:rPr lang="en-CA" dirty="0"/>
              <a:t>sex hormones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614" y="2971800"/>
            <a:ext cx="3961086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43053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0" y="1143000"/>
            <a:ext cx="9067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114480" rIns="92160" bIns="46080"/>
          <a:lstStyle>
            <a:lvl1pPr marL="430213" indent="-32385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39775" indent="-282575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lvl="1" eaLnBrk="1">
              <a:lnSpc>
                <a:spcPct val="83000"/>
              </a:lnSpc>
              <a:spcBef>
                <a:spcPts val="700"/>
              </a:spcBef>
              <a:buClr>
                <a:srgbClr val="FFFFFF"/>
              </a:buClr>
              <a:buFont typeface="Book Antiqua" pitchFamily="16" charset="0"/>
              <a:buChar char="•"/>
            </a:pPr>
            <a:r>
              <a:rPr lang="en-US" sz="2800" dirty="0" smtClean="0">
                <a:latin typeface="Times New Roman" pitchFamily="16" charset="0"/>
                <a:ea typeface="msmincho" charset="0"/>
                <a:cs typeface="msmincho" charset="0"/>
              </a:rPr>
              <a:t>Fats</a:t>
            </a:r>
            <a:r>
              <a:rPr lang="en-US" sz="2800" dirty="0">
                <a:latin typeface="Times New Roman" pitchFamily="16" charset="0"/>
                <a:ea typeface="msmincho" charset="0"/>
                <a:cs typeface="msmincho" charset="0"/>
              </a:rPr>
              <a:t> </a:t>
            </a:r>
            <a:r>
              <a:rPr lang="en-US" sz="2800" dirty="0" smtClean="0">
                <a:latin typeface="Times New Roman" pitchFamily="16" charset="0"/>
                <a:ea typeface="msmincho" charset="0"/>
                <a:cs typeface="msmincho" charset="0"/>
              </a:rPr>
              <a:t>- </a:t>
            </a:r>
            <a:r>
              <a:rPr lang="en-US" sz="2400" dirty="0" smtClean="0">
                <a:latin typeface="Times New Roman" pitchFamily="16" charset="0"/>
                <a:ea typeface="msmincho" charset="0"/>
                <a:cs typeface="msmincho" charset="0"/>
              </a:rPr>
              <a:t>Formed </a:t>
            </a:r>
            <a:r>
              <a:rPr lang="en-US" sz="2400" dirty="0">
                <a:latin typeface="Times New Roman" pitchFamily="16" charset="0"/>
                <a:ea typeface="msmincho" charset="0"/>
                <a:cs typeface="msmincho" charset="0"/>
              </a:rPr>
              <a:t>from animals, solid at room temp.</a:t>
            </a:r>
          </a:p>
          <a:p>
            <a:pPr lvl="1" eaLnBrk="1">
              <a:lnSpc>
                <a:spcPct val="83000"/>
              </a:lnSpc>
              <a:spcBef>
                <a:spcPts val="700"/>
              </a:spcBef>
              <a:buClr>
                <a:srgbClr val="FFFFFF"/>
              </a:buClr>
              <a:buFont typeface="Book Antiqua" pitchFamily="16" charset="0"/>
              <a:buChar char="•"/>
            </a:pPr>
            <a:r>
              <a:rPr lang="en-US" sz="2800" dirty="0" smtClean="0">
                <a:latin typeface="Times New Roman" pitchFamily="16" charset="0"/>
                <a:ea typeface="msmincho" charset="0"/>
                <a:cs typeface="msmincho" charset="0"/>
              </a:rPr>
              <a:t>Oils - </a:t>
            </a:r>
            <a:r>
              <a:rPr lang="en-US" sz="2400" dirty="0" smtClean="0">
                <a:latin typeface="Times New Roman" pitchFamily="16" charset="0"/>
                <a:ea typeface="msmincho" charset="0"/>
                <a:cs typeface="msmincho" charset="0"/>
              </a:rPr>
              <a:t>Formed </a:t>
            </a:r>
            <a:r>
              <a:rPr lang="en-US" sz="2400" dirty="0">
                <a:latin typeface="Times New Roman" pitchFamily="16" charset="0"/>
                <a:ea typeface="msmincho" charset="0"/>
                <a:cs typeface="msmincho" charset="0"/>
              </a:rPr>
              <a:t>from plants, liquid at room </a:t>
            </a:r>
            <a:r>
              <a:rPr lang="en-US" sz="2400" dirty="0" smtClean="0">
                <a:latin typeface="Times New Roman" pitchFamily="16" charset="0"/>
                <a:ea typeface="msmincho" charset="0"/>
                <a:cs typeface="msmincho" charset="0"/>
              </a:rPr>
              <a:t>temp</a:t>
            </a:r>
            <a:endParaRPr lang="en-US" sz="2400" dirty="0">
              <a:latin typeface="Times New Roman" pitchFamily="16" charset="0"/>
              <a:ea typeface="msmincho" charset="0"/>
              <a:cs typeface="msmincho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76201"/>
            <a:ext cx="8226425" cy="609599"/>
          </a:xfrm>
        </p:spPr>
        <p:txBody>
          <a:bodyPr/>
          <a:lstStyle/>
          <a:p>
            <a:pPr algn="r"/>
            <a:r>
              <a:rPr lang="en-US" dirty="0">
                <a:latin typeface="Times New Roman" pitchFamily="16" charset="0"/>
                <a:ea typeface="msmincho" charset="0"/>
                <a:cs typeface="msmincho" charset="0"/>
              </a:rPr>
              <a:t>Common </a:t>
            </a:r>
            <a:r>
              <a:rPr lang="en-US" dirty="0" smtClean="0">
                <a:latin typeface="Times New Roman" pitchFamily="16" charset="0"/>
                <a:ea typeface="msmincho" charset="0"/>
                <a:cs typeface="msmincho" charset="0"/>
              </a:rPr>
              <a:t>lipids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78484"/>
            <a:ext cx="8411700" cy="470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76201"/>
            <a:ext cx="8226425" cy="762000"/>
          </a:xfrm>
        </p:spPr>
        <p:txBody>
          <a:bodyPr/>
          <a:lstStyle/>
          <a:p>
            <a:pPr algn="r"/>
            <a:r>
              <a:rPr lang="en-US" dirty="0" smtClean="0">
                <a:latin typeface="Times New Roman" pitchFamily="16" charset="0"/>
                <a:ea typeface="msmincho" charset="0"/>
                <a:cs typeface="msmincho" charset="0"/>
              </a:rPr>
              <a:t>Triglycerides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1"/>
            <a:ext cx="9144000" cy="2590799"/>
          </a:xfrm>
        </p:spPr>
        <p:txBody>
          <a:bodyPr/>
          <a:lstStyle/>
          <a:p>
            <a:pPr>
              <a:lnSpc>
                <a:spcPct val="83000"/>
              </a:lnSpc>
              <a:spcBef>
                <a:spcPts val="800"/>
              </a:spcBef>
              <a:buClr>
                <a:srgbClr val="8AE234"/>
              </a:buClr>
              <a:buSzPct val="45000"/>
              <a:buFont typeface="Wingdings" charset="2"/>
              <a:buChar char=""/>
            </a:pPr>
            <a:r>
              <a:rPr lang="en-US" dirty="0" smtClean="0">
                <a:latin typeface="Times New Roman" pitchFamily="16" charset="0"/>
                <a:ea typeface="msmincho" charset="0"/>
                <a:cs typeface="msmincho" charset="0"/>
              </a:rPr>
              <a:t>Made from 1 glycerol + 3 fatty acids </a:t>
            </a:r>
            <a:r>
              <a:rPr lang="en-US" dirty="0" smtClean="0">
                <a:latin typeface="Wingdings" charset="2"/>
                <a:ea typeface="msmincho" charset="0"/>
                <a:cs typeface="msmincho" charset="0"/>
              </a:rPr>
              <a:t></a:t>
            </a:r>
            <a:r>
              <a:rPr lang="en-US" i="1" u="sng" dirty="0" smtClean="0">
                <a:latin typeface="Times New Roman" pitchFamily="16" charset="0"/>
                <a:ea typeface="msmincho" charset="0"/>
                <a:cs typeface="msmincho" charset="0"/>
              </a:rPr>
              <a:t>triglyceride</a:t>
            </a:r>
            <a:endParaRPr lang="en-US" dirty="0" smtClean="0">
              <a:latin typeface="Wingdings" charset="2"/>
              <a:ea typeface="msmincho" charset="0"/>
              <a:cs typeface="msmincho" charset="0"/>
            </a:endParaRPr>
          </a:p>
          <a:p>
            <a:pPr lvl="1" eaLnBrk="1">
              <a:lnSpc>
                <a:spcPct val="83000"/>
              </a:lnSpc>
              <a:spcBef>
                <a:spcPts val="700"/>
              </a:spcBef>
              <a:buClr>
                <a:srgbClr val="FFFFFF"/>
              </a:buClr>
              <a:buFont typeface="Book Antiqua" pitchFamily="16" charset="0"/>
              <a:buChar char="•"/>
            </a:pPr>
            <a:r>
              <a:rPr lang="en-US" dirty="0" smtClean="0">
                <a:latin typeface="Times New Roman" pitchFamily="16" charset="0"/>
                <a:ea typeface="msmincho" charset="0"/>
                <a:cs typeface="msmincho" charset="0"/>
              </a:rPr>
              <a:t>Fatty </a:t>
            </a:r>
            <a:r>
              <a:rPr lang="en-US" dirty="0">
                <a:latin typeface="Times New Roman" pitchFamily="16" charset="0"/>
                <a:ea typeface="msmincho" charset="0"/>
                <a:cs typeface="msmincho" charset="0"/>
              </a:rPr>
              <a:t>acid chains can differ</a:t>
            </a:r>
          </a:p>
          <a:p>
            <a:pPr lvl="2" eaLnBrk="1">
              <a:lnSpc>
                <a:spcPct val="83000"/>
              </a:lnSpc>
              <a:spcBef>
                <a:spcPts val="600"/>
              </a:spcBef>
              <a:buClr>
                <a:srgbClr val="FF00FF"/>
              </a:buClr>
              <a:buSzPct val="65000"/>
              <a:buFont typeface="Book Antiqua" pitchFamily="16" charset="0"/>
              <a:buChar char="•"/>
            </a:pPr>
            <a:r>
              <a:rPr lang="en-US" dirty="0">
                <a:latin typeface="Times New Roman" pitchFamily="16" charset="0"/>
                <a:ea typeface="msmincho" charset="0"/>
                <a:cs typeface="msmincho" charset="0"/>
              </a:rPr>
              <a:t>Saturated fatty acids – full of </a:t>
            </a:r>
            <a:r>
              <a:rPr lang="en-US" dirty="0" err="1">
                <a:latin typeface="Times New Roman" pitchFamily="16" charset="0"/>
                <a:ea typeface="msmincho" charset="0"/>
                <a:cs typeface="msmincho" charset="0"/>
              </a:rPr>
              <a:t>hydrogens</a:t>
            </a:r>
            <a:r>
              <a:rPr lang="en-US" dirty="0">
                <a:latin typeface="Times New Roman" pitchFamily="16" charset="0"/>
                <a:ea typeface="msmincho" charset="0"/>
                <a:cs typeface="msmincho" charset="0"/>
              </a:rPr>
              <a:t>, usually solid</a:t>
            </a:r>
          </a:p>
          <a:p>
            <a:pPr lvl="2" eaLnBrk="1">
              <a:lnSpc>
                <a:spcPct val="83000"/>
              </a:lnSpc>
              <a:spcBef>
                <a:spcPts val="600"/>
              </a:spcBef>
              <a:buClr>
                <a:srgbClr val="FF00FF"/>
              </a:buClr>
              <a:buSzPct val="65000"/>
              <a:buFont typeface="Book Antiqua" pitchFamily="16" charset="0"/>
              <a:buChar char="•"/>
            </a:pPr>
            <a:r>
              <a:rPr lang="en-US" dirty="0">
                <a:latin typeface="Times New Roman" pitchFamily="16" charset="0"/>
                <a:ea typeface="msmincho" charset="0"/>
                <a:cs typeface="msmincho" charset="0"/>
              </a:rPr>
              <a:t>Unsaturated fatty acids – have </a:t>
            </a:r>
            <a:r>
              <a:rPr lang="en-US" dirty="0" smtClean="0">
                <a:latin typeface="Times New Roman" pitchFamily="16" charset="0"/>
                <a:ea typeface="msmincho" charset="0"/>
                <a:cs typeface="msmincho" charset="0"/>
              </a:rPr>
              <a:t>one or more C=C bonds (sometimes a triple c-c bond), </a:t>
            </a:r>
            <a:r>
              <a:rPr lang="en-US" dirty="0">
                <a:latin typeface="Times New Roman" pitchFamily="16" charset="0"/>
                <a:ea typeface="msmincho" charset="0"/>
                <a:cs typeface="msmincho" charset="0"/>
              </a:rPr>
              <a:t>usually liquids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3581400"/>
            <a:ext cx="431708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568" y="3677501"/>
            <a:ext cx="2782155" cy="310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636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25450" y="85725"/>
            <a:ext cx="8229600" cy="1296988"/>
          </a:xfrm>
          <a:ln/>
        </p:spPr>
        <p:txBody>
          <a:bodyPr lIns="92160" tIns="56160" rIns="92160" bIns="4608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4000"/>
              <a:t>Fluid Compartments of the Body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439863"/>
            <a:ext cx="4724400" cy="5418137"/>
          </a:xfrm>
          <a:ln/>
        </p:spPr>
        <p:txBody>
          <a:bodyPr lIns="92160" tIns="74160" rIns="92160" bIns="46080"/>
          <a:lstStyle/>
          <a:p>
            <a:pPr marL="430213" indent="-323850">
              <a:spcBef>
                <a:spcPts val="800"/>
              </a:spcBef>
              <a:spcAft>
                <a:spcPct val="0"/>
              </a:spcAft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3200" dirty="0"/>
              <a:t>Inside Cells</a:t>
            </a:r>
          </a:p>
          <a:p>
            <a:pPr marL="1325563" indent="-573088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3200" dirty="0"/>
              <a:t>Cytoplasm in cells (27L-30L)</a:t>
            </a:r>
          </a:p>
          <a:p>
            <a:pPr marL="430213" indent="-323850">
              <a:spcBef>
                <a:spcPts val="800"/>
              </a:spcBef>
              <a:spcAft>
                <a:spcPct val="0"/>
              </a:spcAft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3200" dirty="0"/>
              <a:t>Outside Cells</a:t>
            </a:r>
          </a:p>
          <a:p>
            <a:pPr marL="1325563" indent="-573088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3200" dirty="0"/>
              <a:t>Fluid between cells (11L-13L)</a:t>
            </a:r>
          </a:p>
          <a:p>
            <a:pPr marL="1325563" indent="-573088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3200" dirty="0"/>
              <a:t>Fluid in </a:t>
            </a:r>
            <a:r>
              <a:rPr lang="en-CA" sz="3200" dirty="0" smtClean="0"/>
              <a:t>blood (plasma) </a:t>
            </a:r>
            <a:r>
              <a:rPr lang="en-CA" sz="3200" dirty="0"/>
              <a:t>(3L-3.5L)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673600" y="1219200"/>
            <a:ext cx="4394200" cy="4822825"/>
          </a:xfrm>
          <a:ln/>
        </p:spPr>
        <p:txBody>
          <a:bodyPr/>
          <a:lstStyle/>
          <a:p>
            <a:pPr marL="862013" indent="-6445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862013" algn="l"/>
                <a:tab pos="966788" algn="l"/>
                <a:tab pos="1416050" algn="l"/>
                <a:tab pos="1865313" algn="l"/>
                <a:tab pos="2314575" algn="l"/>
                <a:tab pos="2763838" algn="l"/>
                <a:tab pos="3213100" algn="l"/>
                <a:tab pos="3662363" algn="l"/>
                <a:tab pos="4111625" algn="l"/>
                <a:tab pos="4560888" algn="l"/>
                <a:tab pos="5010150" algn="l"/>
                <a:tab pos="5459413" algn="l"/>
                <a:tab pos="5908675" algn="l"/>
                <a:tab pos="6357938" algn="l"/>
                <a:tab pos="6807200" algn="l"/>
                <a:tab pos="7256463" algn="l"/>
                <a:tab pos="7705725" algn="l"/>
                <a:tab pos="8154988" algn="l"/>
                <a:tab pos="8604250" algn="l"/>
                <a:tab pos="9053513" algn="l"/>
                <a:tab pos="9502775" algn="l"/>
              </a:tabLst>
            </a:pPr>
            <a:r>
              <a:rPr lang="en-CA" sz="3200" dirty="0"/>
              <a:t>Most of the fluid is water, but there </a:t>
            </a:r>
            <a:r>
              <a:rPr lang="en-CA" sz="3200" dirty="0" smtClean="0"/>
              <a:t>are </a:t>
            </a:r>
            <a:r>
              <a:rPr lang="en-CA" sz="3200" dirty="0"/>
              <a:t>also </a:t>
            </a:r>
            <a:r>
              <a:rPr lang="en-CA" sz="3200" dirty="0" smtClean="0"/>
              <a:t>other molecules </a:t>
            </a:r>
            <a:r>
              <a:rPr lang="en-CA" sz="3200" dirty="0"/>
              <a:t>and ions.</a:t>
            </a:r>
          </a:p>
          <a:p>
            <a:pPr marL="862013" indent="-644525">
              <a:buClrTx/>
              <a:buSzTx/>
              <a:buFontTx/>
              <a:buNone/>
              <a:tabLst>
                <a:tab pos="862013" algn="l"/>
                <a:tab pos="966788" algn="l"/>
                <a:tab pos="1416050" algn="l"/>
                <a:tab pos="1865313" algn="l"/>
                <a:tab pos="2314575" algn="l"/>
                <a:tab pos="2763838" algn="l"/>
                <a:tab pos="3213100" algn="l"/>
                <a:tab pos="3662363" algn="l"/>
                <a:tab pos="4111625" algn="l"/>
                <a:tab pos="4560888" algn="l"/>
                <a:tab pos="5010150" algn="l"/>
                <a:tab pos="5459413" algn="l"/>
                <a:tab pos="5908675" algn="l"/>
                <a:tab pos="6357938" algn="l"/>
                <a:tab pos="6807200" algn="l"/>
                <a:tab pos="7256463" algn="l"/>
                <a:tab pos="7705725" algn="l"/>
                <a:tab pos="8154988" algn="l"/>
                <a:tab pos="8604250" algn="l"/>
                <a:tab pos="9053513" algn="l"/>
                <a:tab pos="9502775" algn="l"/>
              </a:tabLst>
            </a:pPr>
            <a:endParaRPr lang="en-CA" sz="32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3124200"/>
            <a:ext cx="42862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25450" y="115888"/>
            <a:ext cx="8229600" cy="1236662"/>
          </a:xfrm>
          <a:ln/>
        </p:spPr>
        <p:txBody>
          <a:bodyPr lIns="92160" tIns="57240" rIns="92160" bIns="4608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Macromolecules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4963"/>
            <a:ext cx="8229600" cy="4525962"/>
          </a:xfrm>
          <a:ln/>
        </p:spPr>
        <p:txBody>
          <a:bodyPr lIns="92160" tIns="74160" rIns="92160" bIns="46080"/>
          <a:lstStyle/>
          <a:p>
            <a:pPr marL="430213" indent="-323850">
              <a:spcBef>
                <a:spcPts val="800"/>
              </a:spcBef>
              <a:spcAft>
                <a:spcPct val="0"/>
              </a:spcAft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dirty="0"/>
              <a:t>Large organic molecules (contain C-H bonds)</a:t>
            </a:r>
          </a:p>
          <a:p>
            <a:pPr marL="430213" indent="-323850">
              <a:spcBef>
                <a:spcPts val="800"/>
              </a:spcBef>
              <a:spcAft>
                <a:spcPct val="0"/>
              </a:spcAft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dirty="0"/>
              <a:t>4 types:</a:t>
            </a:r>
          </a:p>
          <a:p>
            <a:pPr marL="430213" indent="-323850">
              <a:spcAft>
                <a:spcPts val="850"/>
              </a:spcAft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400" dirty="0"/>
              <a:t>1. </a:t>
            </a:r>
            <a:r>
              <a:rPr lang="en-CA" dirty="0"/>
              <a:t>Carbohydrates</a:t>
            </a:r>
            <a:endParaRPr lang="en-CA" sz="2400" dirty="0"/>
          </a:p>
          <a:p>
            <a:pPr marL="430213" indent="-323850">
              <a:spcAft>
                <a:spcPts val="850"/>
              </a:spcAft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dirty="0"/>
              <a:t>2. Lipids</a:t>
            </a:r>
          </a:p>
          <a:p>
            <a:pPr marL="430213" indent="-323850">
              <a:spcAft>
                <a:spcPts val="850"/>
              </a:spcAft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dirty="0"/>
              <a:t>3. Proteins</a:t>
            </a:r>
          </a:p>
          <a:p>
            <a:pPr marL="430213" indent="-323850">
              <a:spcAft>
                <a:spcPts val="850"/>
              </a:spcAft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dirty="0"/>
              <a:t>4. Nucleic Acids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96285"/>
            <a:ext cx="4114799" cy="370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00050"/>
            <a:ext cx="7772400" cy="1143000"/>
          </a:xfrm>
          <a:ln/>
        </p:spPr>
        <p:txBody>
          <a:bodyPr lIns="92160" tIns="55080" rIns="92160" bIns="4608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3600"/>
              <a:t>Assembling Macromolecules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2819400"/>
          </a:xfrm>
          <a:ln/>
        </p:spPr>
        <p:txBody>
          <a:bodyPr lIns="92160" tIns="70920" rIns="92160" bIns="46080"/>
          <a:lstStyle/>
          <a:p>
            <a:pPr marL="430213" indent="-323850">
              <a:spcBef>
                <a:spcPts val="700"/>
              </a:spcBef>
              <a:spcAft>
                <a:spcPct val="0"/>
              </a:spcAft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700" dirty="0"/>
              <a:t>All types of macromolecules are assembled in the same way</a:t>
            </a:r>
          </a:p>
          <a:p>
            <a:pPr marL="430213" indent="-323850">
              <a:spcBef>
                <a:spcPts val="700"/>
              </a:spcBef>
              <a:spcAft>
                <a:spcPct val="0"/>
              </a:spcAft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800" i="1" u="sng" dirty="0"/>
              <a:t>Dehydration Synthesis</a:t>
            </a:r>
          </a:p>
          <a:p>
            <a:pPr marL="739775" lvl="1" indent="-282575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Font typeface="Book Antiqua" pitchFamily="16" charset="0"/>
              <a:buChar char="•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400" dirty="0"/>
              <a:t>An –OH (hydroxyl) group is removed from one subunit</a:t>
            </a:r>
          </a:p>
          <a:p>
            <a:pPr marL="739775" lvl="1" indent="-282575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Font typeface="Book Antiqua" pitchFamily="16" charset="0"/>
              <a:buChar char="•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400" dirty="0"/>
              <a:t>An –H is removed from another subunit</a:t>
            </a:r>
          </a:p>
          <a:p>
            <a:pPr marL="739775" lvl="1" indent="-282575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Font typeface="Book Antiqua" pitchFamily="16" charset="0"/>
              <a:buChar char="•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400" dirty="0"/>
              <a:t>Results in a covalent bond being formed, and water being released</a:t>
            </a:r>
          </a:p>
          <a:p>
            <a:pPr marL="739775" lvl="1" indent="-282575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Font typeface="Book Antiqua" pitchFamily="16" charset="0"/>
              <a:buChar char="•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400" dirty="0"/>
              <a:t>Involves enzymes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38599"/>
            <a:ext cx="8077200" cy="264531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19150"/>
          </a:xfrm>
          <a:ln/>
        </p:spPr>
        <p:txBody>
          <a:bodyPr lIns="92160" tIns="53640" rIns="92160" bIns="4608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3000" dirty="0"/>
              <a:t>Disassembling Macromolecules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763000" cy="3733800"/>
          </a:xfrm>
          <a:ln/>
        </p:spPr>
        <p:txBody>
          <a:bodyPr lIns="92160" tIns="114480" rIns="92160" bIns="46080"/>
          <a:lstStyle/>
          <a:p>
            <a:pPr marL="430213" indent="-323850">
              <a:lnSpc>
                <a:spcPct val="83000"/>
              </a:lnSpc>
              <a:spcBef>
                <a:spcPts val="800"/>
              </a:spcBef>
              <a:spcAft>
                <a:spcPct val="0"/>
              </a:spcAft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dirty="0"/>
              <a:t>Reverses the dehydration reaction</a:t>
            </a:r>
          </a:p>
          <a:p>
            <a:pPr marL="430213" indent="-323850">
              <a:lnSpc>
                <a:spcPct val="83000"/>
              </a:lnSpc>
              <a:spcBef>
                <a:spcPts val="800"/>
              </a:spcBef>
              <a:spcAft>
                <a:spcPct val="0"/>
              </a:spcAft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i="1" u="sng" dirty="0"/>
              <a:t>Hydrolysis</a:t>
            </a:r>
          </a:p>
          <a:p>
            <a:pPr marL="739775" lvl="1" indent="-282575">
              <a:lnSpc>
                <a:spcPct val="83000"/>
              </a:lnSpc>
              <a:spcBef>
                <a:spcPts val="700"/>
              </a:spcBef>
              <a:spcAft>
                <a:spcPct val="0"/>
              </a:spcAft>
              <a:buClr>
                <a:srgbClr val="FFFFFF"/>
              </a:buClr>
              <a:buFont typeface="Book Antiqua" pitchFamily="16" charset="0"/>
              <a:buChar char="•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dirty="0"/>
              <a:t>Water molecule is added</a:t>
            </a:r>
          </a:p>
          <a:p>
            <a:pPr marL="739775" lvl="1" indent="-282575">
              <a:lnSpc>
                <a:spcPct val="83000"/>
              </a:lnSpc>
              <a:spcBef>
                <a:spcPts val="700"/>
              </a:spcBef>
              <a:spcAft>
                <a:spcPct val="0"/>
              </a:spcAft>
              <a:buClr>
                <a:srgbClr val="FFFFFF"/>
              </a:buClr>
              <a:buFont typeface="Book Antiqua" pitchFamily="16" charset="0"/>
              <a:buChar char="•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dirty="0"/>
              <a:t>An –H joins one subunit</a:t>
            </a:r>
          </a:p>
          <a:p>
            <a:pPr marL="739775" lvl="1" indent="-282575">
              <a:lnSpc>
                <a:spcPct val="83000"/>
              </a:lnSpc>
              <a:spcBef>
                <a:spcPts val="700"/>
              </a:spcBef>
              <a:spcAft>
                <a:spcPct val="0"/>
              </a:spcAft>
              <a:buClr>
                <a:srgbClr val="FFFFFF"/>
              </a:buClr>
              <a:buFont typeface="Book Antiqua" pitchFamily="16" charset="0"/>
              <a:buChar char="•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dirty="0"/>
              <a:t>An –OH group joins the other subunit</a:t>
            </a:r>
          </a:p>
          <a:p>
            <a:pPr marL="739775" lvl="1" indent="-282575">
              <a:lnSpc>
                <a:spcPct val="83000"/>
              </a:lnSpc>
              <a:spcBef>
                <a:spcPts val="700"/>
              </a:spcBef>
              <a:spcAft>
                <a:spcPct val="0"/>
              </a:spcAft>
              <a:buClr>
                <a:srgbClr val="FFFFFF"/>
              </a:buClr>
              <a:buFont typeface="Book Antiqua" pitchFamily="16" charset="0"/>
              <a:buChar char="•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dirty="0"/>
              <a:t>Results in covalent bond between subunits breaking</a:t>
            </a:r>
          </a:p>
          <a:p>
            <a:pPr marL="739775" lvl="1" indent="-282575">
              <a:lnSpc>
                <a:spcPct val="83000"/>
              </a:lnSpc>
              <a:spcBef>
                <a:spcPts val="700"/>
              </a:spcBef>
              <a:spcAft>
                <a:spcPct val="0"/>
              </a:spcAft>
              <a:buClr>
                <a:srgbClr val="FFFFFF"/>
              </a:buClr>
              <a:buFont typeface="Book Antiqua" pitchFamily="16" charset="0"/>
              <a:buChar char="•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dirty="0"/>
              <a:t>Involves enzymes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023757"/>
            <a:ext cx="7010400" cy="262469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00050"/>
            <a:ext cx="8305800" cy="742950"/>
          </a:xfrm>
          <a:ln/>
        </p:spPr>
        <p:txBody>
          <a:bodyPr lIns="92160" tIns="56160" rIns="92160" bIns="46080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4000" dirty="0"/>
              <a:t>1. Carbohydrates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22934" y="1219200"/>
            <a:ext cx="9090734" cy="3886200"/>
          </a:xfrm>
          <a:ln/>
        </p:spPr>
        <p:txBody>
          <a:bodyPr lIns="92160" tIns="74160" rIns="92160" bIns="46080"/>
          <a:lstStyle/>
          <a:p>
            <a:pPr marL="430213" indent="-323850">
              <a:spcBef>
                <a:spcPts val="800"/>
              </a:spcBef>
              <a:spcAft>
                <a:spcPct val="0"/>
              </a:spcAft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dirty="0"/>
              <a:t>Always contain C, H, and O</a:t>
            </a:r>
          </a:p>
          <a:p>
            <a:pPr marL="430213" indent="-323850">
              <a:spcBef>
                <a:spcPts val="800"/>
              </a:spcBef>
              <a:spcAft>
                <a:spcPct val="0"/>
              </a:spcAft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dirty="0"/>
              <a:t>Almost always in same </a:t>
            </a:r>
            <a:r>
              <a:rPr lang="en-CA" dirty="0" smtClean="0"/>
              <a:t>proportion </a:t>
            </a:r>
            <a:r>
              <a:rPr lang="en-CA" dirty="0" smtClean="0">
                <a:sym typeface="Wingdings" pitchFamily="2" charset="2"/>
              </a:rPr>
              <a:t></a:t>
            </a:r>
            <a:r>
              <a:rPr lang="en-CA" dirty="0" smtClean="0"/>
              <a:t>1-C</a:t>
            </a:r>
            <a:r>
              <a:rPr lang="en-CA" dirty="0"/>
              <a:t>, 2-H, 1-O</a:t>
            </a:r>
          </a:p>
          <a:p>
            <a:pPr marL="430213" indent="-323850">
              <a:spcBef>
                <a:spcPts val="800"/>
              </a:spcBef>
              <a:spcAft>
                <a:spcPct val="0"/>
              </a:spcAft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dirty="0"/>
              <a:t>Provide either short term or long term </a:t>
            </a:r>
            <a:r>
              <a:rPr lang="en-CA" dirty="0" smtClean="0"/>
              <a:t>energy storage </a:t>
            </a:r>
            <a:r>
              <a:rPr lang="en-CA" dirty="0"/>
              <a:t>for organisms</a:t>
            </a:r>
          </a:p>
          <a:p>
            <a:pPr marL="430213" indent="-323850">
              <a:spcBef>
                <a:spcPts val="800"/>
              </a:spcBef>
              <a:spcAft>
                <a:spcPct val="0"/>
              </a:spcAft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dirty="0"/>
              <a:t>2 types:</a:t>
            </a:r>
          </a:p>
          <a:p>
            <a:pPr marL="739775" lvl="1" indent="-282575">
              <a:spcBef>
                <a:spcPts val="700"/>
              </a:spcBef>
              <a:spcAft>
                <a:spcPct val="0"/>
              </a:spcAft>
              <a:buClr>
                <a:srgbClr val="FFFFFF"/>
              </a:buClr>
              <a:buFont typeface="Book Antiqua" pitchFamily="16" charset="0"/>
              <a:buChar char="•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dirty="0"/>
              <a:t>Simple Sugars</a:t>
            </a:r>
          </a:p>
          <a:p>
            <a:pPr marL="739775" lvl="1" indent="-282575">
              <a:spcBef>
                <a:spcPts val="700"/>
              </a:spcBef>
              <a:spcAft>
                <a:spcPct val="0"/>
              </a:spcAft>
              <a:buClr>
                <a:srgbClr val="FFFFFF"/>
              </a:buClr>
              <a:buFont typeface="Book Antiqua" pitchFamily="16" charset="0"/>
              <a:buChar char="•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dirty="0"/>
              <a:t>Polysaccharides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5600"/>
            <a:ext cx="3962400" cy="390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54050"/>
          </a:xfrm>
          <a:ln/>
        </p:spPr>
        <p:txBody>
          <a:bodyPr/>
          <a:lstStyle/>
          <a:p>
            <a:r>
              <a:rPr lang="en-US" dirty="0"/>
              <a:t>Simple </a:t>
            </a:r>
            <a:r>
              <a:rPr lang="en-US" dirty="0" smtClean="0"/>
              <a:t>Sugars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4114800"/>
          </a:xfrm>
          <a:ln/>
        </p:spPr>
        <p:txBody>
          <a:bodyPr lIns="92160" tIns="106200" rIns="92160" bIns="46080"/>
          <a:lstStyle/>
          <a:p>
            <a:pPr lvl="1">
              <a:lnSpc>
                <a:spcPct val="83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Font typeface="Book Antiqua" pitchFamily="16" charset="0"/>
              <a:buChar char="•"/>
            </a:pPr>
            <a:r>
              <a:rPr lang="en-US" sz="2400" i="1" u="sng" dirty="0" err="1" smtClean="0"/>
              <a:t>Monosaccharides</a:t>
            </a:r>
            <a:r>
              <a:rPr lang="en-US" sz="2400" dirty="0" smtClean="0"/>
              <a:t> </a:t>
            </a:r>
            <a:r>
              <a:rPr lang="en-US" sz="2400" dirty="0"/>
              <a:t>– has 3-7 carbons and the corresponding number of hydrogen &amp; oxygen atoms (</a:t>
            </a:r>
            <a:r>
              <a:rPr lang="en-US" sz="2400" dirty="0" err="1"/>
              <a:t>eg</a:t>
            </a:r>
            <a:r>
              <a:rPr lang="en-US" sz="2400" dirty="0"/>
              <a:t>. glucose)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Font typeface="Book Antiqua" pitchFamily="16" charset="0"/>
              <a:buChar char="•"/>
            </a:pPr>
            <a:r>
              <a:rPr lang="en-US" sz="2400" i="1" u="sng" dirty="0"/>
              <a:t>Disaccharides</a:t>
            </a:r>
            <a:r>
              <a:rPr lang="en-US" sz="2400" dirty="0"/>
              <a:t> – made up of 2 </a:t>
            </a:r>
            <a:r>
              <a:rPr lang="en-US" sz="2400" dirty="0" err="1"/>
              <a:t>monosaccharides</a:t>
            </a:r>
            <a:r>
              <a:rPr lang="en-US" sz="2400" dirty="0"/>
              <a:t> (</a:t>
            </a:r>
            <a:r>
              <a:rPr lang="en-US" sz="2400" dirty="0" err="1"/>
              <a:t>eg</a:t>
            </a:r>
            <a:r>
              <a:rPr lang="en-US" sz="2400" dirty="0"/>
              <a:t>. Maltose)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Font typeface="Book Antiqua" pitchFamily="16" charset="0"/>
              <a:buChar char="•"/>
            </a:pPr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19770"/>
            <a:ext cx="5867400" cy="417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20725"/>
            <a:ext cx="6300788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76201"/>
            <a:ext cx="8226425" cy="609599"/>
          </a:xfrm>
        </p:spPr>
        <p:txBody>
          <a:bodyPr/>
          <a:lstStyle/>
          <a:p>
            <a:pPr algn="r"/>
            <a:r>
              <a:rPr lang="en-US" i="1" u="sng" dirty="0" smtClean="0"/>
              <a:t>Polysaccharides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19200"/>
            <a:ext cx="2743200" cy="4522787"/>
          </a:xfrm>
        </p:spPr>
        <p:txBody>
          <a:bodyPr/>
          <a:lstStyle/>
          <a:p>
            <a:pPr>
              <a:lnSpc>
                <a:spcPct val="83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Font typeface="Book Antiqua" pitchFamily="16" charset="0"/>
              <a:buChar char="•"/>
            </a:pPr>
            <a:r>
              <a:rPr lang="en-US" dirty="0"/>
              <a:t>Many linked simple </a:t>
            </a:r>
            <a:r>
              <a:rPr lang="en-US" dirty="0" smtClean="0"/>
              <a:t>sugars</a:t>
            </a:r>
          </a:p>
          <a:p>
            <a:pPr>
              <a:lnSpc>
                <a:spcPct val="83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Font typeface="Book Antiqua" pitchFamily="16" charset="0"/>
              <a:buChar char="•"/>
            </a:pPr>
            <a:endParaRPr lang="en-US" dirty="0"/>
          </a:p>
          <a:p>
            <a:pPr lvl="1">
              <a:lnSpc>
                <a:spcPct val="83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Font typeface="Book Antiqua" pitchFamily="16" charset="0"/>
              <a:buChar char="•"/>
            </a:pPr>
            <a:r>
              <a:rPr lang="en-US" dirty="0"/>
              <a:t>Starch </a:t>
            </a:r>
            <a:r>
              <a:rPr lang="en-US" dirty="0" smtClean="0"/>
              <a:t>- </a:t>
            </a:r>
          </a:p>
          <a:p>
            <a:pPr marL="457200" lvl="1" indent="0">
              <a:lnSpc>
                <a:spcPct val="83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dirty="0" smtClean="0"/>
              <a:t>energy </a:t>
            </a:r>
            <a:r>
              <a:rPr lang="en-US" dirty="0"/>
              <a:t>storage in </a:t>
            </a:r>
            <a:r>
              <a:rPr lang="en-US" dirty="0" smtClean="0"/>
              <a:t>plants</a:t>
            </a:r>
          </a:p>
          <a:p>
            <a:pPr marL="457200" lvl="1" indent="0">
              <a:lnSpc>
                <a:spcPct val="83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</a:pPr>
            <a:endParaRPr lang="en-US" dirty="0"/>
          </a:p>
          <a:p>
            <a:pPr lvl="1">
              <a:lnSpc>
                <a:spcPct val="83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Font typeface="Book Antiqua" pitchFamily="16" charset="0"/>
              <a:buChar char="•"/>
            </a:pPr>
            <a:r>
              <a:rPr lang="en-US" dirty="0" smtClean="0"/>
              <a:t>Glycogen - </a:t>
            </a:r>
          </a:p>
          <a:p>
            <a:pPr marL="457200" lvl="1" indent="0">
              <a:lnSpc>
                <a:spcPct val="83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dirty="0" smtClean="0"/>
              <a:t>energy </a:t>
            </a:r>
            <a:r>
              <a:rPr lang="en-US" dirty="0"/>
              <a:t>storage in animals</a:t>
            </a: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25450" y="161925"/>
            <a:ext cx="8229600" cy="981075"/>
          </a:xfrm>
          <a:ln/>
        </p:spPr>
        <p:txBody>
          <a:bodyPr tIns="1116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4000" dirty="0" smtClean="0"/>
              <a:t>Low Carbohydrate Diets… (FYI)</a:t>
            </a:r>
            <a:endParaRPr lang="en-CA" sz="4000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19" y="1219200"/>
            <a:ext cx="9031550" cy="1143000"/>
          </a:xfrm>
          <a:ln/>
        </p:spPr>
        <p:txBody>
          <a:bodyPr/>
          <a:lstStyle/>
          <a:p>
            <a:pPr marL="862013" indent="-6445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862013" algn="l"/>
                <a:tab pos="966788" algn="l"/>
                <a:tab pos="1416050" algn="l"/>
                <a:tab pos="1865313" algn="l"/>
                <a:tab pos="2314575" algn="l"/>
                <a:tab pos="2763838" algn="l"/>
                <a:tab pos="3213100" algn="l"/>
                <a:tab pos="3662363" algn="l"/>
                <a:tab pos="4111625" algn="l"/>
                <a:tab pos="4560888" algn="l"/>
                <a:tab pos="5010150" algn="l"/>
                <a:tab pos="5459413" algn="l"/>
                <a:tab pos="5908675" algn="l"/>
                <a:tab pos="6357938" algn="l"/>
                <a:tab pos="6807200" algn="l"/>
                <a:tab pos="7256463" algn="l"/>
                <a:tab pos="7705725" algn="l"/>
                <a:tab pos="8154988" algn="l"/>
                <a:tab pos="8604250" algn="l"/>
                <a:tab pos="9053513" algn="l"/>
                <a:tab pos="9502775" algn="l"/>
              </a:tabLst>
            </a:pPr>
            <a:r>
              <a:rPr lang="en-CA" dirty="0"/>
              <a:t>One of the downfalls of a low carbohydrate diet is the lack of sugar in the body.</a:t>
            </a:r>
          </a:p>
          <a:p>
            <a:pPr marL="862013" indent="-644525">
              <a:spcAft>
                <a:spcPts val="1138"/>
              </a:spcAft>
              <a:buClrTx/>
              <a:buSzTx/>
              <a:buFontTx/>
              <a:buNone/>
              <a:tabLst>
                <a:tab pos="862013" algn="l"/>
                <a:tab pos="966788" algn="l"/>
                <a:tab pos="1416050" algn="l"/>
                <a:tab pos="1865313" algn="l"/>
                <a:tab pos="2314575" algn="l"/>
                <a:tab pos="2763838" algn="l"/>
                <a:tab pos="3213100" algn="l"/>
                <a:tab pos="3662363" algn="l"/>
                <a:tab pos="4111625" algn="l"/>
                <a:tab pos="4560888" algn="l"/>
                <a:tab pos="5010150" algn="l"/>
                <a:tab pos="5459413" algn="l"/>
                <a:tab pos="5908675" algn="l"/>
                <a:tab pos="6357938" algn="l"/>
                <a:tab pos="6807200" algn="l"/>
                <a:tab pos="7256463" algn="l"/>
                <a:tab pos="7705725" algn="l"/>
                <a:tab pos="8154988" algn="l"/>
                <a:tab pos="8604250" algn="l"/>
                <a:tab pos="9053513" algn="l"/>
                <a:tab pos="9502775" algn="l"/>
              </a:tabLst>
            </a:pPr>
            <a:endParaRPr lang="en-CA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93881"/>
            <a:ext cx="5930900" cy="436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352800"/>
            <a:ext cx="312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The human brain uses sugar to repair &amp; develop new network systems, and to function properly.</a:t>
            </a: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itstream Vera Sans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467</Words>
  <Application>Microsoft Office PowerPoint</Application>
  <PresentationFormat>On-screen Show (4:3)</PresentationFormat>
  <Paragraphs>82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Unit 4: Human Systems Chapter 1: Digestion</vt:lpstr>
      <vt:lpstr>Fluid Compartments of the Body</vt:lpstr>
      <vt:lpstr>Macromolecules</vt:lpstr>
      <vt:lpstr>Assembling Macromolecules</vt:lpstr>
      <vt:lpstr>Disassembling Macromolecules</vt:lpstr>
      <vt:lpstr>1. Carbohydrates</vt:lpstr>
      <vt:lpstr>Simple Sugars</vt:lpstr>
      <vt:lpstr>Polysaccharides</vt:lpstr>
      <vt:lpstr>Low Carbohydrate Diets… (FYI)</vt:lpstr>
      <vt:lpstr>2. Lipids</vt:lpstr>
      <vt:lpstr>Common lipids</vt:lpstr>
      <vt:lpstr>Triglycerides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4: Human Systems</dc:title>
  <dc:creator>Standring, Daniel</dc:creator>
  <cp:lastModifiedBy>Standring, Daniel</cp:lastModifiedBy>
  <cp:revision>20</cp:revision>
  <cp:lastPrinted>1601-01-01T00:00:00Z</cp:lastPrinted>
  <dcterms:created xsi:type="dcterms:W3CDTF">2007-11-07T01:46:56Z</dcterms:created>
  <dcterms:modified xsi:type="dcterms:W3CDTF">2012-11-26T02:11:01Z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TC010690401033</vt:lpwstr>
  </property>
</Properties>
</file>