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8" r:id="rId8"/>
    <p:sldId id="262" r:id="rId9"/>
    <p:sldId id="269" r:id="rId10"/>
    <p:sldId id="267" r:id="rId11"/>
    <p:sldId id="263" r:id="rId12"/>
    <p:sldId id="272" r:id="rId13"/>
    <p:sldId id="264" r:id="rId14"/>
    <p:sldId id="270" r:id="rId15"/>
    <p:sldId id="271" r:id="rId16"/>
    <p:sldId id="265" r:id="rId17"/>
    <p:sldId id="266" r:id="rId18"/>
    <p:sldId id="273" r:id="rId19"/>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6"/>
      </p:cViewPr>
      <p:guideLst>
        <p:guide orient="horz" pos="2160"/>
        <p:guide pos="2880"/>
      </p:guideLst>
    </p:cSldViewPr>
  </p:slideViewPr>
  <p:notesTextViewPr>
    <p:cViewPr>
      <p:scale>
        <a:sx n="100" d="100"/>
        <a:sy n="100" d="100"/>
      </p:scale>
      <p:origin x="0" y="4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eaLnBrk="1" hangingPunct="1">
              <a:defRPr sz="1200"/>
            </a:lvl1pPr>
          </a:lstStyle>
          <a:p>
            <a:pPr>
              <a:defRPr/>
            </a:pPr>
            <a:endParaRPr lang="en-US"/>
          </a:p>
        </p:txBody>
      </p:sp>
      <p:sp>
        <p:nvSpPr>
          <p:cNvPr id="21507" name="Rectangle 3"/>
          <p:cNvSpPr>
            <a:spLocks noGrp="1" noChangeArrowheads="1"/>
          </p:cNvSpPr>
          <p:nvPr>
            <p:ph type="dt" sz="quarter"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eaLnBrk="1" hangingPunct="1">
              <a:defRPr sz="1200"/>
            </a:lvl1pPr>
          </a:lstStyle>
          <a:p>
            <a:pPr>
              <a:defRPr/>
            </a:pPr>
            <a:endParaRPr lang="en-US"/>
          </a:p>
        </p:txBody>
      </p:sp>
      <p:sp>
        <p:nvSpPr>
          <p:cNvPr id="21508" name="Rectangle 4"/>
          <p:cNvSpPr>
            <a:spLocks noGrp="1" noChangeArrowheads="1"/>
          </p:cNvSpPr>
          <p:nvPr>
            <p:ph type="ftr" sz="quarter" idx="2"/>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eaLnBrk="1" hangingPunct="1">
              <a:defRPr sz="1200"/>
            </a:lvl1pPr>
          </a:lstStyle>
          <a:p>
            <a:pPr>
              <a:defRPr/>
            </a:pPr>
            <a:endParaRPr lang="en-US"/>
          </a:p>
        </p:txBody>
      </p:sp>
      <p:sp>
        <p:nvSpPr>
          <p:cNvPr id="21509" name="Rectangle 5"/>
          <p:cNvSpPr>
            <a:spLocks noGrp="1" noChangeArrowheads="1"/>
          </p:cNvSpPr>
          <p:nvPr>
            <p:ph type="sldNum" sz="quarter" idx="3"/>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eaLnBrk="1" hangingPunct="1">
              <a:defRPr sz="1200"/>
            </a:lvl1pPr>
          </a:lstStyle>
          <a:p>
            <a:pPr>
              <a:defRPr/>
            </a:pPr>
            <a:fld id="{3E012ECD-FA6E-4580-9B47-B1849BF71C86}" type="slidenum">
              <a:rPr lang="en-US"/>
              <a:pPr>
                <a:defRPr/>
              </a:pPr>
              <a:t>‹#›</a:t>
            </a:fld>
            <a:endParaRPr lang="en-US"/>
          </a:p>
        </p:txBody>
      </p:sp>
    </p:spTree>
    <p:extLst>
      <p:ext uri="{BB962C8B-B14F-4D97-AF65-F5344CB8AC3E}">
        <p14:creationId xmlns:p14="http://schemas.microsoft.com/office/powerpoint/2010/main" val="101503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eaLnBrk="1" hangingPunct="1">
              <a:defRPr sz="1200"/>
            </a:lvl1pPr>
          </a:lstStyle>
          <a:p>
            <a:pPr>
              <a:defRPr/>
            </a:pPr>
            <a:endParaRPr lang="en-US"/>
          </a:p>
        </p:txBody>
      </p:sp>
      <p:sp>
        <p:nvSpPr>
          <p:cNvPr id="819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eaLnBrk="1" hangingPunct="1">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eaLnBrk="1" hangingPunct="1">
              <a:defRPr sz="1200"/>
            </a:lvl1pPr>
          </a:lstStyle>
          <a:p>
            <a:pPr>
              <a:defRPr/>
            </a:pPr>
            <a:endParaRPr lang="en-US"/>
          </a:p>
        </p:txBody>
      </p:sp>
      <p:sp>
        <p:nvSpPr>
          <p:cNvPr id="819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eaLnBrk="1" hangingPunct="1">
              <a:defRPr sz="1200"/>
            </a:lvl1pPr>
          </a:lstStyle>
          <a:p>
            <a:pPr>
              <a:defRPr/>
            </a:pPr>
            <a:fld id="{FFD1FBF5-9785-4A3C-B945-B86C967CCEAA}" type="slidenum">
              <a:rPr lang="en-US"/>
              <a:pPr>
                <a:defRPr/>
              </a:pPr>
              <a:t>‹#›</a:t>
            </a:fld>
            <a:endParaRPr lang="en-US"/>
          </a:p>
        </p:txBody>
      </p:sp>
    </p:spTree>
    <p:extLst>
      <p:ext uri="{BB962C8B-B14F-4D97-AF65-F5344CB8AC3E}">
        <p14:creationId xmlns:p14="http://schemas.microsoft.com/office/powerpoint/2010/main" val="3846883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958" indent="-291522">
              <a:defRPr>
                <a:solidFill>
                  <a:schemeClr val="tx1"/>
                </a:solidFill>
                <a:latin typeface="Arial" charset="0"/>
              </a:defRPr>
            </a:lvl2pPr>
            <a:lvl3pPr marL="1166089" indent="-233218">
              <a:defRPr>
                <a:solidFill>
                  <a:schemeClr val="tx1"/>
                </a:solidFill>
                <a:latin typeface="Arial" charset="0"/>
              </a:defRPr>
            </a:lvl3pPr>
            <a:lvl4pPr marL="1632524" indent="-233218">
              <a:defRPr>
                <a:solidFill>
                  <a:schemeClr val="tx1"/>
                </a:solidFill>
                <a:latin typeface="Arial" charset="0"/>
              </a:defRPr>
            </a:lvl4pPr>
            <a:lvl5pPr marL="2098959" indent="-233218">
              <a:defRPr>
                <a:solidFill>
                  <a:schemeClr val="tx1"/>
                </a:solidFill>
                <a:latin typeface="Arial" charset="0"/>
              </a:defRPr>
            </a:lvl5pPr>
            <a:lvl6pPr marL="2565395" indent="-233218" eaLnBrk="0" fontAlgn="base" hangingPunct="0">
              <a:spcBef>
                <a:spcPct val="0"/>
              </a:spcBef>
              <a:spcAft>
                <a:spcPct val="0"/>
              </a:spcAft>
              <a:defRPr>
                <a:solidFill>
                  <a:schemeClr val="tx1"/>
                </a:solidFill>
                <a:latin typeface="Arial" charset="0"/>
              </a:defRPr>
            </a:lvl6pPr>
            <a:lvl7pPr marL="3031830" indent="-233218" eaLnBrk="0" fontAlgn="base" hangingPunct="0">
              <a:spcBef>
                <a:spcPct val="0"/>
              </a:spcBef>
              <a:spcAft>
                <a:spcPct val="0"/>
              </a:spcAft>
              <a:defRPr>
                <a:solidFill>
                  <a:schemeClr val="tx1"/>
                </a:solidFill>
                <a:latin typeface="Arial" charset="0"/>
              </a:defRPr>
            </a:lvl7pPr>
            <a:lvl8pPr marL="3498266" indent="-233218" eaLnBrk="0" fontAlgn="base" hangingPunct="0">
              <a:spcBef>
                <a:spcPct val="0"/>
              </a:spcBef>
              <a:spcAft>
                <a:spcPct val="0"/>
              </a:spcAft>
              <a:defRPr>
                <a:solidFill>
                  <a:schemeClr val="tx1"/>
                </a:solidFill>
                <a:latin typeface="Arial" charset="0"/>
              </a:defRPr>
            </a:lvl8pPr>
            <a:lvl9pPr marL="3964701" indent="-233218" eaLnBrk="0" fontAlgn="base" hangingPunct="0">
              <a:spcBef>
                <a:spcPct val="0"/>
              </a:spcBef>
              <a:spcAft>
                <a:spcPct val="0"/>
              </a:spcAft>
              <a:defRPr>
                <a:solidFill>
                  <a:schemeClr val="tx1"/>
                </a:solidFill>
                <a:latin typeface="Arial" charset="0"/>
              </a:defRPr>
            </a:lvl9pPr>
          </a:lstStyle>
          <a:p>
            <a:fld id="{466D9C4C-CA8B-45F2-B770-2CF423AE6BBC}"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students to recall the formulas for cellular respiration and photosynthesis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958" indent="-291522">
              <a:defRPr>
                <a:solidFill>
                  <a:schemeClr val="tx1"/>
                </a:solidFill>
                <a:latin typeface="Arial" charset="0"/>
              </a:defRPr>
            </a:lvl2pPr>
            <a:lvl3pPr marL="1166089" indent="-233218">
              <a:defRPr>
                <a:solidFill>
                  <a:schemeClr val="tx1"/>
                </a:solidFill>
                <a:latin typeface="Arial" charset="0"/>
              </a:defRPr>
            </a:lvl3pPr>
            <a:lvl4pPr marL="1632524" indent="-233218">
              <a:defRPr>
                <a:solidFill>
                  <a:schemeClr val="tx1"/>
                </a:solidFill>
                <a:latin typeface="Arial" charset="0"/>
              </a:defRPr>
            </a:lvl4pPr>
            <a:lvl5pPr marL="2098959" indent="-233218">
              <a:defRPr>
                <a:solidFill>
                  <a:schemeClr val="tx1"/>
                </a:solidFill>
                <a:latin typeface="Arial" charset="0"/>
              </a:defRPr>
            </a:lvl5pPr>
            <a:lvl6pPr marL="2565395" indent="-233218" eaLnBrk="0" fontAlgn="base" hangingPunct="0">
              <a:spcBef>
                <a:spcPct val="0"/>
              </a:spcBef>
              <a:spcAft>
                <a:spcPct val="0"/>
              </a:spcAft>
              <a:defRPr>
                <a:solidFill>
                  <a:schemeClr val="tx1"/>
                </a:solidFill>
                <a:latin typeface="Arial" charset="0"/>
              </a:defRPr>
            </a:lvl6pPr>
            <a:lvl7pPr marL="3031830" indent="-233218" eaLnBrk="0" fontAlgn="base" hangingPunct="0">
              <a:spcBef>
                <a:spcPct val="0"/>
              </a:spcBef>
              <a:spcAft>
                <a:spcPct val="0"/>
              </a:spcAft>
              <a:defRPr>
                <a:solidFill>
                  <a:schemeClr val="tx1"/>
                </a:solidFill>
                <a:latin typeface="Arial" charset="0"/>
              </a:defRPr>
            </a:lvl7pPr>
            <a:lvl8pPr marL="3498266" indent="-233218" eaLnBrk="0" fontAlgn="base" hangingPunct="0">
              <a:spcBef>
                <a:spcPct val="0"/>
              </a:spcBef>
              <a:spcAft>
                <a:spcPct val="0"/>
              </a:spcAft>
              <a:defRPr>
                <a:solidFill>
                  <a:schemeClr val="tx1"/>
                </a:solidFill>
                <a:latin typeface="Arial" charset="0"/>
              </a:defRPr>
            </a:lvl8pPr>
            <a:lvl9pPr marL="3964701" indent="-233218" eaLnBrk="0" fontAlgn="base" hangingPunct="0">
              <a:spcBef>
                <a:spcPct val="0"/>
              </a:spcBef>
              <a:spcAft>
                <a:spcPct val="0"/>
              </a:spcAft>
              <a:defRPr>
                <a:solidFill>
                  <a:schemeClr val="tx1"/>
                </a:solidFill>
                <a:latin typeface="Arial" charset="0"/>
              </a:defRPr>
            </a:lvl9pPr>
          </a:lstStyle>
          <a:p>
            <a:fld id="{871746E8-EE63-461B-AD78-D9207F72F902}" type="slidenum">
              <a:rPr lang="en-US" smtClean="0"/>
              <a:pPr/>
              <a:t>11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Combustion of wood – cellulose is made up of thousands of glucose units.  Requires high temp to start and maintain the fire.  Cells would not survive the high temp or energy output.  Instead, reactions in living cells </a:t>
            </a:r>
            <a:r>
              <a:rPr lang="en-US" dirty="0" smtClean="0">
                <a:sym typeface="Wingdings" pitchFamily="2" charset="2"/>
              </a:rPr>
              <a:t> large number, controlled.</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958" indent="-291522">
              <a:defRPr>
                <a:solidFill>
                  <a:schemeClr val="tx1"/>
                </a:solidFill>
                <a:latin typeface="Arial" charset="0"/>
              </a:defRPr>
            </a:lvl2pPr>
            <a:lvl3pPr marL="1166089" indent="-233218">
              <a:defRPr>
                <a:solidFill>
                  <a:schemeClr val="tx1"/>
                </a:solidFill>
                <a:latin typeface="Arial" charset="0"/>
              </a:defRPr>
            </a:lvl3pPr>
            <a:lvl4pPr marL="1632524" indent="-233218">
              <a:defRPr>
                <a:solidFill>
                  <a:schemeClr val="tx1"/>
                </a:solidFill>
                <a:latin typeface="Arial" charset="0"/>
              </a:defRPr>
            </a:lvl4pPr>
            <a:lvl5pPr marL="2098959" indent="-233218">
              <a:defRPr>
                <a:solidFill>
                  <a:schemeClr val="tx1"/>
                </a:solidFill>
                <a:latin typeface="Arial" charset="0"/>
              </a:defRPr>
            </a:lvl5pPr>
            <a:lvl6pPr marL="2565395" indent="-233218" eaLnBrk="0" fontAlgn="base" hangingPunct="0">
              <a:spcBef>
                <a:spcPct val="0"/>
              </a:spcBef>
              <a:spcAft>
                <a:spcPct val="0"/>
              </a:spcAft>
              <a:defRPr>
                <a:solidFill>
                  <a:schemeClr val="tx1"/>
                </a:solidFill>
                <a:latin typeface="Arial" charset="0"/>
              </a:defRPr>
            </a:lvl6pPr>
            <a:lvl7pPr marL="3031830" indent="-233218" eaLnBrk="0" fontAlgn="base" hangingPunct="0">
              <a:spcBef>
                <a:spcPct val="0"/>
              </a:spcBef>
              <a:spcAft>
                <a:spcPct val="0"/>
              </a:spcAft>
              <a:defRPr>
                <a:solidFill>
                  <a:schemeClr val="tx1"/>
                </a:solidFill>
                <a:latin typeface="Arial" charset="0"/>
              </a:defRPr>
            </a:lvl7pPr>
            <a:lvl8pPr marL="3498266" indent="-233218" eaLnBrk="0" fontAlgn="base" hangingPunct="0">
              <a:spcBef>
                <a:spcPct val="0"/>
              </a:spcBef>
              <a:spcAft>
                <a:spcPct val="0"/>
              </a:spcAft>
              <a:defRPr>
                <a:solidFill>
                  <a:schemeClr val="tx1"/>
                </a:solidFill>
                <a:latin typeface="Arial" charset="0"/>
              </a:defRPr>
            </a:lvl8pPr>
            <a:lvl9pPr marL="3964701" indent="-233218" eaLnBrk="0" fontAlgn="base" hangingPunct="0">
              <a:spcBef>
                <a:spcPct val="0"/>
              </a:spcBef>
              <a:spcAft>
                <a:spcPct val="0"/>
              </a:spcAft>
              <a:defRPr>
                <a:solidFill>
                  <a:schemeClr val="tx1"/>
                </a:solidFill>
                <a:latin typeface="Arial" charset="0"/>
              </a:defRPr>
            </a:lvl9pPr>
          </a:lstStyle>
          <a:p>
            <a:fld id="{455A3671-ED0E-43EB-9F52-7340E42240B3}" type="slidenum">
              <a:rPr lang="en-US" smtClean="0"/>
              <a:pPr/>
              <a:t>17</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See figure 5.7, </a:t>
            </a:r>
            <a:r>
              <a:rPr lang="en-US" dirty="0" err="1" smtClean="0"/>
              <a:t>pg</a:t>
            </a:r>
            <a:r>
              <a:rPr lang="en-US" dirty="0" smtClean="0"/>
              <a:t> 167</a:t>
            </a:r>
          </a:p>
          <a:p>
            <a:pPr eaLnBrk="1" hangingPunct="1"/>
            <a:r>
              <a:rPr lang="en-US" dirty="0" smtClean="0"/>
              <a:t>Assignment </a:t>
            </a:r>
            <a:r>
              <a:rPr lang="en-US" dirty="0" err="1" smtClean="0"/>
              <a:t>Pg</a:t>
            </a:r>
            <a:r>
              <a:rPr lang="en-US" dirty="0" smtClean="0"/>
              <a:t> </a:t>
            </a:r>
            <a:r>
              <a:rPr lang="en-US" smtClean="0"/>
              <a:t>168 </a:t>
            </a:r>
            <a:r>
              <a:rPr lang="en-US" smtClean="0"/>
              <a:t>Q#1,2,3,4,7,8,9</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AEC9FFE2-F501-4DFF-B867-297E2841A3E1}"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4240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2622438-7D9B-4C49-87C5-6DFD43E40CA5}" type="slidenum">
              <a:rPr lang="en-US"/>
              <a:pPr>
                <a:defRPr/>
              </a:pPr>
              <a:t>‹#›</a:t>
            </a:fld>
            <a:endParaRPr lang="en-US"/>
          </a:p>
        </p:txBody>
      </p:sp>
    </p:spTree>
    <p:extLst>
      <p:ext uri="{BB962C8B-B14F-4D97-AF65-F5344CB8AC3E}">
        <p14:creationId xmlns:p14="http://schemas.microsoft.com/office/powerpoint/2010/main" val="71935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1575DE2-257A-4B43-A521-455E14FF46A2}" type="slidenum">
              <a:rPr lang="en-US"/>
              <a:pPr>
                <a:defRPr/>
              </a:pPr>
              <a:t>‹#›</a:t>
            </a:fld>
            <a:endParaRPr lang="en-US"/>
          </a:p>
        </p:txBody>
      </p:sp>
    </p:spTree>
    <p:extLst>
      <p:ext uri="{BB962C8B-B14F-4D97-AF65-F5344CB8AC3E}">
        <p14:creationId xmlns:p14="http://schemas.microsoft.com/office/powerpoint/2010/main" val="190709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290AF5C-B52F-4DC8-893A-049F80AF67EB}" type="slidenum">
              <a:rPr lang="en-US"/>
              <a:pPr>
                <a:defRPr/>
              </a:pPr>
              <a:t>‹#›</a:t>
            </a:fld>
            <a:endParaRPr lang="en-US"/>
          </a:p>
        </p:txBody>
      </p:sp>
    </p:spTree>
    <p:extLst>
      <p:ext uri="{BB962C8B-B14F-4D97-AF65-F5344CB8AC3E}">
        <p14:creationId xmlns:p14="http://schemas.microsoft.com/office/powerpoint/2010/main" val="166655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1F1BCE8-83D9-40CA-835D-37354C9209A3}" type="slidenum">
              <a:rPr lang="en-US"/>
              <a:pPr>
                <a:defRPr/>
              </a:pPr>
              <a:t>‹#›</a:t>
            </a:fld>
            <a:endParaRPr lang="en-US"/>
          </a:p>
        </p:txBody>
      </p:sp>
    </p:spTree>
    <p:extLst>
      <p:ext uri="{BB962C8B-B14F-4D97-AF65-F5344CB8AC3E}">
        <p14:creationId xmlns:p14="http://schemas.microsoft.com/office/powerpoint/2010/main" val="363925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BBE4D262-2829-442A-A023-249703C5AD95}" type="slidenum">
              <a:rPr lang="en-US"/>
              <a:pPr>
                <a:defRPr/>
              </a:pPr>
              <a:t>‹#›</a:t>
            </a:fld>
            <a:endParaRPr lang="en-US"/>
          </a:p>
        </p:txBody>
      </p:sp>
    </p:spTree>
    <p:extLst>
      <p:ext uri="{BB962C8B-B14F-4D97-AF65-F5344CB8AC3E}">
        <p14:creationId xmlns:p14="http://schemas.microsoft.com/office/powerpoint/2010/main" val="285053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E2B1D53B-2280-49E8-95BA-AF80B95E79AC}" type="slidenum">
              <a:rPr lang="en-US"/>
              <a:pPr>
                <a:defRPr/>
              </a:pPr>
              <a:t>‹#›</a:t>
            </a:fld>
            <a:endParaRPr lang="en-US"/>
          </a:p>
        </p:txBody>
      </p:sp>
    </p:spTree>
    <p:extLst>
      <p:ext uri="{BB962C8B-B14F-4D97-AF65-F5344CB8AC3E}">
        <p14:creationId xmlns:p14="http://schemas.microsoft.com/office/powerpoint/2010/main" val="307974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DAD51E32-80F7-4C81-B2C8-EE60558826D8}" type="slidenum">
              <a:rPr lang="en-US"/>
              <a:pPr>
                <a:defRPr/>
              </a:pPr>
              <a:t>‹#›</a:t>
            </a:fld>
            <a:endParaRPr lang="en-US"/>
          </a:p>
        </p:txBody>
      </p:sp>
    </p:spTree>
    <p:extLst>
      <p:ext uri="{BB962C8B-B14F-4D97-AF65-F5344CB8AC3E}">
        <p14:creationId xmlns:p14="http://schemas.microsoft.com/office/powerpoint/2010/main" val="318450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0612842C-B6F5-4B9F-AC13-2A890BC13989}" type="slidenum">
              <a:rPr lang="en-US"/>
              <a:pPr>
                <a:defRPr/>
              </a:pPr>
              <a:t>‹#›</a:t>
            </a:fld>
            <a:endParaRPr lang="en-US"/>
          </a:p>
        </p:txBody>
      </p:sp>
    </p:spTree>
    <p:extLst>
      <p:ext uri="{BB962C8B-B14F-4D97-AF65-F5344CB8AC3E}">
        <p14:creationId xmlns:p14="http://schemas.microsoft.com/office/powerpoint/2010/main" val="356688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E96691F1-1A79-4152-867B-736727EF9063}" type="slidenum">
              <a:rPr lang="en-US"/>
              <a:pPr>
                <a:defRPr/>
              </a:pPr>
              <a:t>‹#›</a:t>
            </a:fld>
            <a:endParaRPr lang="en-US"/>
          </a:p>
        </p:txBody>
      </p:sp>
    </p:spTree>
    <p:extLst>
      <p:ext uri="{BB962C8B-B14F-4D97-AF65-F5344CB8AC3E}">
        <p14:creationId xmlns:p14="http://schemas.microsoft.com/office/powerpoint/2010/main" val="7929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E52D409-E6D9-4AB4-9F22-1BD29298CFD6}" type="slidenum">
              <a:rPr lang="en-US"/>
              <a:pPr>
                <a:defRPr/>
              </a:pPr>
              <a:t>‹#›</a:t>
            </a:fld>
            <a:endParaRPr lang="en-US"/>
          </a:p>
        </p:txBody>
      </p:sp>
    </p:spTree>
    <p:extLst>
      <p:ext uri="{BB962C8B-B14F-4D97-AF65-F5344CB8AC3E}">
        <p14:creationId xmlns:p14="http://schemas.microsoft.com/office/powerpoint/2010/main" val="345428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205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2066"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2053"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0EC4F40-434A-4317-972B-F0EA6666D5B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gfzVWG2DnQ4"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91357"/>
            <a:ext cx="8229600" cy="1736725"/>
          </a:xfrm>
        </p:spPr>
        <p:txBody>
          <a:bodyPr/>
          <a:lstStyle/>
          <a:p>
            <a:pPr eaLnBrk="1" hangingPunct="1">
              <a:defRPr/>
            </a:pPr>
            <a:r>
              <a:rPr lang="en-US" sz="4800" dirty="0" smtClean="0"/>
              <a:t>Matter and Energy Pathways in Living Systems</a:t>
            </a:r>
          </a:p>
        </p:txBody>
      </p:sp>
      <p:pic>
        <p:nvPicPr>
          <p:cNvPr id="1029" name="Picture 7" descr="Meet the Treem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8" y="2912554"/>
            <a:ext cx="8997731" cy="36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Prokaryotic vs. Eukaryotic</a:t>
            </a:r>
            <a:endParaRPr lang="en-US" dirty="0"/>
          </a:p>
        </p:txBody>
      </p:sp>
      <p:pic>
        <p:nvPicPr>
          <p:cNvPr id="10243" name="Picture 2" descr="http://www.phschool.com/science/biology_place/biocoach/images/cells/all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99" y="1134275"/>
            <a:ext cx="7568036" cy="501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1828799" y="6148373"/>
            <a:ext cx="5387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http://www.youtube.com/watch?v=gfzVWG2DnQ4</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4000" smtClean="0"/>
              <a:t>Metabolic Pathways and Energy for Cellular Reactions</a:t>
            </a:r>
          </a:p>
        </p:txBody>
      </p:sp>
      <p:sp>
        <p:nvSpPr>
          <p:cNvPr id="11267" name="Rectangle 3"/>
          <p:cNvSpPr>
            <a:spLocks noGrp="1" noChangeArrowheads="1"/>
          </p:cNvSpPr>
          <p:nvPr>
            <p:ph type="body" idx="1"/>
          </p:nvPr>
        </p:nvSpPr>
        <p:spPr>
          <a:xfrm>
            <a:off x="-1" y="1600200"/>
            <a:ext cx="9072980" cy="3167109"/>
          </a:xfrm>
        </p:spPr>
        <p:txBody>
          <a:bodyPr/>
          <a:lstStyle/>
          <a:p>
            <a:pPr eaLnBrk="1" hangingPunct="1"/>
            <a:r>
              <a:rPr lang="en-US" sz="2500" dirty="0" smtClean="0"/>
              <a:t>Reactions for photosynthesis and respiration seem to be exact opposites, but these are just </a:t>
            </a:r>
            <a:r>
              <a:rPr lang="en-US" sz="2500" i="1" u="sng" dirty="0" smtClean="0"/>
              <a:t>overall</a:t>
            </a:r>
            <a:r>
              <a:rPr lang="en-US" sz="2500" i="1" dirty="0" smtClean="0"/>
              <a:t> </a:t>
            </a:r>
            <a:r>
              <a:rPr lang="en-US" sz="2500" dirty="0" smtClean="0"/>
              <a:t>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25" y="2586038"/>
            <a:ext cx="7979916" cy="346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86557"/>
            <a:ext cx="8229600" cy="1143000"/>
          </a:xfrm>
        </p:spPr>
        <p:txBody>
          <a:bodyPr/>
          <a:lstStyle/>
          <a:p>
            <a:r>
              <a:rPr lang="en-US" dirty="0"/>
              <a:t>Cellular Respiration </a:t>
            </a:r>
            <a:r>
              <a:rPr lang="en-US" dirty="0">
                <a:sym typeface="Wingdings" pitchFamily="2" charset="2"/>
              </a:rPr>
              <a:t> </a:t>
            </a:r>
            <a:r>
              <a:rPr lang="en-US" dirty="0" smtClean="0">
                <a:sym typeface="Wingdings" pitchFamily="2" charset="2"/>
              </a:rPr>
              <a:t/>
            </a:r>
            <a:br>
              <a:rPr lang="en-US" dirty="0" smtClean="0">
                <a:sym typeface="Wingdings" pitchFamily="2" charset="2"/>
              </a:rPr>
            </a:br>
            <a:r>
              <a:rPr lang="en-US" dirty="0" smtClean="0">
                <a:sym typeface="Wingdings" pitchFamily="2" charset="2"/>
              </a:rPr>
              <a:t>like </a:t>
            </a:r>
            <a:r>
              <a:rPr lang="en-US" b="1" dirty="0">
                <a:sym typeface="Wingdings" pitchFamily="2" charset="2"/>
              </a:rPr>
              <a:t>slow </a:t>
            </a:r>
            <a:r>
              <a:rPr lang="en-US" dirty="0">
                <a:sym typeface="Wingdings" pitchFamily="2" charset="2"/>
              </a:rPr>
              <a:t>combustion of </a:t>
            </a:r>
            <a:r>
              <a:rPr lang="en-US" dirty="0" smtClean="0">
                <a:sym typeface="Wingdings" pitchFamily="2" charset="2"/>
              </a:rPr>
              <a:t>wood</a:t>
            </a:r>
            <a:endParaRPr lang="en-US" dirty="0"/>
          </a:p>
        </p:txBody>
      </p:sp>
      <p:sp>
        <p:nvSpPr>
          <p:cNvPr id="3" name="Content Placeholder 2"/>
          <p:cNvSpPr>
            <a:spLocks noGrp="1"/>
          </p:cNvSpPr>
          <p:nvPr>
            <p:ph idx="1"/>
          </p:nvPr>
        </p:nvSpPr>
        <p:spPr>
          <a:xfrm>
            <a:off x="0" y="1280604"/>
            <a:ext cx="9144000" cy="2776491"/>
          </a:xfrm>
        </p:spPr>
        <p:txBody>
          <a:bodyPr/>
          <a:lstStyle/>
          <a:p>
            <a:pPr eaLnBrk="1" hangingPunct="1"/>
            <a:r>
              <a:rPr lang="en-US" sz="2900" dirty="0"/>
              <a:t>Large number of controlled reactions in step-by-step sequences </a:t>
            </a:r>
            <a:r>
              <a:rPr lang="en-US" sz="2900" dirty="0">
                <a:sym typeface="Wingdings" pitchFamily="2" charset="2"/>
              </a:rPr>
              <a:t> </a:t>
            </a:r>
            <a:r>
              <a:rPr lang="en-US" sz="2900" b="1" i="1" dirty="0">
                <a:sym typeface="Wingdings" pitchFamily="2" charset="2"/>
              </a:rPr>
              <a:t>metabolic pathway</a:t>
            </a:r>
            <a:endParaRPr lang="en-US" sz="2900" dirty="0">
              <a:sym typeface="Wingdings" pitchFamily="2" charset="2"/>
            </a:endParaRPr>
          </a:p>
          <a:p>
            <a:pPr lvl="1" eaLnBrk="1" hangingPunct="1"/>
            <a:r>
              <a:rPr lang="en-US" sz="2900" dirty="0"/>
              <a:t>Product of one </a:t>
            </a:r>
            <a:r>
              <a:rPr lang="en-US" sz="2900" dirty="0" smtClean="0"/>
              <a:t>reaction</a:t>
            </a:r>
          </a:p>
          <a:p>
            <a:pPr marL="457200" lvl="1" indent="0" eaLnBrk="1" hangingPunct="1">
              <a:buNone/>
            </a:pPr>
            <a:r>
              <a:rPr lang="en-US" sz="2900" dirty="0" smtClean="0"/>
              <a:t>becomes </a:t>
            </a:r>
            <a:r>
              <a:rPr lang="en-US" sz="2900" dirty="0"/>
              <a:t>the reactant </a:t>
            </a:r>
            <a:r>
              <a:rPr lang="en-US" sz="2900" dirty="0" smtClean="0"/>
              <a:t>of</a:t>
            </a:r>
          </a:p>
          <a:p>
            <a:pPr marL="457200" lvl="1" indent="0" eaLnBrk="1" hangingPunct="1">
              <a:buNone/>
            </a:pPr>
            <a:r>
              <a:rPr lang="en-US" sz="2900" dirty="0" smtClean="0"/>
              <a:t>another </a:t>
            </a:r>
            <a:r>
              <a:rPr lang="en-US" sz="2900" dirty="0"/>
              <a:t>reaction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134" y="1954983"/>
            <a:ext cx="277177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diversifiedenergy.com/images/vf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08" y="3871943"/>
            <a:ext cx="4096828" cy="2727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4042" y="4163627"/>
            <a:ext cx="1242873" cy="1569660"/>
          </a:xfrm>
          <a:prstGeom prst="rect">
            <a:avLst/>
          </a:prstGeom>
          <a:noFill/>
        </p:spPr>
        <p:txBody>
          <a:bodyPr wrap="square" rtlCol="0">
            <a:spAutoFit/>
          </a:bodyPr>
          <a:lstStyle/>
          <a:p>
            <a:r>
              <a:rPr lang="en-US" sz="9600" dirty="0" smtClean="0"/>
              <a:t>=</a:t>
            </a:r>
            <a:endParaRPr lang="en-US" sz="9600" dirty="0"/>
          </a:p>
        </p:txBody>
      </p:sp>
    </p:spTree>
    <p:extLst>
      <p:ext uri="{BB962C8B-B14F-4D97-AF65-F5344CB8AC3E}">
        <p14:creationId xmlns:p14="http://schemas.microsoft.com/office/powerpoint/2010/main" val="1907426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4518734"/>
            <a:ext cx="9144000" cy="2157273"/>
          </a:xfrm>
        </p:spPr>
        <p:txBody>
          <a:bodyPr/>
          <a:lstStyle/>
          <a:p>
            <a:pPr eaLnBrk="1" hangingPunct="1"/>
            <a:r>
              <a:rPr lang="en-US" sz="3600" dirty="0" smtClean="0"/>
              <a:t>Metabolism</a:t>
            </a:r>
            <a:endParaRPr lang="en-US" sz="2800" dirty="0" smtClean="0"/>
          </a:p>
          <a:p>
            <a:pPr lvl="1" eaLnBrk="1" hangingPunct="1"/>
            <a:r>
              <a:rPr lang="en-US" dirty="0" smtClean="0"/>
              <a:t>All of the chemical reactions that occur within a cell to support and sustain life functions.</a:t>
            </a:r>
          </a:p>
        </p:txBody>
      </p:sp>
      <p:pic>
        <p:nvPicPr>
          <p:cNvPr id="12291" name="Picture 5" descr="http://www.healthmiracles.net/wp-content/uploads/2008/06/raise-metabolism-with-nutr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050" y="179387"/>
            <a:ext cx="6809283" cy="443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Anabolic pathways</a:t>
            </a:r>
            <a:endParaRPr lang="en-US" dirty="0"/>
          </a:p>
        </p:txBody>
      </p:sp>
      <p:sp>
        <p:nvSpPr>
          <p:cNvPr id="3" name="Content Placeholder 2"/>
          <p:cNvSpPr>
            <a:spLocks noGrp="1"/>
          </p:cNvSpPr>
          <p:nvPr>
            <p:ph idx="1"/>
          </p:nvPr>
        </p:nvSpPr>
        <p:spPr>
          <a:xfrm>
            <a:off x="457200" y="1600200"/>
            <a:ext cx="8229600" cy="1329431"/>
          </a:xfrm>
        </p:spPr>
        <p:txBody>
          <a:bodyPr/>
          <a:lstStyle/>
          <a:p>
            <a:pPr marL="342900" lvl="1" indent="-342900">
              <a:buClr>
                <a:schemeClr val="tx2"/>
              </a:buClr>
              <a:buFontTx/>
              <a:buChar char="•"/>
            </a:pPr>
            <a:r>
              <a:rPr lang="en-US" dirty="0"/>
              <a:t>M</a:t>
            </a:r>
            <a:r>
              <a:rPr lang="en-US" dirty="0" smtClean="0"/>
              <a:t>akes </a:t>
            </a:r>
            <a:r>
              <a:rPr lang="en-US" dirty="0"/>
              <a:t>larger molecules from smaller molecules (requires energy)</a:t>
            </a:r>
          </a:p>
          <a:p>
            <a:endParaRPr lang="en-US" dirty="0"/>
          </a:p>
        </p:txBody>
      </p:sp>
      <p:grpSp>
        <p:nvGrpSpPr>
          <p:cNvPr id="5" name="Group 4"/>
          <p:cNvGrpSpPr/>
          <p:nvPr/>
        </p:nvGrpSpPr>
        <p:grpSpPr>
          <a:xfrm>
            <a:off x="142043" y="3204839"/>
            <a:ext cx="8575829" cy="2920753"/>
            <a:chOff x="142043" y="3204839"/>
            <a:chExt cx="8575829" cy="2920753"/>
          </a:xfrm>
        </p:grpSpPr>
        <p:sp>
          <p:nvSpPr>
            <p:cNvPr id="4" name="Rectangle 3"/>
            <p:cNvSpPr/>
            <p:nvPr/>
          </p:nvSpPr>
          <p:spPr bwMode="auto">
            <a:xfrm>
              <a:off x="142043" y="3204839"/>
              <a:ext cx="8575829" cy="29207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074" name="Picture 2" descr="http://faculty.clintoncc.suny.edu/faculty/michael.gregory/files/bio%20101/bio%20101%20lectures/energy/energy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19" y="3275628"/>
              <a:ext cx="8200373" cy="27679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884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Catabolic pathways</a:t>
            </a:r>
            <a:endParaRPr lang="en-US" dirty="0"/>
          </a:p>
        </p:txBody>
      </p:sp>
      <p:sp>
        <p:nvSpPr>
          <p:cNvPr id="3" name="Content Placeholder 2"/>
          <p:cNvSpPr>
            <a:spLocks noGrp="1"/>
          </p:cNvSpPr>
          <p:nvPr>
            <p:ph idx="1"/>
          </p:nvPr>
        </p:nvSpPr>
        <p:spPr>
          <a:xfrm>
            <a:off x="62143" y="1600200"/>
            <a:ext cx="8993079" cy="4495800"/>
          </a:xfrm>
        </p:spPr>
        <p:txBody>
          <a:bodyPr/>
          <a:lstStyle/>
          <a:p>
            <a:pPr eaLnBrk="1" hangingPunct="1"/>
            <a:r>
              <a:rPr lang="en-US" dirty="0" smtClean="0"/>
              <a:t>Breaks </a:t>
            </a:r>
            <a:r>
              <a:rPr lang="en-US" dirty="0"/>
              <a:t>down large molecules (releases energy)</a:t>
            </a:r>
          </a:p>
          <a:p>
            <a:pPr eaLnBrk="1" hangingPunct="1"/>
            <a:r>
              <a:rPr lang="en-US" sz="2800" dirty="0"/>
              <a:t>Needs some factor to activate the reactions </a:t>
            </a:r>
            <a:r>
              <a:rPr lang="en-US" sz="2800" dirty="0">
                <a:sym typeface="Wingdings" pitchFamily="2" charset="2"/>
              </a:rPr>
              <a:t> enzymes</a:t>
            </a:r>
            <a:endParaRPr lang="en-US" sz="2800" dirty="0"/>
          </a:p>
          <a:p>
            <a:pPr marL="0" indent="0">
              <a:buNone/>
            </a:pPr>
            <a:endParaRPr lang="en-US" dirty="0"/>
          </a:p>
        </p:txBody>
      </p:sp>
      <p:grpSp>
        <p:nvGrpSpPr>
          <p:cNvPr id="5" name="Group 4"/>
          <p:cNvGrpSpPr/>
          <p:nvPr/>
        </p:nvGrpSpPr>
        <p:grpSpPr>
          <a:xfrm>
            <a:off x="124287" y="3617049"/>
            <a:ext cx="8881712" cy="2455277"/>
            <a:chOff x="124287" y="3617049"/>
            <a:chExt cx="8881712" cy="2455277"/>
          </a:xfrm>
        </p:grpSpPr>
        <p:sp>
          <p:nvSpPr>
            <p:cNvPr id="4" name="Rectangle 3"/>
            <p:cNvSpPr/>
            <p:nvPr/>
          </p:nvSpPr>
          <p:spPr bwMode="auto">
            <a:xfrm>
              <a:off x="124287" y="3617049"/>
              <a:ext cx="8881712" cy="245527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100" name="Picture 4" descr="http://faculty.clintoncc.suny.edu/faculty/michael.gregory/files/bio%20101/bio%20101%20lectures/energy/energy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41" y="3679192"/>
              <a:ext cx="8717258" cy="23309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871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a:t>Enzymes</a:t>
            </a:r>
            <a:endParaRPr lang="en-US" dirty="0" smtClean="0"/>
          </a:p>
        </p:txBody>
      </p:sp>
      <p:sp>
        <p:nvSpPr>
          <p:cNvPr id="13315" name="Rectangle 3"/>
          <p:cNvSpPr>
            <a:spLocks noGrp="1" noChangeArrowheads="1"/>
          </p:cNvSpPr>
          <p:nvPr>
            <p:ph type="body" idx="1"/>
          </p:nvPr>
        </p:nvSpPr>
        <p:spPr>
          <a:xfrm>
            <a:off x="62144" y="1103050"/>
            <a:ext cx="8984202" cy="2254250"/>
          </a:xfrm>
        </p:spPr>
        <p:txBody>
          <a:bodyPr/>
          <a:lstStyle/>
          <a:p>
            <a:pPr eaLnBrk="1" hangingPunct="1"/>
            <a:r>
              <a:rPr lang="en-US" dirty="0" smtClean="0"/>
              <a:t>Specialized proteins that lower the energy required to activate a reaction</a:t>
            </a:r>
          </a:p>
          <a:p>
            <a:pPr eaLnBrk="1" hangingPunct="1"/>
            <a:r>
              <a:rPr lang="en-US" dirty="0" smtClean="0"/>
              <a:t>Enzymes are specific to each type of reaction</a:t>
            </a:r>
          </a:p>
        </p:txBody>
      </p:sp>
      <p:pic>
        <p:nvPicPr>
          <p:cNvPr id="13316" name="Picture 5" descr="http://www.lifeplusvitamins.com/images/captain-enzym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04" y="3231472"/>
            <a:ext cx="4138015" cy="354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http://www.enzymetherapy.at/cms/wp-content/uploads/what_are_enzym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888" y="3151574"/>
            <a:ext cx="4843160" cy="362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7" y="1297407"/>
            <a:ext cx="6585105" cy="52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p:cNvSpPr>
            <a:spLocks noGrp="1" noChangeArrowheads="1"/>
          </p:cNvSpPr>
          <p:nvPr>
            <p:ph type="title"/>
          </p:nvPr>
        </p:nvSpPr>
        <p:spPr/>
        <p:txBody>
          <a:bodyPr/>
          <a:lstStyle/>
          <a:p>
            <a:pPr eaLnBrk="1" hangingPunct="1">
              <a:defRPr/>
            </a:pPr>
            <a:r>
              <a:rPr lang="en-US" smtClean="0"/>
              <a:t>Oxidation and Reduction</a:t>
            </a:r>
          </a:p>
        </p:txBody>
      </p:sp>
      <p:sp>
        <p:nvSpPr>
          <p:cNvPr id="14339" name="Rectangle 3"/>
          <p:cNvSpPr>
            <a:spLocks noGrp="1" noChangeArrowheads="1"/>
          </p:cNvSpPr>
          <p:nvPr>
            <p:ph type="body" idx="1"/>
          </p:nvPr>
        </p:nvSpPr>
        <p:spPr>
          <a:xfrm>
            <a:off x="493713" y="1277938"/>
            <a:ext cx="8229600" cy="4495800"/>
          </a:xfrm>
        </p:spPr>
        <p:txBody>
          <a:bodyPr/>
          <a:lstStyle/>
          <a:p>
            <a:pPr eaLnBrk="1" hangingPunct="1"/>
            <a:r>
              <a:rPr lang="en-US" dirty="0" smtClean="0"/>
              <a:t>Oxidation – losing an electron</a:t>
            </a:r>
          </a:p>
          <a:p>
            <a:pPr eaLnBrk="1" hangingPunct="1"/>
            <a:r>
              <a:rPr lang="en-US" dirty="0" smtClean="0"/>
              <a:t>Reduction – gaining an electron</a:t>
            </a:r>
          </a:p>
          <a:p>
            <a:pPr eaLnBrk="1" hangingPunct="1">
              <a:buFontTx/>
              <a:buNone/>
            </a:pPr>
            <a:r>
              <a:rPr lang="en-US" dirty="0" smtClean="0"/>
              <a:t>			</a:t>
            </a:r>
            <a:r>
              <a:rPr lang="en-US" dirty="0" smtClean="0"/>
              <a:t>“</a:t>
            </a:r>
            <a:r>
              <a:rPr lang="en-US" dirty="0" err="1" smtClean="0"/>
              <a:t>OiL</a:t>
            </a:r>
            <a:r>
              <a:rPr lang="en-US" dirty="0" smtClean="0"/>
              <a:t> </a:t>
            </a:r>
            <a:r>
              <a:rPr lang="en-US" dirty="0" err="1" smtClean="0"/>
              <a:t>RiG</a:t>
            </a:r>
            <a:r>
              <a:rPr lang="en-US" dirty="0" smtClean="0"/>
              <a:t>”</a:t>
            </a:r>
            <a:endParaRPr lang="en-US" dirty="0" smtClean="0"/>
          </a:p>
          <a:p>
            <a:pPr eaLnBrk="1" hangingPunct="1"/>
            <a:r>
              <a:rPr lang="en-US" dirty="0" smtClean="0"/>
              <a:t>All compounds/atoms contain more energy in their reduced form than in their oxidized form </a:t>
            </a:r>
            <a:r>
              <a:rPr lang="en-US" dirty="0" smtClean="0">
                <a:sym typeface="Wingdings" pitchFamily="2" charset="2"/>
              </a:rPr>
              <a:t> said to have “reducing power”</a:t>
            </a:r>
          </a:p>
          <a:p>
            <a:pPr eaLnBrk="1" hangingPunct="1"/>
            <a:r>
              <a:rPr lang="en-US" dirty="0" smtClean="0">
                <a:sym typeface="Wingdings" pitchFamily="2" charset="2"/>
              </a:rPr>
              <a:t>Referred to as REDOX reactions.</a:t>
            </a:r>
            <a:endParaRPr lang="en-US" dirty="0" smtClean="0"/>
          </a:p>
        </p:txBody>
      </p:sp>
      <p:pic>
        <p:nvPicPr>
          <p:cNvPr id="14340" name="Picture 5" descr="http://library.thinkquest.org/C006669/media/Chem/img/redo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5389563"/>
            <a:ext cx="3000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 work check</a:t>
            </a:r>
            <a:endParaRPr lang="en-US" dirty="0"/>
          </a:p>
        </p:txBody>
      </p:sp>
      <p:sp>
        <p:nvSpPr>
          <p:cNvPr id="3" name="Content Placeholder 2"/>
          <p:cNvSpPr>
            <a:spLocks noGrp="1"/>
          </p:cNvSpPr>
          <p:nvPr>
            <p:ph idx="1"/>
          </p:nvPr>
        </p:nvSpPr>
        <p:spPr>
          <a:xfrm>
            <a:off x="213063" y="1600200"/>
            <a:ext cx="8815527" cy="3735280"/>
          </a:xfrm>
        </p:spPr>
        <p:txBody>
          <a:bodyPr/>
          <a:lstStyle/>
          <a:p>
            <a:r>
              <a:rPr lang="en-US" dirty="0"/>
              <a:t>Assignment </a:t>
            </a:r>
            <a:r>
              <a:rPr lang="en-US" dirty="0" err="1"/>
              <a:t>Pg</a:t>
            </a:r>
            <a:r>
              <a:rPr lang="en-US" dirty="0"/>
              <a:t> 168 </a:t>
            </a:r>
            <a:r>
              <a:rPr lang="en-US" dirty="0" smtClean="0"/>
              <a:t>Q#1,2,3,4,7,8,9 (Oct. 29)</a:t>
            </a:r>
            <a:endParaRPr lang="en-US" dirty="0"/>
          </a:p>
          <a:p>
            <a:r>
              <a:rPr lang="en-US" i="1" dirty="0" smtClean="0"/>
              <a:t>Climate Brochure </a:t>
            </a:r>
            <a:r>
              <a:rPr lang="en-US" dirty="0"/>
              <a:t>due for Tuesday (Oct. 30)</a:t>
            </a:r>
          </a:p>
          <a:p>
            <a:r>
              <a:rPr lang="en-US" dirty="0" smtClean="0"/>
              <a:t>Read Chapter 5 by next Friday (~ 10 pages per day will do it) (Nov. 2)</a:t>
            </a:r>
          </a:p>
          <a:p>
            <a:r>
              <a:rPr lang="en-US" dirty="0" smtClean="0"/>
              <a:t>Ch. 5 Bio Dictionary due Tuesday (Nov. 6)</a:t>
            </a:r>
          </a:p>
          <a:p>
            <a:r>
              <a:rPr lang="en-US" dirty="0" smtClean="0"/>
              <a:t>One other Project (Due date to be negotiated)</a:t>
            </a:r>
            <a:endParaRPr lang="en-US" dirty="0"/>
          </a:p>
        </p:txBody>
      </p:sp>
    </p:spTree>
    <p:extLst>
      <p:ext uri="{BB962C8B-B14F-4D97-AF65-F5344CB8AC3E}">
        <p14:creationId xmlns:p14="http://schemas.microsoft.com/office/powerpoint/2010/main" val="354413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Photosynthesis</a:t>
            </a:r>
          </a:p>
        </p:txBody>
      </p:sp>
      <p:sp>
        <p:nvSpPr>
          <p:cNvPr id="4099" name="Rectangle 3"/>
          <p:cNvSpPr>
            <a:spLocks noGrp="1" noChangeArrowheads="1"/>
          </p:cNvSpPr>
          <p:nvPr>
            <p:ph type="body" idx="1"/>
          </p:nvPr>
        </p:nvSpPr>
        <p:spPr>
          <a:xfrm>
            <a:off x="155360" y="1067539"/>
            <a:ext cx="5072063" cy="4495800"/>
          </a:xfrm>
        </p:spPr>
        <p:txBody>
          <a:bodyPr/>
          <a:lstStyle/>
          <a:p>
            <a:pPr eaLnBrk="1" hangingPunct="1"/>
            <a:r>
              <a:rPr lang="en-US" dirty="0" smtClean="0"/>
              <a:t>Chloroplasts in autotrophs convert solar energy into chemical energy</a:t>
            </a:r>
          </a:p>
          <a:p>
            <a:pPr lvl="1" eaLnBrk="1" hangingPunct="1"/>
            <a:r>
              <a:rPr lang="en-US" dirty="0" smtClean="0"/>
              <a:t>Byproducts: oxygen, ATP, heat</a:t>
            </a:r>
          </a:p>
          <a:p>
            <a:pPr lvl="1" eaLnBrk="1" hangingPunct="1"/>
            <a:r>
              <a:rPr lang="en-US" dirty="0" smtClean="0"/>
              <a:t>Some used immediately</a:t>
            </a:r>
          </a:p>
          <a:p>
            <a:pPr lvl="1" eaLnBrk="1" hangingPunct="1"/>
            <a:r>
              <a:rPr lang="en-US" dirty="0" smtClean="0"/>
              <a:t>Some stored as sugars &amp; carbohydrates</a:t>
            </a:r>
          </a:p>
        </p:txBody>
      </p:sp>
      <p:pic>
        <p:nvPicPr>
          <p:cNvPr id="4100" name="Picture 5"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926" y="1229897"/>
            <a:ext cx="3831362" cy="428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Cellular Respiration</a:t>
            </a:r>
          </a:p>
        </p:txBody>
      </p:sp>
      <p:sp>
        <p:nvSpPr>
          <p:cNvPr id="5123" name="Rectangle 3"/>
          <p:cNvSpPr>
            <a:spLocks noGrp="1" noChangeArrowheads="1"/>
          </p:cNvSpPr>
          <p:nvPr>
            <p:ph type="body" idx="1"/>
          </p:nvPr>
        </p:nvSpPr>
        <p:spPr>
          <a:xfrm>
            <a:off x="1" y="1323975"/>
            <a:ext cx="9144000" cy="2413524"/>
          </a:xfrm>
        </p:spPr>
        <p:txBody>
          <a:bodyPr/>
          <a:lstStyle/>
          <a:p>
            <a:pPr eaLnBrk="1" hangingPunct="1"/>
            <a:r>
              <a:rPr lang="en-US" sz="2800" dirty="0" smtClean="0"/>
              <a:t>Chemical energy is stored in chemical bonds </a:t>
            </a:r>
            <a:r>
              <a:rPr lang="en-US" sz="2800" dirty="0" smtClean="0">
                <a:sym typeface="Wingdings" pitchFamily="2" charset="2"/>
              </a:rPr>
              <a:t> must be broken down to release energy</a:t>
            </a:r>
          </a:p>
          <a:p>
            <a:pPr eaLnBrk="1" hangingPunct="1"/>
            <a:r>
              <a:rPr lang="en-US" sz="2800" dirty="0" smtClean="0">
                <a:sym typeface="Wingdings" pitchFamily="2" charset="2"/>
              </a:rPr>
              <a:t>Mitochondria break</a:t>
            </a:r>
          </a:p>
          <a:p>
            <a:pPr marL="0" indent="0" eaLnBrk="1" hangingPunct="1">
              <a:buNone/>
            </a:pPr>
            <a:r>
              <a:rPr lang="en-US" sz="2800" dirty="0" smtClean="0">
                <a:sym typeface="Wingdings" pitchFamily="2" charset="2"/>
              </a:rPr>
              <a:t>down carbohydrates</a:t>
            </a:r>
          </a:p>
          <a:p>
            <a:pPr marL="0" indent="0" eaLnBrk="1" hangingPunct="1">
              <a:buNone/>
            </a:pPr>
            <a:r>
              <a:rPr lang="en-US" sz="2800" dirty="0" smtClean="0">
                <a:sym typeface="Wingdings" pitchFamily="2" charset="2"/>
              </a:rPr>
              <a:t>into ATP</a:t>
            </a:r>
          </a:p>
          <a:p>
            <a:pPr eaLnBrk="1" hangingPunct="1">
              <a:buFontTx/>
              <a:buNone/>
            </a:pPr>
            <a:endParaRPr lang="en-US" sz="2800" i="1" dirty="0" smtClean="0">
              <a:sym typeface="Wingdings" pitchFamily="2" charset="2"/>
            </a:endParaRPr>
          </a:p>
          <a:p>
            <a:pPr eaLnBrk="1" hangingPunct="1">
              <a:buFontTx/>
              <a:buNone/>
            </a:pPr>
            <a:r>
              <a:rPr lang="en-US" sz="2800" i="1" dirty="0" smtClean="0">
                <a:sym typeface="Wingdings" pitchFamily="2" charset="2"/>
              </a:rPr>
              <a:t>***ATP is the source</a:t>
            </a:r>
          </a:p>
          <a:p>
            <a:pPr eaLnBrk="1" hangingPunct="1">
              <a:buFontTx/>
              <a:buNone/>
            </a:pPr>
            <a:r>
              <a:rPr lang="en-US" sz="2800" i="1" dirty="0" smtClean="0">
                <a:sym typeface="Wingdings" pitchFamily="2" charset="2"/>
              </a:rPr>
              <a:t>of energy for nearly</a:t>
            </a:r>
          </a:p>
          <a:p>
            <a:pPr eaLnBrk="1" hangingPunct="1">
              <a:buFontTx/>
              <a:buNone/>
            </a:pPr>
            <a:r>
              <a:rPr lang="en-US" sz="2800" i="1" dirty="0" smtClean="0">
                <a:sym typeface="Wingdings" pitchFamily="2" charset="2"/>
              </a:rPr>
              <a:t>all cellular activities***</a:t>
            </a:r>
            <a:endParaRPr lang="en-US" sz="2800" i="1" dirty="0" smtClean="0"/>
          </a:p>
        </p:txBody>
      </p:sp>
      <p:pic>
        <p:nvPicPr>
          <p:cNvPr id="5124" name="Picture 5" descr="http://www.biology.iupui.edu/biocourses/N100/images/ch9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888" y="2259722"/>
            <a:ext cx="4935983" cy="44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ATP and Cellular Activity</a:t>
            </a:r>
          </a:p>
        </p:txBody>
      </p:sp>
      <p:sp>
        <p:nvSpPr>
          <p:cNvPr id="6147" name="Rectangle 3"/>
          <p:cNvSpPr>
            <a:spLocks noGrp="1" noChangeArrowheads="1"/>
          </p:cNvSpPr>
          <p:nvPr>
            <p:ph type="body" idx="1"/>
          </p:nvPr>
        </p:nvSpPr>
        <p:spPr>
          <a:xfrm>
            <a:off x="0" y="1156316"/>
            <a:ext cx="5965794" cy="4495800"/>
          </a:xfrm>
        </p:spPr>
        <p:txBody>
          <a:bodyPr/>
          <a:lstStyle/>
          <a:p>
            <a:pPr eaLnBrk="1" hangingPunct="1"/>
            <a:r>
              <a:rPr lang="en-US" dirty="0" smtClean="0"/>
              <a:t>ATP is always being used – cells constantly synthesize it</a:t>
            </a:r>
          </a:p>
          <a:p>
            <a:pPr lvl="1" eaLnBrk="1" hangingPunct="1"/>
            <a:r>
              <a:rPr lang="en-US" dirty="0" smtClean="0"/>
              <a:t>Active transport</a:t>
            </a:r>
          </a:p>
          <a:p>
            <a:pPr lvl="1" eaLnBrk="1" hangingPunct="1"/>
            <a:r>
              <a:rPr lang="en-US" dirty="0" smtClean="0"/>
              <a:t>Moving chromosomes during cell division</a:t>
            </a:r>
          </a:p>
          <a:p>
            <a:pPr lvl="1" eaLnBrk="1" hangingPunct="1"/>
            <a:r>
              <a:rPr lang="en-US" dirty="0" smtClean="0"/>
              <a:t>Movement of cilia &amp; flagella</a:t>
            </a:r>
          </a:p>
          <a:p>
            <a:pPr lvl="1" eaLnBrk="1" hangingPunct="1"/>
            <a:r>
              <a:rPr lang="en-US" dirty="0" smtClean="0"/>
              <a:t>Muscle contraction</a:t>
            </a:r>
          </a:p>
          <a:p>
            <a:pPr lvl="1" eaLnBrk="1" hangingPunct="1"/>
            <a:r>
              <a:rPr lang="en-US" dirty="0" smtClean="0"/>
              <a:t>Synthesizing other compounds</a:t>
            </a:r>
          </a:p>
        </p:txBody>
      </p:sp>
      <p:pic>
        <p:nvPicPr>
          <p:cNvPr id="6148" name="Picture 5" descr="http://www.glogster.com/media/4/23/39/42/2339429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762" y="1798806"/>
            <a:ext cx="3413340" cy="28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142043"/>
            <a:ext cx="9144000" cy="6267635"/>
          </a:xfrm>
        </p:spPr>
        <p:txBody>
          <a:bodyPr/>
          <a:lstStyle/>
          <a:p>
            <a:pPr eaLnBrk="1" hangingPunct="1">
              <a:lnSpc>
                <a:spcPct val="90000"/>
              </a:lnSpc>
            </a:pPr>
            <a:r>
              <a:rPr lang="en-US" dirty="0" smtClean="0"/>
              <a:t>The third phosphate group breaks off the ATP molecule, leaving ADP and a free phosphate group</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r>
              <a:rPr lang="en-US" dirty="0" smtClean="0"/>
              <a:t>ATP is synthesized when a free phosphate bonds to ADP (requires energy)</a:t>
            </a:r>
          </a:p>
        </p:txBody>
      </p:sp>
      <p:pic>
        <p:nvPicPr>
          <p:cNvPr id="7171" name="Picture 4"/>
          <p:cNvPicPr>
            <a:picLocks noChangeAspect="1" noChangeArrowheads="1"/>
          </p:cNvPicPr>
          <p:nvPr/>
        </p:nvPicPr>
        <p:blipFill>
          <a:blip r:embed="rId2">
            <a:lum bright="-6000" contrast="12000"/>
            <a:grayscl/>
            <a:extLst>
              <a:ext uri="{28A0092B-C50C-407E-A947-70E740481C1C}">
                <a14:useLocalDpi xmlns:a14="http://schemas.microsoft.com/office/drawing/2010/main" val="0"/>
              </a:ext>
            </a:extLst>
          </a:blip>
          <a:srcRect/>
          <a:stretch>
            <a:fillRect/>
          </a:stretch>
        </p:blipFill>
        <p:spPr bwMode="auto">
          <a:xfrm>
            <a:off x="1612145" y="1169494"/>
            <a:ext cx="7229534" cy="411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927100"/>
          </a:xfrm>
        </p:spPr>
        <p:txBody>
          <a:bodyPr/>
          <a:lstStyle/>
          <a:p>
            <a:pPr eaLnBrk="1" hangingPunct="1">
              <a:defRPr/>
            </a:pPr>
            <a:r>
              <a:rPr lang="en-US" dirty="0" smtClean="0"/>
              <a:t>Chloroplasts</a:t>
            </a:r>
          </a:p>
        </p:txBody>
      </p:sp>
      <p:sp>
        <p:nvSpPr>
          <p:cNvPr id="8195" name="Rectangle 3"/>
          <p:cNvSpPr>
            <a:spLocks noGrp="1" noChangeArrowheads="1"/>
          </p:cNvSpPr>
          <p:nvPr>
            <p:ph type="body" idx="1"/>
          </p:nvPr>
        </p:nvSpPr>
        <p:spPr>
          <a:xfrm>
            <a:off x="0" y="1093788"/>
            <a:ext cx="9019713" cy="1818088"/>
          </a:xfrm>
        </p:spPr>
        <p:txBody>
          <a:bodyPr/>
          <a:lstStyle/>
          <a:p>
            <a:pPr eaLnBrk="1" hangingPunct="1"/>
            <a:r>
              <a:rPr lang="en-US" dirty="0" smtClean="0"/>
              <a:t>Contain chlorophyll </a:t>
            </a:r>
            <a:r>
              <a:rPr lang="en-US" dirty="0" smtClean="0">
                <a:sym typeface="Wingdings" pitchFamily="2" charset="2"/>
              </a:rPr>
              <a:t> pigment that traps solar energy</a:t>
            </a:r>
          </a:p>
          <a:p>
            <a:pPr eaLnBrk="1" hangingPunct="1"/>
            <a:endParaRPr lang="en-US" dirty="0" smtClean="0">
              <a:sym typeface="Wingdings" pitchFamily="2" charset="2"/>
            </a:endParaRPr>
          </a:p>
        </p:txBody>
      </p:sp>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8" y="2286338"/>
            <a:ext cx="8811811" cy="443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descr="http://upload.wikimedia.org/wikipedia/commons/thumb/4/49/Plagiomnium_affine_laminazellen.jpeg/250px-Plagiomnium_affine_laminazelle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545" y="3511456"/>
            <a:ext cx="6334614" cy="3183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07742"/>
          </a:xfrm>
        </p:spPr>
        <p:txBody>
          <a:bodyPr/>
          <a:lstStyle/>
          <a:p>
            <a:r>
              <a:rPr lang="en-US" dirty="0" smtClean="0">
                <a:sym typeface="Wingdings" pitchFamily="2" charset="2"/>
              </a:rPr>
              <a:t>Chloroplast Structure</a:t>
            </a:r>
            <a:endParaRPr lang="en-US" dirty="0"/>
          </a:p>
        </p:txBody>
      </p:sp>
      <p:sp>
        <p:nvSpPr>
          <p:cNvPr id="3" name="Content Placeholder 2"/>
          <p:cNvSpPr>
            <a:spLocks noGrp="1"/>
          </p:cNvSpPr>
          <p:nvPr>
            <p:ph idx="1"/>
          </p:nvPr>
        </p:nvSpPr>
        <p:spPr>
          <a:xfrm>
            <a:off x="0" y="1014273"/>
            <a:ext cx="9144000" cy="3149354"/>
          </a:xfrm>
        </p:spPr>
        <p:txBody>
          <a:bodyPr/>
          <a:lstStyle/>
          <a:p>
            <a:pPr lvl="1" eaLnBrk="1" hangingPunct="1"/>
            <a:r>
              <a:rPr lang="en-US" dirty="0" smtClean="0">
                <a:sym typeface="Wingdings" pitchFamily="2" charset="2"/>
              </a:rPr>
              <a:t>2 membranes (outer &amp; inner)</a:t>
            </a:r>
          </a:p>
          <a:p>
            <a:pPr lvl="1" eaLnBrk="1" hangingPunct="1"/>
            <a:r>
              <a:rPr lang="en-US" dirty="0" err="1" smtClean="0">
                <a:sym typeface="Wingdings" pitchFamily="2" charset="2"/>
              </a:rPr>
              <a:t>Stroma</a:t>
            </a:r>
            <a:r>
              <a:rPr lang="en-US" dirty="0" smtClean="0">
                <a:sym typeface="Wingdings" pitchFamily="2" charset="2"/>
              </a:rPr>
              <a:t> – fluid that contains materials for making carbohydrates</a:t>
            </a:r>
          </a:p>
          <a:p>
            <a:pPr lvl="1" eaLnBrk="1" hangingPunct="1"/>
            <a:r>
              <a:rPr lang="en-US" dirty="0" smtClean="0">
                <a:sym typeface="Wingdings" pitchFamily="2" charset="2"/>
              </a:rPr>
              <a:t>Thylakoids – interconnected, flattened sacs  		contain chlorophyll</a:t>
            </a:r>
          </a:p>
          <a:p>
            <a:pPr lvl="1" eaLnBrk="1" hangingPunct="1"/>
            <a:r>
              <a:rPr lang="en-US" dirty="0" smtClean="0">
                <a:sym typeface="Wingdings" pitchFamily="2" charset="2"/>
              </a:rPr>
              <a:t>Granum – a stack</a:t>
            </a:r>
          </a:p>
          <a:p>
            <a:pPr marL="457200" lvl="1" indent="0" eaLnBrk="1" hangingPunct="1">
              <a:buNone/>
            </a:pPr>
            <a:r>
              <a:rPr lang="en-US" dirty="0" smtClean="0">
                <a:sym typeface="Wingdings" pitchFamily="2" charset="2"/>
              </a:rPr>
              <a:t>of many thylakoids</a:t>
            </a:r>
            <a:endParaRPr lang="en-US" dirty="0" smtClean="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022" y="2994290"/>
            <a:ext cx="3746377" cy="37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20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Mitochondria</a:t>
            </a:r>
          </a:p>
        </p:txBody>
      </p:sp>
      <p:sp>
        <p:nvSpPr>
          <p:cNvPr id="9219" name="Rectangle 3"/>
          <p:cNvSpPr>
            <a:spLocks noGrp="1" noChangeArrowheads="1"/>
          </p:cNvSpPr>
          <p:nvPr>
            <p:ph type="body" idx="1"/>
          </p:nvPr>
        </p:nvSpPr>
        <p:spPr>
          <a:xfrm>
            <a:off x="1" y="1200150"/>
            <a:ext cx="9144000" cy="4495800"/>
          </a:xfrm>
        </p:spPr>
        <p:txBody>
          <a:bodyPr/>
          <a:lstStyle/>
          <a:p>
            <a:pPr eaLnBrk="1" hangingPunct="1"/>
            <a:r>
              <a:rPr lang="en-US" dirty="0" smtClean="0"/>
              <a:t>Site of Cellular Respiration</a:t>
            </a:r>
          </a:p>
          <a:p>
            <a:pPr eaLnBrk="1" hangingPunct="1"/>
            <a:r>
              <a:rPr lang="en-US" dirty="0" smtClean="0"/>
              <a:t>In Eukaryotic organisms</a:t>
            </a:r>
          </a:p>
          <a:p>
            <a:pPr eaLnBrk="1" hangingPunct="1"/>
            <a:endParaRPr lang="en-US" dirty="0" smtClean="0"/>
          </a:p>
        </p:txBody>
      </p:sp>
      <p:pic>
        <p:nvPicPr>
          <p:cNvPr id="2050" name="Picture 2" descr="http://www.lhsc.on.ca/_images/Genetics/mitochondrion_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823" y="2376474"/>
            <a:ext cx="5506590" cy="4414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plusmagazine.com/wp-content/uploads/mit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2376474"/>
            <a:ext cx="3567442" cy="4246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3252"/>
          </a:xfrm>
        </p:spPr>
        <p:txBody>
          <a:bodyPr/>
          <a:lstStyle/>
          <a:p>
            <a:r>
              <a:rPr lang="en-US" dirty="0" smtClean="0"/>
              <a:t>Mitochondrial Structure</a:t>
            </a:r>
            <a:endParaRPr lang="en-US" dirty="0"/>
          </a:p>
        </p:txBody>
      </p:sp>
      <p:sp>
        <p:nvSpPr>
          <p:cNvPr id="3" name="Content Placeholder 2"/>
          <p:cNvSpPr>
            <a:spLocks noGrp="1"/>
          </p:cNvSpPr>
          <p:nvPr>
            <p:ph idx="1"/>
          </p:nvPr>
        </p:nvSpPr>
        <p:spPr>
          <a:xfrm>
            <a:off x="0" y="1103050"/>
            <a:ext cx="9143999" cy="3974977"/>
          </a:xfrm>
        </p:spPr>
        <p:txBody>
          <a:bodyPr/>
          <a:lstStyle/>
          <a:p>
            <a:pPr lvl="1" eaLnBrk="1" hangingPunct="1"/>
            <a:r>
              <a:rPr lang="en-US" dirty="0"/>
              <a:t>2 membranes</a:t>
            </a:r>
          </a:p>
          <a:p>
            <a:pPr lvl="1" eaLnBrk="1" hangingPunct="1"/>
            <a:r>
              <a:rPr lang="en-US" i="1" dirty="0"/>
              <a:t>Matrix</a:t>
            </a:r>
            <a:r>
              <a:rPr lang="en-US" dirty="0"/>
              <a:t> – fluid-filled space of the inner membrane </a:t>
            </a:r>
            <a:r>
              <a:rPr lang="en-US" dirty="0">
                <a:sym typeface="Wingdings" pitchFamily="2" charset="2"/>
              </a:rPr>
              <a:t> contains proteins &amp; other materials needed to break down carbohydrates</a:t>
            </a:r>
          </a:p>
          <a:p>
            <a:pPr lvl="1" eaLnBrk="1" hangingPunct="1"/>
            <a:r>
              <a:rPr lang="en-US" i="1" dirty="0">
                <a:sym typeface="Wingdings" pitchFamily="2" charset="2"/>
              </a:rPr>
              <a:t>Cristae</a:t>
            </a:r>
            <a:r>
              <a:rPr lang="en-US" dirty="0">
                <a:sym typeface="Wingdings" pitchFamily="2" charset="2"/>
              </a:rPr>
              <a:t> – folds in </a:t>
            </a:r>
            <a:r>
              <a:rPr lang="en-US" dirty="0" smtClean="0">
                <a:sym typeface="Wingdings" pitchFamily="2" charset="2"/>
              </a:rPr>
              <a:t>the</a:t>
            </a:r>
          </a:p>
          <a:p>
            <a:pPr marL="457200" lvl="1" indent="0" eaLnBrk="1" hangingPunct="1">
              <a:buNone/>
            </a:pPr>
            <a:r>
              <a:rPr lang="en-US" dirty="0" smtClean="0">
                <a:sym typeface="Wingdings" pitchFamily="2" charset="2"/>
              </a:rPr>
              <a:t>inner </a:t>
            </a:r>
            <a:r>
              <a:rPr lang="en-US" dirty="0">
                <a:sym typeface="Wingdings" pitchFamily="2" charset="2"/>
              </a:rPr>
              <a:t>membrane </a:t>
            </a:r>
            <a:r>
              <a:rPr lang="en-US" dirty="0" smtClean="0">
                <a:sym typeface="Wingdings" pitchFamily="2" charset="2"/>
              </a:rPr>
              <a:t></a:t>
            </a:r>
          </a:p>
          <a:p>
            <a:pPr marL="457200" lvl="1" indent="0" eaLnBrk="1" hangingPunct="1">
              <a:buNone/>
            </a:pPr>
            <a:r>
              <a:rPr lang="en-US" dirty="0" smtClean="0">
                <a:sym typeface="Wingdings" pitchFamily="2" charset="2"/>
              </a:rPr>
              <a:t>increases </a:t>
            </a:r>
            <a:r>
              <a:rPr lang="en-US" dirty="0">
                <a:sym typeface="Wingdings" pitchFamily="2" charset="2"/>
              </a:rPr>
              <a:t>surface </a:t>
            </a:r>
            <a:r>
              <a:rPr lang="en-US" dirty="0" smtClean="0">
                <a:sym typeface="Wingdings" pitchFamily="2" charset="2"/>
              </a:rPr>
              <a:t>area</a:t>
            </a:r>
          </a:p>
          <a:p>
            <a:pPr marL="457200" lvl="1" indent="0" eaLnBrk="1" hangingPunct="1">
              <a:buNone/>
            </a:pPr>
            <a:r>
              <a:rPr lang="en-US" dirty="0" smtClean="0">
                <a:sym typeface="Wingdings" pitchFamily="2" charset="2"/>
              </a:rPr>
              <a:t>for </a:t>
            </a:r>
            <a:r>
              <a:rPr lang="en-US" dirty="0">
                <a:sym typeface="Wingdings" pitchFamily="2" charset="2"/>
              </a:rPr>
              <a:t>the synthesis of ATP</a:t>
            </a:r>
            <a:endParaRPr lang="en-US" i="1" dirty="0">
              <a:sym typeface="Wingdings" pitchFamily="2" charset="2"/>
            </a:endParaRP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043" y="2492554"/>
            <a:ext cx="4305670" cy="426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592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357</TotalTime>
  <Words>486</Words>
  <Application>Microsoft Office PowerPoint</Application>
  <PresentationFormat>On-screen Show (4:3)</PresentationFormat>
  <Paragraphs>88</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Mountain Top</vt:lpstr>
      <vt:lpstr>Matter and Energy Pathways in Living Systems</vt:lpstr>
      <vt:lpstr>Photosynthesis</vt:lpstr>
      <vt:lpstr>Cellular Respiration</vt:lpstr>
      <vt:lpstr>ATP and Cellular Activity</vt:lpstr>
      <vt:lpstr>PowerPoint Presentation</vt:lpstr>
      <vt:lpstr>Chloroplasts</vt:lpstr>
      <vt:lpstr>Chloroplast Structure</vt:lpstr>
      <vt:lpstr>Mitochondria</vt:lpstr>
      <vt:lpstr>Mitochondrial Structure</vt:lpstr>
      <vt:lpstr>Prokaryotic vs. Eukaryotic</vt:lpstr>
      <vt:lpstr>Metabolic Pathways and Energy for Cellular Reactions</vt:lpstr>
      <vt:lpstr>Cellular Respiration   like slow combustion of wood</vt:lpstr>
      <vt:lpstr>PowerPoint Presentation</vt:lpstr>
      <vt:lpstr>Anabolic pathways</vt:lpstr>
      <vt:lpstr>Catabolic pathways</vt:lpstr>
      <vt:lpstr>Enzymes</vt:lpstr>
      <vt:lpstr>Oxidation and Reduction</vt:lpstr>
      <vt:lpstr>Chapter 5 work check</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and Energy Pathways in Living Systems</dc:title>
  <dc:creator>Standring, Daniel</dc:creator>
  <cp:lastModifiedBy>Standring, Daniel</cp:lastModifiedBy>
  <cp:revision>41</cp:revision>
  <cp:lastPrinted>2012-10-26T15:15:04Z</cp:lastPrinted>
  <dcterms:created xsi:type="dcterms:W3CDTF">2007-10-17T02:16:55Z</dcterms:created>
  <dcterms:modified xsi:type="dcterms:W3CDTF">2012-10-26T15:23:42Z</dcterms:modified>
</cp:coreProperties>
</file>