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57" r:id="rId3"/>
    <p:sldId id="258" r:id="rId4"/>
    <p:sldId id="259" r:id="rId5"/>
    <p:sldId id="264" r:id="rId6"/>
    <p:sldId id="260" r:id="rId7"/>
    <p:sldId id="261" r:id="rId8"/>
    <p:sldId id="262" r:id="rId9"/>
    <p:sldId id="265" r:id="rId10"/>
    <p:sldId id="266" r:id="rId11"/>
    <p:sldId id="26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659004A-A2A4-4A11-AF4C-E28176FB7CC2}" type="slidenum">
              <a:rPr lang="en-US"/>
              <a:pPr/>
              <a:t>‹#›</a:t>
            </a:fld>
            <a:endParaRPr lang="en-US"/>
          </a:p>
        </p:txBody>
      </p:sp>
    </p:spTree>
    <p:extLst>
      <p:ext uri="{BB962C8B-B14F-4D97-AF65-F5344CB8AC3E}">
        <p14:creationId xmlns:p14="http://schemas.microsoft.com/office/powerpoint/2010/main" val="23191293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296E9-3346-4EA2-882F-4A12CACC544D}" type="slidenum">
              <a:rPr lang="en-US"/>
              <a:pPr/>
              <a:t>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dirty="0"/>
              <a:t>Geographical barriers may not be permanent, but must exist long enough for speciation to occur.  If the barrier is later removed, the new species will be unable to produce viable offspring with the old species.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EBCC1-114A-4A06-8949-2FC4253F6D08}" type="slidenum">
              <a:rPr lang="en-US"/>
              <a:pPr/>
              <a:t>6</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dirty="0"/>
              <a:t>Offspring of cichlids in Lake Victoria began to use different resources (feed on different prey) which led to the development of different characteristics over a long period of time.  Their anatomy varied to enable them to eat different types of prey (leaves, fish, algae, snails, zooplankton, </a:t>
            </a:r>
            <a:r>
              <a:rPr lang="en-US" dirty="0" err="1"/>
              <a:t>etc</a:t>
            </a:r>
            <a:r>
              <a:rPr lang="en-US" dirty="0"/>
              <a:t>).</a:t>
            </a:r>
          </a:p>
          <a:p>
            <a:r>
              <a:rPr lang="en-US" dirty="0"/>
              <a:t>By radiating out from parents, this helped speciation to occur as the lake dried up, isolating the different groups of fish and permitting speciation to occur at a faster rate.  Eventually the lake levels rose again, and all fish were in the same lake once more.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B312C-DCF3-4EDF-9A55-2A8BE3F130AF}" type="slidenum">
              <a:rPr lang="en-US"/>
              <a:pPr/>
              <a:t>8</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dirty="0"/>
              <a:t>Fossil record </a:t>
            </a:r>
            <a:r>
              <a:rPr lang="en-US" dirty="0">
                <a:sym typeface="Wingdings" pitchFamily="2" charset="2"/>
              </a:rPr>
              <a:t> species seem to appear suddenly and disappear just as quickly.  However, not all species have left fossils, nor have we found all fossils.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0E403-BAF4-4B27-B4AD-7991FF912FC2}" type="slidenum">
              <a:rPr lang="en-US"/>
              <a:pPr/>
              <a:t>11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Assignment: pg 144, Q#1,4,8,9,11,16</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70700"/>
            <a:chOff x="0" y="0"/>
            <a:chExt cx="5770" cy="4328"/>
          </a:xfrm>
        </p:grpSpPr>
        <p:sp>
          <p:nvSpPr>
            <p:cNvPr id="512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2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2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grpSp>
          <p:nvGrpSpPr>
            <p:cNvPr id="5126" name="Group 6"/>
            <p:cNvGrpSpPr>
              <a:grpSpLocks/>
            </p:cNvGrpSpPr>
            <p:nvPr/>
          </p:nvGrpSpPr>
          <p:grpSpPr bwMode="auto">
            <a:xfrm>
              <a:off x="4944" y="1"/>
              <a:ext cx="816" cy="3974"/>
              <a:chOff x="4944" y="1"/>
              <a:chExt cx="816" cy="3974"/>
            </a:xfrm>
          </p:grpSpPr>
          <p:grpSp>
            <p:nvGrpSpPr>
              <p:cNvPr id="5127" name="Group 7"/>
              <p:cNvGrpSpPr>
                <a:grpSpLocks/>
              </p:cNvGrpSpPr>
              <p:nvPr userDrawn="1"/>
            </p:nvGrpSpPr>
            <p:grpSpPr bwMode="auto">
              <a:xfrm>
                <a:off x="5280" y="1"/>
                <a:ext cx="480" cy="1430"/>
                <a:chOff x="5280" y="1"/>
                <a:chExt cx="480" cy="1430"/>
              </a:xfrm>
            </p:grpSpPr>
            <p:grpSp>
              <p:nvGrpSpPr>
                <p:cNvPr id="5128" name="Group 8"/>
                <p:cNvGrpSpPr>
                  <a:grpSpLocks/>
                </p:cNvGrpSpPr>
                <p:nvPr userDrawn="1"/>
              </p:nvGrpSpPr>
              <p:grpSpPr bwMode="auto">
                <a:xfrm rot="-5400000">
                  <a:off x="5484" y="0"/>
                  <a:ext cx="174" cy="176"/>
                  <a:chOff x="1657" y="323"/>
                  <a:chExt cx="1691" cy="2560"/>
                </a:xfrm>
              </p:grpSpPr>
              <p:grpSp>
                <p:nvGrpSpPr>
                  <p:cNvPr id="5129" name="Group 9"/>
                  <p:cNvGrpSpPr>
                    <a:grpSpLocks/>
                  </p:cNvGrpSpPr>
                  <p:nvPr/>
                </p:nvGrpSpPr>
                <p:grpSpPr bwMode="auto">
                  <a:xfrm>
                    <a:off x="1657" y="323"/>
                    <a:ext cx="1691" cy="2560"/>
                    <a:chOff x="1657" y="323"/>
                    <a:chExt cx="1691" cy="2560"/>
                  </a:xfrm>
                </p:grpSpPr>
                <p:sp>
                  <p:nvSpPr>
                    <p:cNvPr id="513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5138"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4"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5"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46" name="Group 26"/>
              <p:cNvGrpSpPr>
                <a:grpSpLocks/>
              </p:cNvGrpSpPr>
              <p:nvPr userDrawn="1"/>
            </p:nvGrpSpPr>
            <p:grpSpPr bwMode="auto">
              <a:xfrm>
                <a:off x="4944" y="1008"/>
                <a:ext cx="522" cy="2967"/>
                <a:chOff x="4944" y="1008"/>
                <a:chExt cx="522" cy="2967"/>
              </a:xfrm>
            </p:grpSpPr>
            <p:pic>
              <p:nvPicPr>
                <p:cNvPr id="5147"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9"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1"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2"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3"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4"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5"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6"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7"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8"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9"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1"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2"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3"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4"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5"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516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7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p>
          </p:txBody>
        </p:sp>
      </p:gr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pPr lvl="0"/>
            <a:r>
              <a:rPr lang="en-US" noProof="0" smtClean="0"/>
              <a:t>Click to edit Master title style</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US" noProof="0" smtClean="0"/>
              <a:t>Click to edit Master subtitle style</a:t>
            </a:r>
          </a:p>
        </p:txBody>
      </p:sp>
      <p:sp>
        <p:nvSpPr>
          <p:cNvPr id="5179" name="Rectangle 59"/>
          <p:cNvSpPr>
            <a:spLocks noGrp="1" noChangeArrowheads="1"/>
          </p:cNvSpPr>
          <p:nvPr>
            <p:ph type="dt" sz="quarter" idx="2"/>
          </p:nvPr>
        </p:nvSpPr>
        <p:spPr/>
        <p:txBody>
          <a:bodyPr/>
          <a:lstStyle>
            <a:lvl1pPr>
              <a:defRPr/>
            </a:lvl1pPr>
          </a:lstStyle>
          <a:p>
            <a:endParaRPr lang="en-US"/>
          </a:p>
        </p:txBody>
      </p:sp>
      <p:sp>
        <p:nvSpPr>
          <p:cNvPr id="5180" name="Rectangle 60"/>
          <p:cNvSpPr>
            <a:spLocks noGrp="1" noChangeArrowheads="1"/>
          </p:cNvSpPr>
          <p:nvPr>
            <p:ph type="ftr" sz="quarter" idx="3"/>
          </p:nvPr>
        </p:nvSpPr>
        <p:spPr/>
        <p:txBody>
          <a:bodyPr/>
          <a:lstStyle>
            <a:lvl1pPr>
              <a:defRPr/>
            </a:lvl1pPr>
          </a:lstStyle>
          <a:p>
            <a:endParaRPr lang="en-US"/>
          </a:p>
        </p:txBody>
      </p:sp>
      <p:sp>
        <p:nvSpPr>
          <p:cNvPr id="5181" name="Rectangle 61"/>
          <p:cNvSpPr>
            <a:spLocks noGrp="1" noChangeArrowheads="1"/>
          </p:cNvSpPr>
          <p:nvPr>
            <p:ph type="sldNum" sz="quarter" idx="4"/>
          </p:nvPr>
        </p:nvSpPr>
        <p:spPr/>
        <p:txBody>
          <a:bodyPr/>
          <a:lstStyle>
            <a:lvl1pPr>
              <a:defRPr/>
            </a:lvl1pPr>
          </a:lstStyle>
          <a:p>
            <a:fld id="{2A98D8B6-3316-4F22-801C-419EBAE1EF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BABAB3-8CAA-42C1-9EED-18903C26CE56}" type="slidenum">
              <a:rPr lang="en-US"/>
              <a:pPr/>
              <a:t>‹#›</a:t>
            </a:fld>
            <a:endParaRPr lang="en-US"/>
          </a:p>
        </p:txBody>
      </p:sp>
    </p:spTree>
    <p:extLst>
      <p:ext uri="{BB962C8B-B14F-4D97-AF65-F5344CB8AC3E}">
        <p14:creationId xmlns:p14="http://schemas.microsoft.com/office/powerpoint/2010/main" val="55360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32A75B-1CF4-4526-B2E2-8C6765DBBBF1}" type="slidenum">
              <a:rPr lang="en-US"/>
              <a:pPr/>
              <a:t>‹#›</a:t>
            </a:fld>
            <a:endParaRPr lang="en-US"/>
          </a:p>
        </p:txBody>
      </p:sp>
    </p:spTree>
    <p:extLst>
      <p:ext uri="{BB962C8B-B14F-4D97-AF65-F5344CB8AC3E}">
        <p14:creationId xmlns:p14="http://schemas.microsoft.com/office/powerpoint/2010/main" val="203067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9AB333-8775-4AF0-BF4A-717E22009EC0}" type="slidenum">
              <a:rPr lang="en-US"/>
              <a:pPr/>
              <a:t>‹#›</a:t>
            </a:fld>
            <a:endParaRPr lang="en-US"/>
          </a:p>
        </p:txBody>
      </p:sp>
    </p:spTree>
    <p:extLst>
      <p:ext uri="{BB962C8B-B14F-4D97-AF65-F5344CB8AC3E}">
        <p14:creationId xmlns:p14="http://schemas.microsoft.com/office/powerpoint/2010/main" val="226722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5F571A-8024-49C5-B872-22F4C867ADD5}" type="slidenum">
              <a:rPr lang="en-US"/>
              <a:pPr/>
              <a:t>‹#›</a:t>
            </a:fld>
            <a:endParaRPr lang="en-US"/>
          </a:p>
        </p:txBody>
      </p:sp>
    </p:spTree>
    <p:extLst>
      <p:ext uri="{BB962C8B-B14F-4D97-AF65-F5344CB8AC3E}">
        <p14:creationId xmlns:p14="http://schemas.microsoft.com/office/powerpoint/2010/main" val="133789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8A6BBD-2678-450D-AD9B-FD4A3BCEA214}" type="slidenum">
              <a:rPr lang="en-US"/>
              <a:pPr/>
              <a:t>‹#›</a:t>
            </a:fld>
            <a:endParaRPr lang="en-US"/>
          </a:p>
        </p:txBody>
      </p:sp>
    </p:spTree>
    <p:extLst>
      <p:ext uri="{BB962C8B-B14F-4D97-AF65-F5344CB8AC3E}">
        <p14:creationId xmlns:p14="http://schemas.microsoft.com/office/powerpoint/2010/main" val="392955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253FBD9-A229-4D0B-9429-4F8EC4E0B49A}" type="slidenum">
              <a:rPr lang="en-US"/>
              <a:pPr/>
              <a:t>‹#›</a:t>
            </a:fld>
            <a:endParaRPr lang="en-US"/>
          </a:p>
        </p:txBody>
      </p:sp>
    </p:spTree>
    <p:extLst>
      <p:ext uri="{BB962C8B-B14F-4D97-AF65-F5344CB8AC3E}">
        <p14:creationId xmlns:p14="http://schemas.microsoft.com/office/powerpoint/2010/main" val="250501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9BA0DC7-C89B-4C2B-9072-FC2A5520BFE5}" type="slidenum">
              <a:rPr lang="en-US"/>
              <a:pPr/>
              <a:t>‹#›</a:t>
            </a:fld>
            <a:endParaRPr lang="en-US"/>
          </a:p>
        </p:txBody>
      </p:sp>
    </p:spTree>
    <p:extLst>
      <p:ext uri="{BB962C8B-B14F-4D97-AF65-F5344CB8AC3E}">
        <p14:creationId xmlns:p14="http://schemas.microsoft.com/office/powerpoint/2010/main" val="73220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38A844-B842-4756-8E09-7D95019282C6}" type="slidenum">
              <a:rPr lang="en-US"/>
              <a:pPr/>
              <a:t>‹#›</a:t>
            </a:fld>
            <a:endParaRPr lang="en-US"/>
          </a:p>
        </p:txBody>
      </p:sp>
    </p:spTree>
    <p:extLst>
      <p:ext uri="{BB962C8B-B14F-4D97-AF65-F5344CB8AC3E}">
        <p14:creationId xmlns:p14="http://schemas.microsoft.com/office/powerpoint/2010/main" val="304670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C1AD07-EFBD-4AA0-9BB2-92BAC978D106}" type="slidenum">
              <a:rPr lang="en-US"/>
              <a:pPr/>
              <a:t>‹#›</a:t>
            </a:fld>
            <a:endParaRPr lang="en-US"/>
          </a:p>
        </p:txBody>
      </p:sp>
    </p:spTree>
    <p:extLst>
      <p:ext uri="{BB962C8B-B14F-4D97-AF65-F5344CB8AC3E}">
        <p14:creationId xmlns:p14="http://schemas.microsoft.com/office/powerpoint/2010/main" val="108922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D5D920-F02E-4863-882E-8AEEA1DD86B8}" type="slidenum">
              <a:rPr lang="en-US"/>
              <a:pPr/>
              <a:t>‹#›</a:t>
            </a:fld>
            <a:endParaRPr lang="en-US"/>
          </a:p>
        </p:txBody>
      </p:sp>
    </p:spTree>
    <p:extLst>
      <p:ext uri="{BB962C8B-B14F-4D97-AF65-F5344CB8AC3E}">
        <p14:creationId xmlns:p14="http://schemas.microsoft.com/office/powerpoint/2010/main" val="66300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70700"/>
            <a:chOff x="0" y="0"/>
            <a:chExt cx="5770" cy="4328"/>
          </a:xfrm>
        </p:grpSpPr>
        <p:sp>
          <p:nvSpPr>
            <p:cNvPr id="40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grpSp>
          <p:nvGrpSpPr>
            <p:cNvPr id="4102" name="Group 6"/>
            <p:cNvGrpSpPr>
              <a:grpSpLocks/>
            </p:cNvGrpSpPr>
            <p:nvPr/>
          </p:nvGrpSpPr>
          <p:grpSpPr bwMode="auto">
            <a:xfrm>
              <a:off x="4944" y="1"/>
              <a:ext cx="816" cy="3974"/>
              <a:chOff x="4944" y="1"/>
              <a:chExt cx="816" cy="3974"/>
            </a:xfrm>
          </p:grpSpPr>
          <p:grpSp>
            <p:nvGrpSpPr>
              <p:cNvPr id="4103" name="Group 7"/>
              <p:cNvGrpSpPr>
                <a:grpSpLocks/>
              </p:cNvGrpSpPr>
              <p:nvPr userDrawn="1"/>
            </p:nvGrpSpPr>
            <p:grpSpPr bwMode="auto">
              <a:xfrm>
                <a:off x="5280" y="1"/>
                <a:ext cx="480" cy="1430"/>
                <a:chOff x="5280" y="1"/>
                <a:chExt cx="480" cy="1430"/>
              </a:xfrm>
            </p:grpSpPr>
            <p:grpSp>
              <p:nvGrpSpPr>
                <p:cNvPr id="4104" name="Group 8"/>
                <p:cNvGrpSpPr>
                  <a:grpSpLocks/>
                </p:cNvGrpSpPr>
                <p:nvPr userDrawn="1"/>
              </p:nvGrpSpPr>
              <p:grpSpPr bwMode="auto">
                <a:xfrm rot="-5400000">
                  <a:off x="5484" y="0"/>
                  <a:ext cx="174" cy="176"/>
                  <a:chOff x="1657" y="323"/>
                  <a:chExt cx="1691" cy="2560"/>
                </a:xfrm>
              </p:grpSpPr>
              <p:grpSp>
                <p:nvGrpSpPr>
                  <p:cNvPr id="4105" name="Group 9"/>
                  <p:cNvGrpSpPr>
                    <a:grpSpLocks/>
                  </p:cNvGrpSpPr>
                  <p:nvPr/>
                </p:nvGrpSpPr>
                <p:grpSpPr bwMode="auto">
                  <a:xfrm>
                    <a:off x="1657" y="323"/>
                    <a:ext cx="1691" cy="2560"/>
                    <a:chOff x="1657" y="323"/>
                    <a:chExt cx="1691" cy="2560"/>
                  </a:xfrm>
                </p:grpSpPr>
                <p:sp>
                  <p:nvSpPr>
                    <p:cNvPr id="4106"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8"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4114"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9"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1"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122" name="Group 26"/>
              <p:cNvGrpSpPr>
                <a:grpSpLocks/>
              </p:cNvGrpSpPr>
              <p:nvPr userDrawn="1"/>
            </p:nvGrpSpPr>
            <p:grpSpPr bwMode="auto">
              <a:xfrm>
                <a:off x="4944" y="1008"/>
                <a:ext cx="522" cy="2967"/>
                <a:chOff x="4944" y="1008"/>
                <a:chExt cx="522" cy="2967"/>
              </a:xfrm>
            </p:grpSpPr>
            <p:pic>
              <p:nvPicPr>
                <p:cNvPr id="4123"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0"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1"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2"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5"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0"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1"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4142"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5"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6"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8"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9"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51"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p>
          </p:txBody>
        </p:sp>
      </p:grpSp>
      <p:sp>
        <p:nvSpPr>
          <p:cNvPr id="4153"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54"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6E10FA94-6A2B-4BC5-9C9F-5285321A95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a:solidFill>
            <a:schemeClr val="tx1"/>
          </a:solidFill>
          <a:latin typeface="+mn-lt"/>
        </a:defRPr>
      </a:lvl2pPr>
      <a:lvl3pPr marL="1143000" indent="-228600" algn="l" rtl="0" fontAlgn="base">
        <a:spcBef>
          <a:spcPct val="20000"/>
        </a:spcBef>
        <a:spcAft>
          <a:spcPct val="0"/>
        </a:spcAft>
        <a:buSzPct val="70000"/>
        <a:buBlip>
          <a:blip r:embed="rId17"/>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hyperlink" Target="http://www.time.com/time/photogallery/0,29307,1888702_1863813,00.html" TargetMode="External"/><Relationship Id="rId5" Type="http://schemas.openxmlformats.org/officeDocument/2006/relationships/image" Target="../media/image9.jpeg"/><Relationship Id="rId4" Type="http://schemas.openxmlformats.org/officeDocument/2006/relationships/hyperlink" Target="http://www.time.com/time/photogallery/0,29307,1888702_1863782,00.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1812" y="275532"/>
            <a:ext cx="6965950" cy="993975"/>
          </a:xfrm>
        </p:spPr>
        <p:txBody>
          <a:bodyPr/>
          <a:lstStyle/>
          <a:p>
            <a:pPr algn="ctr"/>
            <a:r>
              <a:rPr lang="en-US" dirty="0"/>
              <a:t>How Species Form</a:t>
            </a:r>
          </a:p>
        </p:txBody>
      </p:sp>
      <p:pic>
        <p:nvPicPr>
          <p:cNvPr id="2053" name="Picture 5" descr="mhen193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592" y="1128313"/>
            <a:ext cx="4643022" cy="54617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Punctuated Equilibrium </a:t>
            </a:r>
            <a:br>
              <a:rPr lang="en-US" dirty="0" smtClean="0"/>
            </a:br>
            <a:r>
              <a:rPr lang="en-US" dirty="0" err="1" smtClean="0"/>
              <a:t>vs</a:t>
            </a:r>
            <a:r>
              <a:rPr lang="en-US" dirty="0" smtClean="0"/>
              <a:t> Gradualism</a:t>
            </a:r>
            <a:endParaRPr lang="en-US" dirty="0"/>
          </a:p>
        </p:txBody>
      </p:sp>
      <p:pic>
        <p:nvPicPr>
          <p:cNvPr id="4" name="Picture 2" descr="http://primemeditations.files.wordpress.com/2011/08/evolution.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0517" y="1541062"/>
            <a:ext cx="6893943" cy="5170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5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a:t>Evolution by Natural Selection:</a:t>
            </a:r>
            <a:br>
              <a:rPr lang="en-US" sz="3600"/>
            </a:br>
            <a:r>
              <a:rPr lang="en-US" sz="3600"/>
              <a:t>Summary</a:t>
            </a:r>
          </a:p>
        </p:txBody>
      </p:sp>
      <p:sp>
        <p:nvSpPr>
          <p:cNvPr id="16387" name="Rectangle 3"/>
          <p:cNvSpPr>
            <a:spLocks noGrp="1" noChangeArrowheads="1"/>
          </p:cNvSpPr>
          <p:nvPr>
            <p:ph type="body" idx="1"/>
          </p:nvPr>
        </p:nvSpPr>
        <p:spPr>
          <a:xfrm>
            <a:off x="2406649" y="1012748"/>
            <a:ext cx="5396823" cy="5601116"/>
          </a:xfrm>
        </p:spPr>
        <p:txBody>
          <a:bodyPr/>
          <a:lstStyle/>
          <a:p>
            <a:pPr>
              <a:lnSpc>
                <a:spcPct val="80000"/>
              </a:lnSpc>
            </a:pPr>
            <a:r>
              <a:rPr lang="en-US" sz="2800" dirty="0"/>
              <a:t>Life forms have developed from ancestral species</a:t>
            </a:r>
          </a:p>
          <a:p>
            <a:pPr>
              <a:lnSpc>
                <a:spcPct val="80000"/>
              </a:lnSpc>
            </a:pPr>
            <a:r>
              <a:rPr lang="en-US" sz="2800" dirty="0"/>
              <a:t>All living things are related to one another by </a:t>
            </a:r>
            <a:r>
              <a:rPr lang="en-US" sz="2800" dirty="0" smtClean="0"/>
              <a:t>varying degrees </a:t>
            </a:r>
            <a:r>
              <a:rPr lang="en-US" sz="2800" dirty="0"/>
              <a:t>through common descent</a:t>
            </a:r>
          </a:p>
          <a:p>
            <a:pPr>
              <a:lnSpc>
                <a:spcPct val="80000"/>
              </a:lnSpc>
            </a:pPr>
            <a:r>
              <a:rPr lang="en-US" sz="2800" dirty="0"/>
              <a:t>All living things share a common ancestor</a:t>
            </a:r>
          </a:p>
          <a:p>
            <a:pPr>
              <a:lnSpc>
                <a:spcPct val="80000"/>
              </a:lnSpc>
            </a:pPr>
            <a:r>
              <a:rPr lang="en-US" sz="2800" dirty="0"/>
              <a:t>Mechanism for evolution involves random heritable genetic mutations.  Successful mutations increase in the population and begin to change the population as a whole</a:t>
            </a:r>
          </a:p>
        </p:txBody>
      </p:sp>
      <p:pic>
        <p:nvPicPr>
          <p:cNvPr id="16389" name="Picture 5" descr="fish_evolution_overrated_4970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1795786"/>
            <a:ext cx="2301875" cy="2425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Species</a:t>
            </a:r>
          </a:p>
        </p:txBody>
      </p:sp>
      <p:sp>
        <p:nvSpPr>
          <p:cNvPr id="6147" name="Rectangle 3"/>
          <p:cNvSpPr>
            <a:spLocks noGrp="1" noChangeArrowheads="1"/>
          </p:cNvSpPr>
          <p:nvPr>
            <p:ph type="body" idx="1"/>
          </p:nvPr>
        </p:nvSpPr>
        <p:spPr>
          <a:xfrm>
            <a:off x="86948" y="1598613"/>
            <a:ext cx="7563215" cy="3071041"/>
          </a:xfrm>
        </p:spPr>
        <p:txBody>
          <a:bodyPr/>
          <a:lstStyle/>
          <a:p>
            <a:pPr>
              <a:buBlip>
                <a:blip r:embed="rId2"/>
              </a:buBlip>
            </a:pPr>
            <a:r>
              <a:rPr lang="en-US" dirty="0" smtClean="0"/>
              <a:t>Individuals </a:t>
            </a:r>
            <a:r>
              <a:rPr lang="en-US" dirty="0"/>
              <a:t>that can interbreed and produce a group of viable offspring</a:t>
            </a:r>
          </a:p>
          <a:p>
            <a:pPr lvl="1"/>
            <a:r>
              <a:rPr lang="en-US" dirty="0" smtClean="0"/>
              <a:t>Can be reproductively isolated from other species</a:t>
            </a:r>
          </a:p>
          <a:p>
            <a:pPr lvl="1"/>
            <a:endParaRPr lang="en-US" dirty="0"/>
          </a:p>
        </p:txBody>
      </p:sp>
      <p:pic>
        <p:nvPicPr>
          <p:cNvPr id="6149" name="Picture 5" descr="species_brink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5335" y="3266983"/>
            <a:ext cx="4128677" cy="2730391"/>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10 species on the brink of extinction endangered species animal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48" y="4157662"/>
            <a:ext cx="3619896" cy="2394058"/>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10 species on the brink of extinction endangered species animal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4862" y="166579"/>
            <a:ext cx="2581306" cy="141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descr="ANd9GcSG52-yU-6rEJZPXPsRSOn7-QGB9tGA8K9Dukpp1DApfCeLLI7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0159" y="3257550"/>
            <a:ext cx="3495468" cy="3479932"/>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2"/>
          <p:cNvSpPr>
            <a:spLocks noGrp="1" noChangeArrowheads="1"/>
          </p:cNvSpPr>
          <p:nvPr>
            <p:ph type="title"/>
          </p:nvPr>
        </p:nvSpPr>
        <p:spPr>
          <a:xfrm>
            <a:off x="219075" y="227013"/>
            <a:ext cx="7477125" cy="722898"/>
          </a:xfrm>
        </p:spPr>
        <p:txBody>
          <a:bodyPr/>
          <a:lstStyle/>
          <a:p>
            <a:r>
              <a:rPr lang="en-US" dirty="0"/>
              <a:t>Forming a New Species</a:t>
            </a:r>
          </a:p>
        </p:txBody>
      </p:sp>
      <p:sp>
        <p:nvSpPr>
          <p:cNvPr id="7171" name="Rectangle 3"/>
          <p:cNvSpPr>
            <a:spLocks noGrp="1" noChangeArrowheads="1"/>
          </p:cNvSpPr>
          <p:nvPr>
            <p:ph type="body" idx="1"/>
          </p:nvPr>
        </p:nvSpPr>
        <p:spPr>
          <a:xfrm>
            <a:off x="0" y="1165025"/>
            <a:ext cx="7765627" cy="2927581"/>
          </a:xfrm>
        </p:spPr>
        <p:txBody>
          <a:bodyPr/>
          <a:lstStyle/>
          <a:p>
            <a:pPr>
              <a:lnSpc>
                <a:spcPct val="80000"/>
              </a:lnSpc>
            </a:pPr>
            <a:r>
              <a:rPr lang="en-US" sz="2800" b="1" i="1" u="sng" dirty="0"/>
              <a:t>Speciation</a:t>
            </a:r>
            <a:r>
              <a:rPr lang="en-US" sz="2800" dirty="0"/>
              <a:t> </a:t>
            </a:r>
            <a:r>
              <a:rPr lang="en-US" sz="2800" dirty="0">
                <a:sym typeface="Wingdings" pitchFamily="2" charset="2"/>
              </a:rPr>
              <a:t> 2 pathways</a:t>
            </a:r>
            <a:endParaRPr lang="en-US" sz="2800" dirty="0"/>
          </a:p>
          <a:p>
            <a:pPr lvl="1">
              <a:lnSpc>
                <a:spcPct val="80000"/>
              </a:lnSpc>
            </a:pPr>
            <a:r>
              <a:rPr lang="en-US" sz="2400" b="1" i="1" dirty="0"/>
              <a:t>Transformation</a:t>
            </a:r>
            <a:r>
              <a:rPr lang="en-US" sz="2400" dirty="0"/>
              <a:t> </a:t>
            </a:r>
            <a:r>
              <a:rPr lang="en-US" sz="2400" dirty="0">
                <a:sym typeface="Wingdings" pitchFamily="2" charset="2"/>
              </a:rPr>
              <a:t> </a:t>
            </a:r>
            <a:r>
              <a:rPr lang="en-US" sz="2400" dirty="0"/>
              <a:t>Accumulated changes in a population over time</a:t>
            </a:r>
          </a:p>
          <a:p>
            <a:pPr lvl="1">
              <a:lnSpc>
                <a:spcPct val="80000"/>
              </a:lnSpc>
            </a:pPr>
            <a:r>
              <a:rPr lang="en-US" sz="2400" b="1" i="1" dirty="0"/>
              <a:t>Divergence</a:t>
            </a:r>
            <a:r>
              <a:rPr lang="en-US" sz="2400" dirty="0"/>
              <a:t> </a:t>
            </a:r>
            <a:r>
              <a:rPr lang="en-US" sz="2400" dirty="0">
                <a:sym typeface="Wingdings" pitchFamily="2" charset="2"/>
              </a:rPr>
              <a:t> One or more species arise from a parent species that continues to exist</a:t>
            </a:r>
          </a:p>
          <a:p>
            <a:pPr>
              <a:lnSpc>
                <a:spcPct val="80000"/>
              </a:lnSpc>
            </a:pPr>
            <a:r>
              <a:rPr lang="en-US" sz="2800" dirty="0"/>
              <a:t>Both are a result of natural selection</a:t>
            </a:r>
          </a:p>
          <a:p>
            <a:pPr>
              <a:lnSpc>
                <a:spcPct val="80000"/>
              </a:lnSpc>
            </a:pPr>
            <a:r>
              <a:rPr lang="en-US" sz="2800" dirty="0"/>
              <a:t>Divergence leads to </a:t>
            </a:r>
            <a:r>
              <a:rPr lang="en-US" sz="2800" dirty="0">
                <a:solidFill>
                  <a:srgbClr val="0070C0"/>
                </a:solidFill>
              </a:rPr>
              <a:t>greater biodiversity</a:t>
            </a:r>
          </a:p>
        </p:txBody>
      </p:sp>
      <p:sp>
        <p:nvSpPr>
          <p:cNvPr id="7175" name="AutoShape 7" descr="Z"/>
          <p:cNvSpPr>
            <a:spLocks noChangeAspect="1" noChangeArrowheads="1"/>
          </p:cNvSpPr>
          <p:nvPr/>
        </p:nvSpPr>
        <p:spPr bwMode="auto">
          <a:xfrm>
            <a:off x="3295650" y="2533650"/>
            <a:ext cx="2552700" cy="17907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7" name="AutoShape 9" descr="Z"/>
          <p:cNvSpPr>
            <a:spLocks noChangeAspect="1" noChangeArrowheads="1"/>
          </p:cNvSpPr>
          <p:nvPr/>
        </p:nvSpPr>
        <p:spPr bwMode="auto">
          <a:xfrm>
            <a:off x="3295650" y="2533650"/>
            <a:ext cx="2552700" cy="17907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9" name="AutoShape 11" descr="Z"/>
          <p:cNvSpPr>
            <a:spLocks noChangeAspect="1" noChangeArrowheads="1"/>
          </p:cNvSpPr>
          <p:nvPr/>
        </p:nvSpPr>
        <p:spPr bwMode="auto">
          <a:xfrm>
            <a:off x="3295650" y="2533650"/>
            <a:ext cx="2552700" cy="17907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7181" name="Picture 13" descr="FruitFlySpeciation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809" y="3801693"/>
            <a:ext cx="4045304" cy="2829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9075" y="227014"/>
            <a:ext cx="7477125" cy="705142"/>
          </a:xfrm>
        </p:spPr>
        <p:txBody>
          <a:bodyPr/>
          <a:lstStyle/>
          <a:p>
            <a:r>
              <a:rPr lang="en-US" dirty="0"/>
              <a:t>Keeping Populations Separate</a:t>
            </a:r>
          </a:p>
        </p:txBody>
      </p:sp>
      <p:sp>
        <p:nvSpPr>
          <p:cNvPr id="8195" name="Rectangle 3"/>
          <p:cNvSpPr>
            <a:spLocks noGrp="1" noChangeArrowheads="1"/>
          </p:cNvSpPr>
          <p:nvPr>
            <p:ph type="body" idx="1"/>
          </p:nvPr>
        </p:nvSpPr>
        <p:spPr>
          <a:xfrm>
            <a:off x="284085" y="967242"/>
            <a:ext cx="7428221" cy="4497387"/>
          </a:xfrm>
        </p:spPr>
        <p:txBody>
          <a:bodyPr/>
          <a:lstStyle/>
          <a:p>
            <a:pPr>
              <a:lnSpc>
                <a:spcPct val="90000"/>
              </a:lnSpc>
            </a:pPr>
            <a:r>
              <a:rPr lang="en-US" sz="2800" dirty="0"/>
              <a:t>Interbreeding of populations must be prevented for speciation to occur</a:t>
            </a:r>
          </a:p>
          <a:p>
            <a:pPr>
              <a:lnSpc>
                <a:spcPct val="90000"/>
              </a:lnSpc>
            </a:pPr>
            <a:r>
              <a:rPr lang="en-US" sz="2800" dirty="0"/>
              <a:t>Geographical Barriers</a:t>
            </a:r>
          </a:p>
          <a:p>
            <a:pPr lvl="1">
              <a:lnSpc>
                <a:spcPct val="90000"/>
              </a:lnSpc>
            </a:pPr>
            <a:r>
              <a:rPr lang="en-US" sz="2400" dirty="0"/>
              <a:t>Keep populations physically </a:t>
            </a:r>
            <a:r>
              <a:rPr lang="en-US" sz="2400" dirty="0" smtClean="0"/>
              <a:t>separated</a:t>
            </a:r>
            <a:endParaRPr lang="en-US" sz="2400" dirty="0"/>
          </a:p>
        </p:txBody>
      </p:sp>
      <p:pic>
        <p:nvPicPr>
          <p:cNvPr id="8197" name="Picture 5" descr="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585" y="2797961"/>
            <a:ext cx="3753897" cy="3904601"/>
          </a:xfrm>
          <a:prstGeom prst="rect">
            <a:avLst/>
          </a:prstGeom>
          <a:noFill/>
          <a:extLst>
            <a:ext uri="{909E8E84-426E-40DD-AFC4-6F175D3DCCD1}">
              <a14:hiddenFill xmlns:a14="http://schemas.microsoft.com/office/drawing/2010/main">
                <a:solidFill>
                  <a:srgbClr val="FFFFFF"/>
                </a:solidFill>
              </a14:hiddenFill>
            </a:ext>
          </a:extLst>
        </p:spPr>
      </p:pic>
      <p:sp>
        <p:nvSpPr>
          <p:cNvPr id="8199" name="AutoShape 7" descr="9k="/>
          <p:cNvSpPr>
            <a:spLocks noChangeAspect="1" noChangeArrowheads="1"/>
          </p:cNvSpPr>
          <p:nvPr/>
        </p:nvSpPr>
        <p:spPr bwMode="auto">
          <a:xfrm>
            <a:off x="3633788" y="2209800"/>
            <a:ext cx="1876425" cy="24384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864940"/>
          </a:xfrm>
        </p:spPr>
        <p:txBody>
          <a:bodyPr/>
          <a:lstStyle/>
          <a:p>
            <a:r>
              <a:rPr lang="en-US" dirty="0"/>
              <a:t>Keeping Populations Separate</a:t>
            </a:r>
          </a:p>
        </p:txBody>
      </p:sp>
      <p:sp>
        <p:nvSpPr>
          <p:cNvPr id="3" name="Content Placeholder 2"/>
          <p:cNvSpPr>
            <a:spLocks noGrp="1"/>
          </p:cNvSpPr>
          <p:nvPr>
            <p:ph idx="1"/>
          </p:nvPr>
        </p:nvSpPr>
        <p:spPr>
          <a:xfrm>
            <a:off x="186015" y="1030442"/>
            <a:ext cx="7386638" cy="2236541"/>
          </a:xfrm>
        </p:spPr>
        <p:txBody>
          <a:bodyPr/>
          <a:lstStyle/>
          <a:p>
            <a:pPr>
              <a:lnSpc>
                <a:spcPct val="90000"/>
              </a:lnSpc>
            </a:pPr>
            <a:r>
              <a:rPr lang="en-US" sz="2800" dirty="0"/>
              <a:t>Biological Barriers</a:t>
            </a:r>
          </a:p>
          <a:p>
            <a:pPr lvl="1">
              <a:lnSpc>
                <a:spcPct val="90000"/>
              </a:lnSpc>
            </a:pPr>
            <a:r>
              <a:rPr lang="en-US" sz="2400" dirty="0"/>
              <a:t>Behavior (courtship songs of birds)</a:t>
            </a:r>
          </a:p>
          <a:p>
            <a:pPr lvl="1">
              <a:lnSpc>
                <a:spcPct val="90000"/>
              </a:lnSpc>
            </a:pPr>
            <a:r>
              <a:rPr lang="en-US" sz="2400" dirty="0"/>
              <a:t>Pheromones (chemical signals)</a:t>
            </a:r>
          </a:p>
          <a:p>
            <a:pPr lvl="1">
              <a:lnSpc>
                <a:spcPct val="90000"/>
              </a:lnSpc>
            </a:pPr>
            <a:r>
              <a:rPr lang="en-US" sz="2400" dirty="0"/>
              <a:t>Different habitats</a:t>
            </a:r>
          </a:p>
          <a:p>
            <a:endParaRPr lang="en-US" dirty="0"/>
          </a:p>
        </p:txBody>
      </p:sp>
      <p:pic>
        <p:nvPicPr>
          <p:cNvPr id="4" name="Picture 9" descr="wpa1313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4750" y="2296478"/>
            <a:ext cx="3417903" cy="4438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72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793919"/>
          </a:xfrm>
        </p:spPr>
        <p:txBody>
          <a:bodyPr/>
          <a:lstStyle/>
          <a:p>
            <a:r>
              <a:rPr lang="en-US" dirty="0" smtClean="0"/>
              <a:t>Speciation</a:t>
            </a:r>
            <a:endParaRPr lang="en-US" dirty="0"/>
          </a:p>
        </p:txBody>
      </p:sp>
      <p:sp>
        <p:nvSpPr>
          <p:cNvPr id="11267" name="Rectangle 3"/>
          <p:cNvSpPr>
            <a:spLocks noGrp="1" noChangeArrowheads="1"/>
          </p:cNvSpPr>
          <p:nvPr>
            <p:ph idx="1"/>
          </p:nvPr>
        </p:nvSpPr>
        <p:spPr>
          <a:xfrm>
            <a:off x="62144" y="915033"/>
            <a:ext cx="7541187" cy="4497387"/>
          </a:xfrm>
        </p:spPr>
        <p:txBody>
          <a:bodyPr/>
          <a:lstStyle/>
          <a:p>
            <a:r>
              <a:rPr lang="en-US" dirty="0"/>
              <a:t>When species become reproductively isolated, speciation has occurred</a:t>
            </a:r>
          </a:p>
          <a:p>
            <a:r>
              <a:rPr lang="en-US" dirty="0" err="1"/>
              <a:t>Eg</a:t>
            </a:r>
            <a:r>
              <a:rPr lang="en-US" dirty="0"/>
              <a:t>.) Cichlids in Lake Victoria, Africa</a:t>
            </a:r>
          </a:p>
          <a:p>
            <a:pPr lvl="1"/>
            <a:r>
              <a:rPr lang="en-US" dirty="0"/>
              <a:t>Offspring radiate out from parents, or stay in same geographical area and utilize different resources</a:t>
            </a:r>
          </a:p>
        </p:txBody>
      </p:sp>
      <p:pic>
        <p:nvPicPr>
          <p:cNvPr id="11269" name="Picture 5" descr="232096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3325" y="3460721"/>
            <a:ext cx="3253974" cy="32539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7013" y="336550"/>
            <a:ext cx="7386637" cy="4497388"/>
          </a:xfrm>
        </p:spPr>
        <p:txBody>
          <a:bodyPr/>
          <a:lstStyle/>
          <a:p>
            <a:r>
              <a:rPr lang="en-US"/>
              <a:t>Adaptive Radiation</a:t>
            </a:r>
          </a:p>
          <a:p>
            <a:pPr lvl="1"/>
            <a:r>
              <a:rPr lang="en-US"/>
              <a:t>The diversification of a common ancestral species into a variety of species, all of which are differently adapted</a:t>
            </a:r>
          </a:p>
        </p:txBody>
      </p:sp>
      <p:pic>
        <p:nvPicPr>
          <p:cNvPr id="13317" name="Picture 5" descr="darwin_finch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378" y="2285106"/>
            <a:ext cx="5304916" cy="41245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9075" y="227013"/>
            <a:ext cx="7477125" cy="820552"/>
          </a:xfrm>
        </p:spPr>
        <p:txBody>
          <a:bodyPr/>
          <a:lstStyle/>
          <a:p>
            <a:r>
              <a:rPr lang="en-US" dirty="0"/>
              <a:t>The Pace of Evolution</a:t>
            </a:r>
          </a:p>
        </p:txBody>
      </p:sp>
      <p:sp>
        <p:nvSpPr>
          <p:cNvPr id="14339" name="Rectangle 3"/>
          <p:cNvSpPr>
            <a:spLocks noGrp="1" noChangeArrowheads="1"/>
          </p:cNvSpPr>
          <p:nvPr>
            <p:ph type="body" idx="1"/>
          </p:nvPr>
        </p:nvSpPr>
        <p:spPr>
          <a:xfrm>
            <a:off x="71021" y="887767"/>
            <a:ext cx="7599286" cy="1695635"/>
          </a:xfrm>
        </p:spPr>
        <p:txBody>
          <a:bodyPr/>
          <a:lstStyle/>
          <a:p>
            <a:pPr>
              <a:lnSpc>
                <a:spcPct val="90000"/>
              </a:lnSpc>
            </a:pPr>
            <a:r>
              <a:rPr lang="en-US" dirty="0"/>
              <a:t>Gradualism</a:t>
            </a:r>
          </a:p>
          <a:p>
            <a:pPr lvl="1">
              <a:lnSpc>
                <a:spcPct val="90000"/>
              </a:lnSpc>
            </a:pPr>
            <a:r>
              <a:rPr lang="en-US" dirty="0"/>
              <a:t>Change occurs steadily in a linear </a:t>
            </a:r>
            <a:r>
              <a:rPr lang="en-US" dirty="0" smtClean="0"/>
              <a:t>fashion</a:t>
            </a:r>
            <a:endParaRPr lang="en-US" dirty="0"/>
          </a:p>
        </p:txBody>
      </p:sp>
      <p:pic>
        <p:nvPicPr>
          <p:cNvPr id="2052" name="Picture 4" descr="http://www.biologie.uni-hamburg.de/b-online/library/cat-removed/gradis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832" y="1988599"/>
            <a:ext cx="5869190" cy="47649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Pace of Evolution</a:t>
            </a:r>
          </a:p>
        </p:txBody>
      </p:sp>
      <p:sp>
        <p:nvSpPr>
          <p:cNvPr id="3" name="Content Placeholder 2"/>
          <p:cNvSpPr>
            <a:spLocks noGrp="1"/>
          </p:cNvSpPr>
          <p:nvPr>
            <p:ph idx="1"/>
          </p:nvPr>
        </p:nvSpPr>
        <p:spPr/>
        <p:txBody>
          <a:bodyPr/>
          <a:lstStyle/>
          <a:p>
            <a:pPr>
              <a:lnSpc>
                <a:spcPct val="90000"/>
              </a:lnSpc>
            </a:pPr>
            <a:r>
              <a:rPr lang="en-US" dirty="0"/>
              <a:t>Punctuated Equilibrium</a:t>
            </a:r>
          </a:p>
          <a:p>
            <a:pPr lvl="1">
              <a:lnSpc>
                <a:spcPct val="90000"/>
              </a:lnSpc>
            </a:pPr>
            <a:r>
              <a:rPr lang="en-US" dirty="0"/>
              <a:t>Long periods of equilibrium where there is little change, punctuated by periods of speciation</a:t>
            </a:r>
          </a:p>
          <a:p>
            <a:endParaRPr lang="en-US" dirty="0"/>
          </a:p>
        </p:txBody>
      </p:sp>
      <p:pic>
        <p:nvPicPr>
          <p:cNvPr id="1026" name="Picture 2" descr="Here evolution happens in a sharp ju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58" y="3347758"/>
            <a:ext cx="6219901" cy="3337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421008"/>
      </p:ext>
    </p:extLst>
  </p:cSld>
  <p:clrMapOvr>
    <a:masterClrMapping/>
  </p:clrMapOvr>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260</TotalTime>
  <Words>438</Words>
  <Application>Microsoft Office PowerPoint</Application>
  <PresentationFormat>On-screen Show (4:3)</PresentationFormat>
  <Paragraphs>46</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Kimono</vt:lpstr>
      <vt:lpstr>How Species Form</vt:lpstr>
      <vt:lpstr>Species</vt:lpstr>
      <vt:lpstr>Forming a New Species</vt:lpstr>
      <vt:lpstr>Keeping Populations Separate</vt:lpstr>
      <vt:lpstr>Keeping Populations Separate</vt:lpstr>
      <vt:lpstr>Speciation</vt:lpstr>
      <vt:lpstr>PowerPoint Presentation</vt:lpstr>
      <vt:lpstr>The Pace of Evolution</vt:lpstr>
      <vt:lpstr>The Pace of Evolution</vt:lpstr>
      <vt:lpstr>Punctuated Equilibrium  vs Gradualism</vt:lpstr>
      <vt:lpstr>Evolution by Natural Selection: Summary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Species Form</dc:title>
  <dc:creator>Standring, Daniel</dc:creator>
  <cp:lastModifiedBy>Standring, Daniel</cp:lastModifiedBy>
  <cp:revision>15</cp:revision>
  <dcterms:created xsi:type="dcterms:W3CDTF">2007-10-09T02:40:24Z</dcterms:created>
  <dcterms:modified xsi:type="dcterms:W3CDTF">2012-10-16T19:08:00Z</dcterms:modified>
</cp:coreProperties>
</file>