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D42FDFC-51AD-4E49-9B5E-47DA8B422200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4E85551-FEB3-40D7-9FA7-E221FA83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BFE414E-CC4D-406C-BD8D-F4F195D1E998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504E5FA-8333-43F7-82D6-EDD4D5025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57958" indent="-29152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66089" indent="-23321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32524" indent="-23321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98959" indent="-23321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3A3B3B8-355D-4DA4-8257-7CE16B42CB7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53BEC2-E751-4345-B1B9-A20A2A887A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2CBF-97E0-4EB7-AB1C-DEBF2603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C38-DE12-4D1C-8379-110F0928F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8B514F-069E-40D4-BE33-7AE7C586D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472F05-BD6F-4793-B5F4-D7BB10DF1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E7795-8D2C-490D-AC7B-56B5BF235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7B8F4-2092-465C-A0F7-45FCC82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9C76A-6E3D-4A27-84F8-80B7FA74B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68AF3-CA54-4C48-8D3D-52188556D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07CE1-477B-4B85-8E7D-E1E31A51C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B9429-B63F-4FA8-9366-0333F764EC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3CFFD-0BE8-43EA-8CD9-DF500FBE5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D0769-A9CC-4275-89AA-527CDE117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29F351F-DC27-43AC-B4E8-882E246DA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Mechanisms of Population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15400" cy="3657599"/>
          </a:xfrm>
        </p:spPr>
        <p:txBody>
          <a:bodyPr>
            <a:normAutofit/>
          </a:bodyPr>
          <a:lstStyle/>
          <a:p>
            <a:r>
              <a:rPr lang="en-US" sz="3200" dirty="0"/>
              <a:t>Adaptations are due to the gradual change in the characteristics of a population over </a:t>
            </a:r>
            <a:r>
              <a:rPr lang="en-US" sz="3200" dirty="0" smtClean="0"/>
              <a:t>time</a:t>
            </a:r>
          </a:p>
          <a:p>
            <a:endParaRPr lang="en-US" sz="3200" dirty="0"/>
          </a:p>
          <a:p>
            <a:r>
              <a:rPr lang="en-US" sz="3200" dirty="0"/>
              <a:t>Although variations can result in adaptations, not all variations are beneficial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of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1"/>
            <a:ext cx="8839200" cy="3657599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Variation is the result of genetic changes and </a:t>
            </a:r>
            <a:r>
              <a:rPr lang="en-US" sz="3200" dirty="0" err="1" smtClean="0"/>
              <a:t>recombinations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The recombination </a:t>
            </a:r>
            <a:r>
              <a:rPr lang="en-US" sz="3200" dirty="0" smtClean="0"/>
              <a:t>of</a:t>
            </a:r>
          </a:p>
          <a:p>
            <a:pPr marL="18288" indent="0">
              <a:buNone/>
            </a:pPr>
            <a:r>
              <a:rPr lang="en-US" sz="3200" dirty="0" smtClean="0"/>
              <a:t>genes </a:t>
            </a:r>
            <a:r>
              <a:rPr lang="en-US" sz="3200" dirty="0"/>
              <a:t>can occur </a:t>
            </a:r>
            <a:r>
              <a:rPr lang="en-US" sz="3200" dirty="0" smtClean="0"/>
              <a:t>during</a:t>
            </a:r>
          </a:p>
          <a:p>
            <a:pPr marL="18288" indent="0">
              <a:buNone/>
            </a:pPr>
            <a:r>
              <a:rPr lang="en-US" sz="3200" dirty="0" smtClean="0"/>
              <a:t>sexual </a:t>
            </a:r>
            <a:r>
              <a:rPr lang="en-US" sz="3200" dirty="0"/>
              <a:t>reproduction</a:t>
            </a:r>
          </a:p>
          <a:p>
            <a:endParaRPr lang="en-US" sz="3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62600"/>
            <a:ext cx="7543800" cy="914400"/>
          </a:xfrm>
        </p:spPr>
        <p:txBody>
          <a:bodyPr/>
          <a:lstStyle/>
          <a:p>
            <a:r>
              <a:rPr lang="en-US" dirty="0"/>
              <a:t>Variation Within Species</a:t>
            </a:r>
          </a:p>
        </p:txBody>
      </p:sp>
      <p:pic>
        <p:nvPicPr>
          <p:cNvPr id="1026" name="Picture 2" descr="http://regentsprep.org/regents/biology/units/evolution/crossov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8400"/>
            <a:ext cx="3429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Mate selection is varied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Chromosomes are shuffled Randomly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Genes are swapped before being separated in meiosis</a:t>
            </a:r>
          </a:p>
        </p:txBody>
      </p:sp>
      <p:pic>
        <p:nvPicPr>
          <p:cNvPr id="10244" name="Picture 2" descr="http://www.daviddarling.info/images/meios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85" y="228600"/>
            <a:ext cx="2401568" cy="2973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neurophilosophy.files.wordpress.com/2006/11/p648029-sperm_fertilizing_egg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903538" cy="23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publications.nigms.nih.gov/insidethecell/images/ch4_crossover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810000"/>
            <a:ext cx="2522538" cy="2686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Mutations and Variation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8915400" cy="48767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However, ultimately, all variation is due to </a:t>
            </a:r>
            <a:r>
              <a:rPr lang="en-US" sz="3200" dirty="0" smtClean="0"/>
              <a:t>mutations</a:t>
            </a:r>
          </a:p>
          <a:p>
            <a:endParaRPr lang="en-US" sz="3200" dirty="0"/>
          </a:p>
          <a:p>
            <a:r>
              <a:rPr lang="en-US" sz="3200" dirty="0"/>
              <a:t>Changes in </a:t>
            </a:r>
            <a:r>
              <a:rPr lang="en-US" sz="3200" dirty="0" smtClean="0"/>
              <a:t>the</a:t>
            </a:r>
          </a:p>
          <a:p>
            <a:pPr marL="18288" indent="0">
              <a:buNone/>
            </a:pPr>
            <a:r>
              <a:rPr lang="en-US" sz="3200" dirty="0" smtClean="0"/>
              <a:t>genetic </a:t>
            </a:r>
            <a:r>
              <a:rPr lang="en-US" sz="3200" dirty="0"/>
              <a:t>code </a:t>
            </a:r>
            <a:r>
              <a:rPr lang="en-US" sz="3200" dirty="0" smtClean="0"/>
              <a:t>result</a:t>
            </a:r>
          </a:p>
          <a:p>
            <a:pPr marL="18288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slightly </a:t>
            </a:r>
            <a:r>
              <a:rPr lang="en-US" sz="3200" dirty="0" smtClean="0"/>
              <a:t>different</a:t>
            </a:r>
          </a:p>
          <a:p>
            <a:pPr marL="18288" indent="0">
              <a:buNone/>
            </a:pPr>
            <a:r>
              <a:rPr lang="en-US" sz="3200" dirty="0" smtClean="0"/>
              <a:t>genes </a:t>
            </a:r>
            <a:r>
              <a:rPr lang="en-US" sz="3200" dirty="0"/>
              <a:t>than </a:t>
            </a:r>
            <a:r>
              <a:rPr lang="en-US" sz="3200" dirty="0" smtClean="0"/>
              <a:t>the</a:t>
            </a:r>
          </a:p>
          <a:p>
            <a:pPr marL="18288" indent="0">
              <a:buNone/>
            </a:pPr>
            <a:r>
              <a:rPr lang="en-US" sz="3200" dirty="0"/>
              <a:t>g</a:t>
            </a:r>
            <a:r>
              <a:rPr lang="en-US" sz="3200" dirty="0" smtClean="0"/>
              <a:t>enes</a:t>
            </a:r>
            <a:r>
              <a:rPr lang="en-US" sz="3200" dirty="0" smtClean="0"/>
              <a:t> </a:t>
            </a:r>
            <a:r>
              <a:rPr lang="en-US" sz="3200" dirty="0" smtClean="0"/>
              <a:t>present in</a:t>
            </a:r>
          </a:p>
          <a:p>
            <a:pPr marL="18288" indent="0">
              <a:buNone/>
            </a:pPr>
            <a:r>
              <a:rPr lang="en-US" sz="3200" dirty="0" smtClean="0"/>
              <a:t>Other</a:t>
            </a:r>
            <a:r>
              <a:rPr lang="en-US" sz="3200" dirty="0" smtClean="0"/>
              <a:t> </a:t>
            </a:r>
            <a:r>
              <a:rPr lang="en-US" sz="3200" dirty="0" smtClean="0"/>
              <a:t>organisms</a:t>
            </a:r>
            <a:endParaRPr lang="en-US" sz="3200" dirty="0"/>
          </a:p>
          <a:p>
            <a:endParaRPr lang="en-US" sz="2800" dirty="0"/>
          </a:p>
        </p:txBody>
      </p:sp>
      <p:pic>
        <p:nvPicPr>
          <p:cNvPr id="2050" name="Picture 2" descr="http://0.tqn.com/d/biology/1/0/P/a/point_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532397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1"/>
            <a:ext cx="8839200" cy="4876799"/>
          </a:xfrm>
        </p:spPr>
        <p:txBody>
          <a:bodyPr/>
          <a:lstStyle/>
          <a:p>
            <a:r>
              <a:rPr lang="en-US" sz="3200" dirty="0"/>
              <a:t>DNA mutations can occur from errors in copying the DNA, and damage from radiation or mutagens</a:t>
            </a:r>
          </a:p>
          <a:p>
            <a:r>
              <a:rPr lang="en-US" sz="3200" dirty="0"/>
              <a:t>Any substance, energy, or condition that case a change in DNA</a:t>
            </a:r>
          </a:p>
          <a:p>
            <a:pPr lvl="1"/>
            <a:r>
              <a:rPr lang="en-US" sz="2800" dirty="0"/>
              <a:t>Ex.: cosmic rays, X </a:t>
            </a:r>
            <a:r>
              <a:rPr lang="en-US" sz="2800" dirty="0" smtClean="0"/>
              <a:t>rays,</a:t>
            </a:r>
          </a:p>
          <a:p>
            <a:pPr marL="384048" lvl="1" indent="0">
              <a:buNone/>
            </a:pPr>
            <a:r>
              <a:rPr lang="en-US" sz="2800" dirty="0" smtClean="0"/>
              <a:t>UV </a:t>
            </a:r>
            <a:r>
              <a:rPr lang="en-US" sz="2800" dirty="0"/>
              <a:t>radiation, </a:t>
            </a:r>
            <a:r>
              <a:rPr lang="en-US" sz="2800" dirty="0" smtClean="0"/>
              <a:t>and</a:t>
            </a:r>
          </a:p>
          <a:p>
            <a:pPr marL="384048" lvl="1" indent="0">
              <a:buNone/>
            </a:pPr>
            <a:r>
              <a:rPr lang="en-US" sz="2800" dirty="0" smtClean="0"/>
              <a:t>chemical </a:t>
            </a:r>
            <a:r>
              <a:rPr lang="en-US" sz="2800" dirty="0"/>
              <a:t>mutagens.</a:t>
            </a:r>
          </a:p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7543800" cy="914400"/>
          </a:xfrm>
        </p:spPr>
        <p:txBody>
          <a:bodyPr/>
          <a:lstStyle/>
          <a:p>
            <a:r>
              <a:rPr lang="en-US"/>
              <a:t>Mutagenic agents</a:t>
            </a:r>
          </a:p>
        </p:txBody>
      </p:sp>
      <p:pic>
        <p:nvPicPr>
          <p:cNvPr id="3074" name="Picture 2" descr="http://www.sciencebuddies.org/mentoring/project_ideas/MicroBio_img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790950" cy="29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91600" cy="464819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Genes code for </a:t>
            </a:r>
            <a:r>
              <a:rPr lang="en-US" sz="3200" dirty="0" smtClean="0"/>
              <a:t>proteins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A change in the genetic code will alter the sequence of amino acids that forms a </a:t>
            </a:r>
            <a:r>
              <a:rPr lang="en-US" sz="3200" dirty="0" smtClean="0"/>
              <a:t>protein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This change in the amino acid sequence will change the shape of the protein, which changes its </a:t>
            </a:r>
            <a:r>
              <a:rPr lang="en-US" sz="3200" dirty="0" smtClean="0"/>
              <a:t>action</a:t>
            </a:r>
          </a:p>
          <a:p>
            <a:endParaRPr lang="en-US" sz="3200" dirty="0"/>
          </a:p>
          <a:p>
            <a:r>
              <a:rPr lang="en-US" sz="3200" dirty="0" smtClean="0"/>
              <a:t>Watch DNA to protein </a:t>
            </a:r>
            <a:r>
              <a:rPr lang="en-US" sz="3200" dirty="0">
                <a:sym typeface="Wingdings" pitchFamily="2" charset="2"/>
              </a:rPr>
              <a:t> </a:t>
            </a:r>
            <a:endParaRPr lang="en-US" sz="3200" dirty="0" smtClean="0">
              <a:sym typeface="Wingdings" pitchFamily="2" charset="2"/>
            </a:endParaRPr>
          </a:p>
          <a:p>
            <a:pPr marL="18288" indent="0">
              <a:buNone/>
            </a:pPr>
            <a:r>
              <a:rPr lang="en-US" sz="3200" dirty="0" smtClean="0">
                <a:sym typeface="Wingdings" pitchFamily="2" charset="2"/>
              </a:rPr>
              <a:t>http</a:t>
            </a:r>
            <a:r>
              <a:rPr lang="en-US" sz="3200" dirty="0">
                <a:sym typeface="Wingdings" pitchFamily="2" charset="2"/>
              </a:rPr>
              <a:t>://youtu.be/983lhh20rGY</a:t>
            </a:r>
            <a:endParaRPr lang="en-US" sz="32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0200"/>
            <a:ext cx="7543800" cy="914400"/>
          </a:xfrm>
        </p:spPr>
        <p:txBody>
          <a:bodyPr/>
          <a:lstStyle/>
          <a:p>
            <a:r>
              <a:rPr lang="en-US" dirty="0"/>
              <a:t>The Effect of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88392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Some mutations occur in somatic cells (the cells that make up body tissues</a:t>
            </a:r>
            <a:r>
              <a:rPr lang="en-US" sz="2800" dirty="0" smtClean="0"/>
              <a:t>)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These mutations will disappear when the organism </a:t>
            </a:r>
            <a:r>
              <a:rPr lang="en-US" sz="2800" dirty="0" smtClean="0"/>
              <a:t>dies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However, if mutations occur in germ line cells (those that produce sperm or eggs), the mutations will be passed on to the next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ncer.gov/PublishedContent/Images/images/documents/a3a0ee76-1bc5-4490-aeaa-2248702c668f/canc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34"/>
            <a:ext cx="8798510" cy="65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4267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Some mutations produce a change in an individual that is </a:t>
            </a:r>
            <a:r>
              <a:rPr lang="en-US" sz="3200" dirty="0" smtClean="0"/>
              <a:t>beneficial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These mutations increase the individual’s chance of survival </a:t>
            </a:r>
            <a:r>
              <a:rPr lang="en-US" sz="3200" dirty="0" smtClean="0"/>
              <a:t>and</a:t>
            </a:r>
          </a:p>
          <a:p>
            <a:pPr marL="18288" indent="0">
              <a:buNone/>
            </a:pPr>
            <a:r>
              <a:rPr lang="en-US" sz="3200" dirty="0" smtClean="0"/>
              <a:t>will </a:t>
            </a:r>
            <a:r>
              <a:rPr lang="en-US" sz="3200" dirty="0"/>
              <a:t>most likely </a:t>
            </a:r>
            <a:r>
              <a:rPr lang="en-US" sz="3200" dirty="0" smtClean="0"/>
              <a:t>be</a:t>
            </a:r>
          </a:p>
          <a:p>
            <a:pPr marL="18288" indent="0">
              <a:buNone/>
            </a:pPr>
            <a:r>
              <a:rPr lang="en-US" sz="3200" dirty="0" smtClean="0"/>
              <a:t>passed </a:t>
            </a:r>
            <a:r>
              <a:rPr lang="en-US" sz="3200" dirty="0"/>
              <a:t>on to the </a:t>
            </a:r>
            <a:r>
              <a:rPr lang="en-US" sz="3200" dirty="0" smtClean="0"/>
              <a:t>next</a:t>
            </a:r>
          </a:p>
          <a:p>
            <a:pPr marL="18288" indent="0">
              <a:buNone/>
            </a:pPr>
            <a:r>
              <a:rPr lang="en-US" sz="3200" dirty="0" smtClean="0"/>
              <a:t>generation</a:t>
            </a:r>
            <a:endParaRPr lang="en-US" sz="3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10200"/>
            <a:ext cx="8610600" cy="914400"/>
          </a:xfrm>
        </p:spPr>
        <p:txBody>
          <a:bodyPr/>
          <a:lstStyle/>
          <a:p>
            <a:r>
              <a:rPr lang="en-US" sz="4000" dirty="0"/>
              <a:t>Mutations and Selective Advantage</a:t>
            </a:r>
          </a:p>
        </p:txBody>
      </p:sp>
      <p:pic>
        <p:nvPicPr>
          <p:cNvPr id="5122" name="Picture 2" descr="http://cdn.physorg.com/newman/gfx/news/hires/2009/geneticcon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6" y="2438400"/>
            <a:ext cx="4314635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067800" cy="5333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 California, some ground squirrels have developed a mutation that makes them more resistant to rattlesnake venom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Therefore, the ground squirrels with the mutation have a greater chance of survival and therefore will pass on their traits to the next generation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Ultimately, the majority of the squirrel population will have this beneficial adaptation because they are more likely to survive to reproduce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8991600" cy="914400"/>
          </a:xfrm>
        </p:spPr>
        <p:txBody>
          <a:bodyPr/>
          <a:lstStyle/>
          <a:p>
            <a:r>
              <a:rPr lang="en-US" sz="4000" dirty="0"/>
              <a:t>Case Study: </a:t>
            </a:r>
            <a:r>
              <a:rPr lang="en-US" sz="4000" dirty="0" smtClean="0"/>
              <a:t>Venom-Resistant Squirrels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1"/>
            <a:ext cx="8686800" cy="36575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Organisms that live long enough to reproduce will pass on their traits to the next </a:t>
            </a:r>
            <a:r>
              <a:rPr lang="en-US" sz="2800" dirty="0" smtClean="0"/>
              <a:t>generation</a:t>
            </a:r>
          </a:p>
          <a:p>
            <a:endParaRPr lang="en-US" sz="2800" dirty="0" smtClean="0"/>
          </a:p>
          <a:p>
            <a:r>
              <a:rPr lang="en-US" sz="2800" dirty="0" smtClean="0"/>
              <a:t>Those </a:t>
            </a:r>
            <a:r>
              <a:rPr lang="en-US" sz="2800" dirty="0"/>
              <a:t>organisms that are best adapted to their environments will be most likely to </a:t>
            </a:r>
            <a:r>
              <a:rPr lang="en-US" sz="2800" dirty="0" smtClean="0"/>
              <a:t>survive</a:t>
            </a:r>
          </a:p>
          <a:p>
            <a:endParaRPr lang="en-US" sz="2800" dirty="0"/>
          </a:p>
          <a:p>
            <a:r>
              <a:rPr lang="en-US" sz="2800" dirty="0"/>
              <a:t>Adaptations can be either structural, </a:t>
            </a:r>
            <a:r>
              <a:rPr lang="en-US" sz="2800" dirty="0" err="1"/>
              <a:t>behavioural</a:t>
            </a:r>
            <a:r>
              <a:rPr lang="en-US" sz="2800" dirty="0"/>
              <a:t>, or physiological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4.1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839200" cy="5333999"/>
          </a:xfrm>
        </p:spPr>
        <p:txBody>
          <a:bodyPr>
            <a:normAutofit/>
          </a:bodyPr>
          <a:lstStyle/>
          <a:p>
            <a:r>
              <a:rPr lang="en-US" sz="2800" dirty="0"/>
              <a:t>In 1955, the World Health Organization initiated a widespread program to kill malaria-carrying mosquitoes using </a:t>
            </a:r>
            <a:r>
              <a:rPr lang="en-US" sz="2800" dirty="0" smtClean="0"/>
              <a:t>DDT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This program was initially very successful in decreasing mosquito populations, but they quickly </a:t>
            </a:r>
            <a:r>
              <a:rPr lang="en-US" sz="2800" dirty="0" smtClean="0"/>
              <a:t>reappeared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Because of the reduced effectiveness of DDT and its negative environmental effects, the spraying program was discontinued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62600"/>
            <a:ext cx="7543800" cy="914400"/>
          </a:xfrm>
        </p:spPr>
        <p:txBody>
          <a:bodyPr/>
          <a:lstStyle/>
          <a:p>
            <a:r>
              <a:rPr lang="en-US" sz="4000" dirty="0"/>
              <a:t>Case Study: Pesticide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1"/>
            <a:ext cx="8382000" cy="3657599"/>
          </a:xfrm>
        </p:spPr>
        <p:txBody>
          <a:bodyPr>
            <a:normAutofit/>
          </a:bodyPr>
          <a:lstStyle/>
          <a:p>
            <a:r>
              <a:rPr lang="en-US" sz="3200" dirty="0"/>
              <a:t>Why did DDT lose its effectiveness?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Study: Pesticide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8915400" cy="48767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 1928, Sir Alexander Fleming discovered that penicillin could be used to kill </a:t>
            </a:r>
            <a:r>
              <a:rPr lang="en-US" sz="3200" dirty="0" smtClean="0"/>
              <a:t>bacteria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Penicillin was first used as a medicine in 1941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By 1945, there were already reports of penicillin-resistant strains of </a:t>
            </a:r>
            <a:r>
              <a:rPr lang="en-US" sz="3200" dirty="0" smtClean="0"/>
              <a:t>bacteria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There are now bacterial strains that are resistant to all known antibiotics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38800"/>
            <a:ext cx="7543800" cy="914400"/>
          </a:xfrm>
        </p:spPr>
        <p:txBody>
          <a:bodyPr/>
          <a:lstStyle/>
          <a:p>
            <a:r>
              <a:rPr lang="en-US" dirty="0"/>
              <a:t>Case Study: “Superbugs”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15400" cy="3657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Thought Lab 4.1…</a:t>
            </a:r>
          </a:p>
          <a:p>
            <a:pPr marL="18288" indent="0">
              <a:buNone/>
            </a:pPr>
            <a:endParaRPr lang="en-US" sz="3200" dirty="0" smtClean="0"/>
          </a:p>
          <a:p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factors contributed to the development of antibiotic-resistant bacteria?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“Superbugs”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me.honolulu.hawaii.edu/~pine/vari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134"/>
            <a:ext cx="4999748" cy="63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914400"/>
          </a:xfrm>
        </p:spPr>
        <p:txBody>
          <a:bodyPr/>
          <a:lstStyle/>
          <a:p>
            <a:r>
              <a:rPr lang="en-US" dirty="0"/>
              <a:t>Natural Selection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1"/>
            <a:ext cx="8915400" cy="3962400"/>
          </a:xfrm>
        </p:spPr>
        <p:txBody>
          <a:bodyPr>
            <a:normAutofit/>
          </a:bodyPr>
          <a:lstStyle/>
          <a:p>
            <a:r>
              <a:rPr lang="en-US" sz="3200" dirty="0"/>
              <a:t>Individuals that have beneficial adaptations that are passed on to their offspring will change the population as those traits are passed on to the next </a:t>
            </a:r>
            <a:r>
              <a:rPr lang="en-US" sz="3200" dirty="0" smtClean="0"/>
              <a:t>generation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For natural selection to occur, there must be variation within the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91600" cy="44037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 a population, individuals are selected for by their </a:t>
            </a:r>
            <a:r>
              <a:rPr lang="en-US" sz="3200" dirty="0" smtClean="0"/>
              <a:t>environment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It is important to consider that individuals do not change during their lifetime – rather, the population changes over </a:t>
            </a:r>
            <a:r>
              <a:rPr lang="en-US" sz="3200" dirty="0" smtClean="0"/>
              <a:t>time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The environment will exert a selective pressure on a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839200" cy="4953000"/>
          </a:xfrm>
        </p:spPr>
        <p:txBody>
          <a:bodyPr>
            <a:noAutofit/>
          </a:bodyPr>
          <a:lstStyle/>
          <a:p>
            <a:r>
              <a:rPr lang="en-US" sz="3200" dirty="0"/>
              <a:t>In a population of grasses, some of the grasses are better adapted to survive drought </a:t>
            </a:r>
            <a:r>
              <a:rPr lang="en-US" sz="3200" dirty="0" smtClean="0"/>
              <a:t>conditions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If a drought occurs, it exerts a selective pressure that </a:t>
            </a:r>
            <a:r>
              <a:rPr lang="en-US" sz="3200" dirty="0" err="1"/>
              <a:t>favours</a:t>
            </a:r>
            <a:r>
              <a:rPr lang="en-US" sz="3200" dirty="0"/>
              <a:t> those plants that are </a:t>
            </a:r>
            <a:r>
              <a:rPr lang="en-US" sz="3200" dirty="0" smtClean="0"/>
              <a:t>drought-resistant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This causes a change in the makeup of the population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77" y="5562600"/>
            <a:ext cx="8686800" cy="914400"/>
          </a:xfrm>
        </p:spPr>
        <p:txBody>
          <a:bodyPr/>
          <a:lstStyle/>
          <a:p>
            <a:r>
              <a:rPr lang="en-US" dirty="0"/>
              <a:t>Example: Selective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692150"/>
            <a:ext cx="8534400" cy="5434013"/>
          </a:xfrm>
        </p:spPr>
        <p:txBody>
          <a:bodyPr>
            <a:normAutofit/>
          </a:bodyPr>
          <a:lstStyle/>
          <a:p>
            <a:r>
              <a:rPr lang="en-US" sz="3200" dirty="0"/>
              <a:t>Variations that are not beneficial in a certain environment may not be harmful, they may simply be </a:t>
            </a:r>
            <a:r>
              <a:rPr lang="en-US" sz="3200" dirty="0" smtClean="0"/>
              <a:t>useless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If a variation is detrimental, it is unlikely that it will be passed on until the environment changes to select for that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91600" cy="3657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Natural selection does not anticipate changes in the </a:t>
            </a:r>
            <a:r>
              <a:rPr lang="en-US" sz="3200" dirty="0" smtClean="0"/>
              <a:t>environment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Instead, random changes occur and produce traits that may be beneficial in the </a:t>
            </a:r>
            <a:r>
              <a:rPr lang="en-US" sz="3200" dirty="0" smtClean="0"/>
              <a:t>future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When the environment changes, then those variations that have been produced increase the ability of some organisms to survive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14" y="5638800"/>
            <a:ext cx="8991600" cy="914400"/>
          </a:xfrm>
        </p:spPr>
        <p:txBody>
          <a:bodyPr/>
          <a:lstStyle/>
          <a:p>
            <a:r>
              <a:rPr lang="en-US" sz="4000" dirty="0"/>
              <a:t>Natural Selection &amp;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smtClean="0"/>
              <a:t>Adaptations and Biomes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034463" cy="46482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Biomes are often identified with characteristic biotic factors,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such as a cactus in the desert or a caribou on the tundra.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Many of these characteristic factors have special adaptations for that biome.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An adaptation is a characteristic that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allows an organism to better survive and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reproduce.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2400" dirty="0" smtClean="0"/>
          </a:p>
          <a:p>
            <a:pPr marL="1181100" lvl="2" indent="-381000" eaLnBrk="1" hangingPunct="1">
              <a:lnSpc>
                <a:spcPct val="90000"/>
              </a:lnSpc>
            </a:pPr>
            <a:r>
              <a:rPr lang="en-US" sz="2400" dirty="0" smtClean="0"/>
              <a:t>There are three types of adaptations</a:t>
            </a:r>
          </a:p>
          <a:p>
            <a:pPr marL="800100" lvl="2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An organism can have.</a:t>
            </a:r>
          </a:p>
          <a:p>
            <a:pPr marL="1181100" lvl="2" indent="-381000" eaLnBrk="1" hangingPunct="1">
              <a:lnSpc>
                <a:spcPct val="90000"/>
              </a:lnSpc>
            </a:pPr>
            <a:r>
              <a:rPr lang="en-US" sz="2400" dirty="0" smtClean="0"/>
              <a:t>Let’s use the wolf to look at all three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43288"/>
            <a:ext cx="2655888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05400"/>
          </a:xfrm>
        </p:spPr>
        <p:txBody>
          <a:bodyPr/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A physical feature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that helps an organism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survive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 marL="529590" indent="-381000">
              <a:lnSpc>
                <a:spcPct val="90000"/>
              </a:lnSpc>
              <a:defRPr/>
            </a:pPr>
            <a:r>
              <a:rPr lang="en-US" sz="2600" dirty="0" smtClean="0"/>
              <a:t>A wolf has large</a:t>
            </a:r>
          </a:p>
          <a:p>
            <a:pPr marL="529590" indent="-381000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US" sz="2600" dirty="0" smtClean="0"/>
              <a:t>	paws to help it run</a:t>
            </a:r>
          </a:p>
          <a:p>
            <a:pPr marL="529590" indent="-381000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US" sz="2600" dirty="0" smtClean="0"/>
              <a:t>	in snow.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(c) McGraw Hill Ryerson 2007</a:t>
            </a:r>
            <a:endParaRPr lang="en-US" sz="1400" i="0" smtClean="0"/>
          </a:p>
        </p:txBody>
      </p:sp>
      <p:pic>
        <p:nvPicPr>
          <p:cNvPr id="23557" name="Picture 4" descr="Wolf Pa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79" y="914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3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424626"/>
            <a:ext cx="7543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Physiological adaptation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3657599"/>
          </a:xfrm>
        </p:spPr>
        <p:txBody>
          <a:bodyPr>
            <a:normAutofit fontScale="92500" lnSpcReduction="10000"/>
          </a:bodyPr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A physical or chemical event inside the body of an organism that allows it to survive</a:t>
            </a:r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2800" dirty="0" smtClean="0"/>
              <a:t>A wolf maintains</a:t>
            </a:r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2800" dirty="0" smtClean="0"/>
              <a:t>a constant body</a:t>
            </a:r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2800" dirty="0" smtClean="0"/>
              <a:t>temperature.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81" name="Picture 4" descr="Wolf The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85" y="9906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0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563"/>
            <a:ext cx="6096000" cy="3657599"/>
          </a:xfrm>
        </p:spPr>
        <p:txBody>
          <a:bodyPr>
            <a:normAutofit fontScale="40000" lnSpcReduction="20000"/>
          </a:bodyPr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5900" dirty="0" smtClean="0"/>
              <a:t>A </a:t>
            </a:r>
            <a:r>
              <a:rPr lang="en-US" sz="5900" dirty="0" err="1" smtClean="0"/>
              <a:t>behaviour</a:t>
            </a:r>
            <a:r>
              <a:rPr lang="en-US" sz="5900" dirty="0" smtClean="0"/>
              <a:t> that helps an organism to survive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Wolves hunt in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packs to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capture large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Prey like the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moose.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5605" name="Picture 4" descr="wolf_pack_kills_a_moose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72278"/>
            <a:ext cx="6324600" cy="422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pic>
        <p:nvPicPr>
          <p:cNvPr id="26627" name="Content Placeholder 4" descr="wolf_pack_kills_a_moose_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69" y="762000"/>
            <a:ext cx="8779062" cy="5791200"/>
          </a:xfrm>
        </p:spPr>
      </p:pic>
    </p:spTree>
    <p:extLst>
      <p:ext uri="{BB962C8B-B14F-4D97-AF65-F5344CB8AC3E}">
        <p14:creationId xmlns:p14="http://schemas.microsoft.com/office/powerpoint/2010/main" val="2807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pic>
        <p:nvPicPr>
          <p:cNvPr id="27651" name="Content Placeholder 4" descr="wolf_pack_kills_a_moo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29" y="609600"/>
            <a:ext cx="8806142" cy="5943600"/>
          </a:xfrm>
        </p:spPr>
      </p:pic>
    </p:spTree>
    <p:extLst>
      <p:ext uri="{BB962C8B-B14F-4D97-AF65-F5344CB8AC3E}">
        <p14:creationId xmlns:p14="http://schemas.microsoft.com/office/powerpoint/2010/main" val="2349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pic>
        <p:nvPicPr>
          <p:cNvPr id="28675" name="Content Placeholder 4" descr="wolf_pack_kills_a_moose_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676" y="838200"/>
            <a:ext cx="8793116" cy="5715000"/>
          </a:xfrm>
        </p:spPr>
      </p:pic>
    </p:spTree>
    <p:extLst>
      <p:ext uri="{BB962C8B-B14F-4D97-AF65-F5344CB8AC3E}">
        <p14:creationId xmlns:p14="http://schemas.microsoft.com/office/powerpoint/2010/main" val="3346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296</TotalTime>
  <Words>916</Words>
  <Application>Microsoft Office PowerPoint</Application>
  <PresentationFormat>On-screen Show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Elemental</vt:lpstr>
      <vt:lpstr>Chapter 4</vt:lpstr>
      <vt:lpstr>4.1 Adaptations</vt:lpstr>
      <vt:lpstr>Adaptations and Biomes</vt:lpstr>
      <vt:lpstr>Structural adaptation</vt:lpstr>
      <vt:lpstr>Physiological adaptation </vt:lpstr>
      <vt:lpstr>Behavioural adaptation </vt:lpstr>
      <vt:lpstr>Behavioural adaptation </vt:lpstr>
      <vt:lpstr>Behavioural adaptation </vt:lpstr>
      <vt:lpstr>Behavioural adaptation </vt:lpstr>
      <vt:lpstr>The Source of Adaptations</vt:lpstr>
      <vt:lpstr>Variation Within Species</vt:lpstr>
      <vt:lpstr>Sex</vt:lpstr>
      <vt:lpstr>Mutations and Variation</vt:lpstr>
      <vt:lpstr>Mutagenic agents</vt:lpstr>
      <vt:lpstr>The Effect of Mutations</vt:lpstr>
      <vt:lpstr>PowerPoint Presentation</vt:lpstr>
      <vt:lpstr>PowerPoint Presentation</vt:lpstr>
      <vt:lpstr>Mutations and Selective Advantage</vt:lpstr>
      <vt:lpstr>Case Study: Venom-Resistant Squirrels</vt:lpstr>
      <vt:lpstr>Case Study: Pesticide Resistance</vt:lpstr>
      <vt:lpstr>Case Study: Pesticide Resistance</vt:lpstr>
      <vt:lpstr>Case Study: “Superbugs”</vt:lpstr>
      <vt:lpstr>Case Study: “Superbugs” </vt:lpstr>
      <vt:lpstr>Natural Selection</vt:lpstr>
      <vt:lpstr>PowerPoint Presentation</vt:lpstr>
      <vt:lpstr>Example: Selective Pressure</vt:lpstr>
      <vt:lpstr>PowerPoint Presentation</vt:lpstr>
      <vt:lpstr>Natural Selection &amp; the Environment</vt:lpstr>
    </vt:vector>
  </TitlesOfParts>
  <Company>Rees NDT Inspection Services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Standring</dc:creator>
  <cp:lastModifiedBy>Standring, Daniel</cp:lastModifiedBy>
  <cp:revision>10</cp:revision>
  <cp:lastPrinted>2012-10-15T15:51:54Z</cp:lastPrinted>
  <dcterms:created xsi:type="dcterms:W3CDTF">2011-03-03T13:46:50Z</dcterms:created>
  <dcterms:modified xsi:type="dcterms:W3CDTF">2012-10-15T17:30:28Z</dcterms:modified>
</cp:coreProperties>
</file>