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handoutMasterIdLst>
    <p:handoutMasterId r:id="rId23"/>
  </p:handoutMasterIdLst>
  <p:sldIdLst>
    <p:sldId id="256" r:id="rId2"/>
    <p:sldId id="257" r:id="rId3"/>
    <p:sldId id="258" r:id="rId4"/>
    <p:sldId id="274" r:id="rId5"/>
    <p:sldId id="269" r:id="rId6"/>
    <p:sldId id="270" r:id="rId7"/>
    <p:sldId id="263" r:id="rId8"/>
    <p:sldId id="275" r:id="rId9"/>
    <p:sldId id="273" r:id="rId10"/>
    <p:sldId id="276" r:id="rId11"/>
    <p:sldId id="261" r:id="rId12"/>
    <p:sldId id="277" r:id="rId13"/>
    <p:sldId id="279" r:id="rId14"/>
    <p:sldId id="280" r:id="rId15"/>
    <p:sldId id="281" r:id="rId16"/>
    <p:sldId id="262" r:id="rId17"/>
    <p:sldId id="267" r:id="rId18"/>
    <p:sldId id="265" r:id="rId19"/>
    <p:sldId id="278" r:id="rId20"/>
    <p:sldId id="26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4" autoAdjust="0"/>
  </p:normalViewPr>
  <p:slideViewPr>
    <p:cSldViewPr snapToGrid="0">
      <p:cViewPr varScale="1">
        <p:scale>
          <a:sx n="98" d="100"/>
          <a:sy n="98" d="100"/>
        </p:scale>
        <p:origin x="-3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E3E88BAE-24D2-48F0-8E00-89D3C4F8B5BD}" type="slidenum">
              <a:rPr lang="en-US"/>
              <a:pPr>
                <a:defRPr/>
              </a:pPr>
              <a:t>‹#›</a:t>
            </a:fld>
            <a:endParaRPr lang="en-US"/>
          </a:p>
        </p:txBody>
      </p:sp>
    </p:spTree>
    <p:extLst>
      <p:ext uri="{BB962C8B-B14F-4D97-AF65-F5344CB8AC3E}">
        <p14:creationId xmlns:p14="http://schemas.microsoft.com/office/powerpoint/2010/main" val="166022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7008C076-20AD-407D-91E7-8E869F726F4C}" type="slidenum">
              <a:rPr lang="en-US"/>
              <a:pPr>
                <a:defRPr/>
              </a:pPr>
              <a:t>‹#›</a:t>
            </a:fld>
            <a:endParaRPr lang="en-US"/>
          </a:p>
        </p:txBody>
      </p:sp>
    </p:spTree>
    <p:extLst>
      <p:ext uri="{BB962C8B-B14F-4D97-AF65-F5344CB8AC3E}">
        <p14:creationId xmlns:p14="http://schemas.microsoft.com/office/powerpoint/2010/main" val="286582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08C076-20AD-407D-91E7-8E869F726F4C}" type="slidenum">
              <a:rPr lang="en-US" smtClean="0"/>
              <a:pPr>
                <a:defRPr/>
              </a:pPr>
              <a:t>1</a:t>
            </a:fld>
            <a:endParaRPr lang="en-US"/>
          </a:p>
        </p:txBody>
      </p:sp>
    </p:spTree>
    <p:extLst>
      <p:ext uri="{BB962C8B-B14F-4D97-AF65-F5344CB8AC3E}">
        <p14:creationId xmlns:p14="http://schemas.microsoft.com/office/powerpoint/2010/main" val="216608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4D7068D-0167-42D9-A25E-5912058B9A10}" type="slidenum">
              <a:rPr lang="en-US">
                <a:latin typeface="Arial" charset="0"/>
              </a:rPr>
              <a:pPr/>
              <a:t>18</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are some resources that a population (plant or animal) may compete for?</a:t>
            </a:r>
          </a:p>
          <a:p>
            <a:pPr eaLnBrk="1" hangingPunct="1">
              <a:buFontTx/>
              <a:buChar char="•"/>
            </a:pPr>
            <a:r>
              <a:rPr lang="en-US" smtClean="0"/>
              <a:t>Food</a:t>
            </a:r>
          </a:p>
          <a:p>
            <a:pPr eaLnBrk="1" hangingPunct="1">
              <a:buFontTx/>
              <a:buChar char="•"/>
            </a:pPr>
            <a:r>
              <a:rPr lang="en-US" smtClean="0"/>
              <a:t>Water</a:t>
            </a:r>
          </a:p>
          <a:p>
            <a:pPr eaLnBrk="1" hangingPunct="1">
              <a:buFontTx/>
              <a:buChar char="•"/>
            </a:pPr>
            <a:r>
              <a:rPr lang="en-US" smtClean="0"/>
              <a:t>Sunlight</a:t>
            </a:r>
          </a:p>
          <a:p>
            <a:pPr eaLnBrk="1" hangingPunct="1">
              <a:buFontTx/>
              <a:buChar char="•"/>
            </a:pPr>
            <a:r>
              <a:rPr lang="en-US" smtClean="0"/>
              <a:t>Shelter</a:t>
            </a:r>
          </a:p>
          <a:p>
            <a:pPr eaLnBrk="1" hangingPunct="1">
              <a:buFontTx/>
              <a:buChar char="•"/>
            </a:pPr>
            <a:r>
              <a:rPr lang="en-US" smtClean="0"/>
              <a:t>Mates</a:t>
            </a:r>
          </a:p>
          <a:p>
            <a:pPr eaLnBrk="1" hangingPunct="1">
              <a:buFontTx/>
              <a:buChar char="•"/>
            </a:pPr>
            <a:r>
              <a:rPr lang="en-US" smtClean="0"/>
              <a:t>Territory/breeding sites</a:t>
            </a:r>
          </a:p>
          <a:p>
            <a:pPr eaLnBrk="1" hangingPunct="1"/>
            <a:r>
              <a:rPr lang="en-US" smtClean="0"/>
              <a:t>Assignment </a:t>
            </a:r>
            <a:r>
              <a:rPr lang="en-US" smtClean="0">
                <a:sym typeface="Wingdings" pitchFamily="2" charset="2"/>
              </a:rPr>
              <a:t> have students complete the Thought Lab 3.3 on page 102.  They may use the computers to research knapweed.  (Work in pairs if necessary, give students ~30 min) http://www.ag.ndsu.edu/pubs/plantsci/weeds/w842w.htm ; http://www.invasivespeciesinfo.gov/plants/spotknapweed.shtml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 – P. </a:t>
            </a:r>
            <a:r>
              <a:rPr lang="en-US" smtClean="0"/>
              <a:t>108 #1-5</a:t>
            </a:r>
            <a:endParaRPr lang="en-US" dirty="0"/>
          </a:p>
        </p:txBody>
      </p:sp>
      <p:sp>
        <p:nvSpPr>
          <p:cNvPr id="4" name="Slide Number Placeholder 3"/>
          <p:cNvSpPr>
            <a:spLocks noGrp="1"/>
          </p:cNvSpPr>
          <p:nvPr>
            <p:ph type="sldNum" sz="quarter" idx="10"/>
          </p:nvPr>
        </p:nvSpPr>
        <p:spPr/>
        <p:txBody>
          <a:bodyPr/>
          <a:lstStyle/>
          <a:p>
            <a:pPr>
              <a:defRPr/>
            </a:pPr>
            <a:fld id="{7008C076-20AD-407D-91E7-8E869F726F4C}" type="slidenum">
              <a:rPr lang="en-US" smtClean="0"/>
              <a:pPr>
                <a:defRPr/>
              </a:pPr>
              <a:t>20</a:t>
            </a:fld>
            <a:endParaRPr lang="en-US"/>
          </a:p>
        </p:txBody>
      </p:sp>
    </p:spTree>
    <p:extLst>
      <p:ext uri="{BB962C8B-B14F-4D97-AF65-F5344CB8AC3E}">
        <p14:creationId xmlns:p14="http://schemas.microsoft.com/office/powerpoint/2010/main" val="264920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297AD66-E374-449D-B711-A28261C3B00E}" type="slidenum">
              <a:rPr lang="en-US">
                <a:latin typeface="Arial" charset="0"/>
              </a:rPr>
              <a:pPr/>
              <a:t>3</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Does anyone remember from Science 10 what the definition of Climate is?</a:t>
            </a:r>
          </a:p>
          <a:p>
            <a:pPr eaLnBrk="1" hangingPunct="1">
              <a:buFontTx/>
              <a:buChar char="•"/>
            </a:pPr>
            <a:r>
              <a:rPr lang="en-US" smtClean="0"/>
              <a:t>The average weather conditions in a particular region over a period of time (&gt;30 years)</a:t>
            </a:r>
          </a:p>
          <a:p>
            <a:pPr eaLnBrk="1" hangingPunct="1"/>
            <a:r>
              <a:rPr lang="en-US" smtClean="0"/>
              <a:t>What affects climate?</a:t>
            </a:r>
          </a:p>
          <a:p>
            <a:pPr eaLnBrk="1" hangingPunct="1">
              <a:buFontTx/>
              <a:buChar char="•"/>
            </a:pPr>
            <a:r>
              <a:rPr lang="en-US" smtClean="0"/>
              <a:t>Unequal heating of Earth, local geography, albedo (snow cover), and proximity of large bodies of water</a:t>
            </a:r>
          </a:p>
          <a:p>
            <a:pPr eaLnBrk="1" hangingPunct="1">
              <a:buFontTx/>
              <a:buChar char="•"/>
            </a:pPr>
            <a:r>
              <a:rPr lang="en-US" smtClean="0"/>
              <a:t>The unequal heating causes currents and trade winds</a:t>
            </a:r>
          </a:p>
          <a:p>
            <a:pPr eaLnBrk="1" hangingPunct="1"/>
            <a:r>
              <a:rPr lang="en-US" smtClean="0"/>
              <a:t>Precipitation influences the type of soil that forms.  These factors, combined with topography, altitude, latitude, and temperature influence the type of vegetation and other photosynthetic organisms, which in turn influence the type of animals, fungi, etc that can live in an area.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78D07BE-7D43-456E-88EB-F868AAC2D1C0}" type="slidenum">
              <a:rPr lang="en-US">
                <a:latin typeface="Arial" charset="0"/>
              </a:rPr>
              <a:pPr/>
              <a:t>5</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Conifers are well adapted to warm, moist summers and cold dry winters.</a:t>
            </a:r>
          </a:p>
          <a:p>
            <a:pPr eaLnBrk="1" hangingPunct="1">
              <a:buFontTx/>
              <a:buChar char="•"/>
            </a:pPr>
            <a:r>
              <a:rPr lang="en-US" smtClean="0"/>
              <a:t>Waxy needles – prevent water loss, protects against frost (less surface area)</a:t>
            </a:r>
          </a:p>
          <a:p>
            <a:pPr eaLnBrk="1" hangingPunct="1">
              <a:buFontTx/>
              <a:buChar char="•"/>
            </a:pPr>
            <a:r>
              <a:rPr lang="en-US" smtClean="0"/>
              <a:t>Pyramid shape – snow slides off so that branches don’t break</a:t>
            </a:r>
          </a:p>
          <a:p>
            <a:pPr eaLnBrk="1" hangingPunct="1"/>
            <a:r>
              <a:rPr lang="en-US" smtClean="0"/>
              <a:t>Ecosystems vary due to abiotic factors both vertically and horizontally.  Canopy receives more light, whereas the forest floor may be completely in shade.  Different birds inhabit different areas of a tree – seeds may only grow in certain areas of a tree (near the top, middle, or bottom).</a:t>
            </a:r>
          </a:p>
          <a:p>
            <a:pPr eaLnBrk="1" hangingPunct="1"/>
            <a:r>
              <a:rPr lang="en-US" smtClean="0"/>
              <a:t>Animals that may be found in these ecosystems are: red or flying squirrels, moose, voles, white-tailed deer, spruce grouse, black bears, grizzly bears, weasels, owls, and wolverines.</a:t>
            </a:r>
          </a:p>
          <a:p>
            <a:pPr eaLnBrk="1" hangingPunct="1"/>
            <a:endParaRPr lang="en-US" smtClean="0"/>
          </a:p>
          <a:p>
            <a:pPr eaLnBrk="1" hangingPunct="1"/>
            <a:r>
              <a:rPr lang="en-US" smtClean="0"/>
              <a:t>Muskeg ecosystems – due to the cooler temperatures and layer of permafrost, water is unable to escape.  Decomposition of organic material is slower, due to the temperature, and it gets trapped in the water, creating a bog.  Due to the lack of good soil, different plants have adapted to this ecosystem.  Typically shorter plants with expansive, fibrous root systems grow here, and hold the loose bog material together.</a:t>
            </a:r>
          </a:p>
          <a:p>
            <a:pPr eaLnBrk="1" hangingPunct="1"/>
            <a:r>
              <a:rPr lang="en-US" smtClean="0"/>
              <a:t>Organisms of the bog: lichens, mosses, tall grasses, small shrubs, stunted conifers, blackflies, mosquitoes, caribou.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3BCDBEB-F3A4-480B-BC2B-CD8E9201B3C6}" type="slidenum">
              <a:rPr lang="en-US">
                <a:latin typeface="Arial" charset="0"/>
              </a:rPr>
              <a:pPr/>
              <a:t>6</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Organisms of grassland biome – rough fescue, wheat grass, spear grass, deer, squirrels, rabbits, birds, snakes</a:t>
            </a:r>
          </a:p>
          <a:p>
            <a:pPr eaLnBrk="1" hangingPunct="1"/>
            <a:r>
              <a:rPr lang="en-US" dirty="0" smtClean="0"/>
              <a:t>Deciduous forest ecosystem – very rich soil, many layers creating greater biodiversity (leaf litter, </a:t>
            </a:r>
            <a:r>
              <a:rPr lang="en-US" dirty="0" err="1" smtClean="0"/>
              <a:t>understorey</a:t>
            </a:r>
            <a:r>
              <a:rPr lang="en-US" dirty="0" smtClean="0"/>
              <a:t>, canopy, </a:t>
            </a:r>
            <a:r>
              <a:rPr lang="en-US" dirty="0" err="1" smtClean="0"/>
              <a:t>etc</a:t>
            </a:r>
            <a:r>
              <a:rPr lang="en-US" dirty="0" smtClean="0"/>
              <a:t>).  More light reaches floor in spring, allowing the undergrowth to become well-established.</a:t>
            </a:r>
          </a:p>
          <a:p>
            <a:pPr eaLnBrk="1" hangingPunct="1"/>
            <a:r>
              <a:rPr lang="en-US" dirty="0" smtClean="0"/>
              <a:t>Organisms of Deciduous forest ecosystem – aspen, balsam poplar, birch, bushes/shrubs, a variety of insects, various birds, shrews, deer moose,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FE031B7-38BC-4CDA-8DE4-EF2AD5D5E58B}" type="slidenum">
              <a:rPr lang="en-US">
                <a:latin typeface="Arial" charset="0"/>
              </a:rPr>
              <a:pPr/>
              <a:t>7</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Where might you find algae?  Snails?  Cattails?  Fish?  Why might these organisms not survive in other areas of the same lake?  What about the temperature of the lake – would it be the same throughout?</a:t>
            </a:r>
          </a:p>
          <a:p>
            <a:pPr eaLnBrk="1" hangingPunct="1"/>
            <a:r>
              <a:rPr lang="en-US" smtClean="0"/>
              <a:t>In a lake, different zones arise due to the amount of light available, the water temperature and the oxygen levels.</a:t>
            </a:r>
          </a:p>
          <a:p>
            <a:pPr eaLnBrk="1" hangingPunct="1"/>
            <a:r>
              <a:rPr lang="en-US" smtClean="0"/>
              <a:t>The littoral zone is the most productive part of a lake.</a:t>
            </a:r>
          </a:p>
          <a:p>
            <a:pPr eaLnBrk="1" hangingPunct="1"/>
            <a:r>
              <a:rPr lang="en-US" smtClean="0"/>
              <a:t>In the limnetic zone, the most abundant organism is plankton (autotrophic and heterotrophic).</a:t>
            </a:r>
          </a:p>
          <a:p>
            <a:pPr eaLnBrk="1" hangingPunct="1"/>
            <a:r>
              <a:rPr lang="en-US" smtClean="0"/>
              <a:t>The profundal zone is not normally found in ponds, as they are too shallow and light can penetrate to the bottom all the way across.  The detritus (dead material) from plants and animals in the limnetic zone provides nutrients for the profundal zone.  Less oxygen at this level, as bacteria and other decomposers use oxygen to decompose detritus.</a:t>
            </a:r>
          </a:p>
          <a:p>
            <a:pPr eaLnBrk="1" hangingPunct="1"/>
            <a:r>
              <a:rPr lang="en-US" smtClean="0"/>
              <a:t>Assign Thought Lab 3.2 – Forest Habitat and Bird Biodiversity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B42BFB3-3F7D-4622-AF47-F6E320B95BA0}" type="slidenum">
              <a:rPr lang="en-US">
                <a:latin typeface="Arial" charset="0"/>
              </a:rPr>
              <a:pPr/>
              <a:t>9</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Water is most dense at 4 degrees Celsius </a:t>
            </a:r>
          </a:p>
          <a:p>
            <a:pPr eaLnBrk="1" hangingPunct="1"/>
            <a:r>
              <a:rPr lang="en-US" smtClean="0"/>
              <a:t>Epilimnion – the topmost layer of water.  Water continually cycles in the epilimnion during summer due to the wind.  In the winter, this is the water that is approximately 0 degrees Celsius.</a:t>
            </a:r>
          </a:p>
          <a:p>
            <a:pPr eaLnBrk="1" hangingPunct="1"/>
            <a:r>
              <a:rPr lang="en-US" smtClean="0"/>
              <a:t>Thermocline – the layer just below the epilimnion in which there is little mixing.  There is a sudden drop in water temperature.</a:t>
            </a:r>
          </a:p>
          <a:p>
            <a:pPr eaLnBrk="1" hangingPunct="1"/>
            <a:r>
              <a:rPr lang="en-US" smtClean="0"/>
              <a:t>Hypolimnion – little or no mixing, depleted oxygen, the most dense part of the lake (approx. 4 degrees Celsius in winter)</a:t>
            </a:r>
          </a:p>
          <a:p>
            <a:pPr eaLnBrk="1" hangingPunct="1"/>
            <a:r>
              <a:rPr lang="en-US" smtClean="0"/>
              <a:t>The spring and fall turnover help to replenish the oxygen levels throughout the lake.  Often the sulfur oxides that have built up in the hypolimnion are released, resulting in a rotten egg, or swamp gas smell.</a:t>
            </a:r>
          </a:p>
          <a:p>
            <a:pPr eaLnBrk="1" hangingPunct="1"/>
            <a:r>
              <a:rPr lang="en-US" b="1" smtClean="0"/>
              <a:t>This is a good point to stop – resume the rest of the section next class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CA0D1EB-8B94-4DD2-9758-72E5AA45D43E}" type="slidenum">
              <a:rPr lang="en-US">
                <a:latin typeface="Arial" charset="0"/>
              </a:rPr>
              <a:pPr/>
              <a:t>11</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adaptations of the organisms are behavioral, physical, and physiological.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F33C0FE-ABE9-4329-ACF1-F2A68861FD4D}" type="slidenum">
              <a:rPr lang="en-US">
                <a:latin typeface="Arial" charset="0"/>
              </a:rPr>
              <a:pPr/>
              <a:t>16</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organism’s niche includes its habitat, place in the food web, breeding area, and the time of day that it is most active.</a:t>
            </a:r>
          </a:p>
          <a:p>
            <a:pPr eaLnBrk="1" hangingPunct="1"/>
            <a:r>
              <a:rPr lang="en-US" smtClean="0"/>
              <a:t>Reduces competition among species.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0281C4-D204-4599-AB0E-E62A93E9AA06}"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Assign Case Study on page 88 of Nelson Biology</a:t>
            </a:r>
            <a:r>
              <a:rPr lang="en-US" smtClean="0"/>
              <a:t>  (this might be done on one of the days I’m away)</a:t>
            </a:r>
            <a:endParaRPr lang="en-US" b="1"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718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2"/>
          </p:nvPr>
        </p:nvSpPr>
        <p:spPr/>
        <p:txBody>
          <a:bodyPr/>
          <a:lstStyle>
            <a:lvl1pPr>
              <a:defRPr smtClean="0"/>
            </a:lvl1pPr>
          </a:lstStyle>
          <a:p>
            <a:pPr>
              <a:defRPr/>
            </a:pPr>
            <a:fld id="{ECD85AD0-8CC1-44AD-9A1E-A00F4F00B4BA}" type="slidenum">
              <a:rPr lang="en-US"/>
              <a:pPr>
                <a:defRPr/>
              </a:pPr>
              <a:t>‹#›</a:t>
            </a:fld>
            <a:endParaRPr lang="en-US"/>
          </a:p>
        </p:txBody>
      </p:sp>
    </p:spTree>
    <p:extLst>
      <p:ext uri="{BB962C8B-B14F-4D97-AF65-F5344CB8AC3E}">
        <p14:creationId xmlns:p14="http://schemas.microsoft.com/office/powerpoint/2010/main" val="29952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0D91385-91D0-495E-9FA8-32F9F5BA0977}" type="slidenum">
              <a:rPr lang="en-US"/>
              <a:pPr>
                <a:defRPr/>
              </a:pPr>
              <a:t>‹#›</a:t>
            </a:fld>
            <a:endParaRPr lang="en-US"/>
          </a:p>
        </p:txBody>
      </p:sp>
    </p:spTree>
    <p:extLst>
      <p:ext uri="{BB962C8B-B14F-4D97-AF65-F5344CB8AC3E}">
        <p14:creationId xmlns:p14="http://schemas.microsoft.com/office/powerpoint/2010/main" val="880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16E0F59-8D1E-4F63-8816-13BA7FC7C60D}" type="slidenum">
              <a:rPr lang="en-US"/>
              <a:pPr>
                <a:defRPr/>
              </a:pPr>
              <a:t>‹#›</a:t>
            </a:fld>
            <a:endParaRPr lang="en-US"/>
          </a:p>
        </p:txBody>
      </p:sp>
    </p:spTree>
    <p:extLst>
      <p:ext uri="{BB962C8B-B14F-4D97-AF65-F5344CB8AC3E}">
        <p14:creationId xmlns:p14="http://schemas.microsoft.com/office/powerpoint/2010/main" val="4357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91AA3AF-C8F3-4DE2-A575-24CCEB767C94}" type="slidenum">
              <a:rPr lang="en-US"/>
              <a:pPr>
                <a:defRPr/>
              </a:pPr>
              <a:t>‹#›</a:t>
            </a:fld>
            <a:endParaRPr lang="en-US"/>
          </a:p>
        </p:txBody>
      </p:sp>
    </p:spTree>
    <p:extLst>
      <p:ext uri="{BB962C8B-B14F-4D97-AF65-F5344CB8AC3E}">
        <p14:creationId xmlns:p14="http://schemas.microsoft.com/office/powerpoint/2010/main" val="26009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9457337-AD84-4D4D-8C3B-9107BA457E6E}" type="slidenum">
              <a:rPr lang="en-US"/>
              <a:pPr>
                <a:defRPr/>
              </a:pPr>
              <a:t>‹#›</a:t>
            </a:fld>
            <a:endParaRPr lang="en-US"/>
          </a:p>
        </p:txBody>
      </p:sp>
    </p:spTree>
    <p:extLst>
      <p:ext uri="{BB962C8B-B14F-4D97-AF65-F5344CB8AC3E}">
        <p14:creationId xmlns:p14="http://schemas.microsoft.com/office/powerpoint/2010/main" val="224906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9E8BDFB-696E-4902-BEAD-83D93E54E093}" type="slidenum">
              <a:rPr lang="en-US"/>
              <a:pPr>
                <a:defRPr/>
              </a:pPr>
              <a:t>‹#›</a:t>
            </a:fld>
            <a:endParaRPr lang="en-US"/>
          </a:p>
        </p:txBody>
      </p:sp>
    </p:spTree>
    <p:extLst>
      <p:ext uri="{BB962C8B-B14F-4D97-AF65-F5344CB8AC3E}">
        <p14:creationId xmlns:p14="http://schemas.microsoft.com/office/powerpoint/2010/main" val="129336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C04B75FD-6BC1-46FC-A06C-BE1253CA171A}" type="slidenum">
              <a:rPr lang="en-US"/>
              <a:pPr>
                <a:defRPr/>
              </a:pPr>
              <a:t>‹#›</a:t>
            </a:fld>
            <a:endParaRPr lang="en-US"/>
          </a:p>
        </p:txBody>
      </p:sp>
    </p:spTree>
    <p:extLst>
      <p:ext uri="{BB962C8B-B14F-4D97-AF65-F5344CB8AC3E}">
        <p14:creationId xmlns:p14="http://schemas.microsoft.com/office/powerpoint/2010/main" val="241558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CEE2494A-6ECF-496D-9039-9B931DE99EEA}" type="slidenum">
              <a:rPr lang="en-US"/>
              <a:pPr>
                <a:defRPr/>
              </a:pPr>
              <a:t>‹#›</a:t>
            </a:fld>
            <a:endParaRPr lang="en-US"/>
          </a:p>
        </p:txBody>
      </p:sp>
    </p:spTree>
    <p:extLst>
      <p:ext uri="{BB962C8B-B14F-4D97-AF65-F5344CB8AC3E}">
        <p14:creationId xmlns:p14="http://schemas.microsoft.com/office/powerpoint/2010/main" val="4564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8B87C367-3D9C-4908-B236-D043CB7E95E1}" type="slidenum">
              <a:rPr lang="en-US"/>
              <a:pPr>
                <a:defRPr/>
              </a:pPr>
              <a:t>‹#›</a:t>
            </a:fld>
            <a:endParaRPr lang="en-US"/>
          </a:p>
        </p:txBody>
      </p:sp>
    </p:spTree>
    <p:extLst>
      <p:ext uri="{BB962C8B-B14F-4D97-AF65-F5344CB8AC3E}">
        <p14:creationId xmlns:p14="http://schemas.microsoft.com/office/powerpoint/2010/main" val="391240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EF69D39-30F6-40C2-B5BC-1D0EE5E85AE3}" type="slidenum">
              <a:rPr lang="en-US"/>
              <a:pPr>
                <a:defRPr/>
              </a:pPr>
              <a:t>‹#›</a:t>
            </a:fld>
            <a:endParaRPr lang="en-US"/>
          </a:p>
        </p:txBody>
      </p:sp>
    </p:spTree>
    <p:extLst>
      <p:ext uri="{BB962C8B-B14F-4D97-AF65-F5344CB8AC3E}">
        <p14:creationId xmlns:p14="http://schemas.microsoft.com/office/powerpoint/2010/main" val="237156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1FB223A-9849-4B03-AE16-51D983EFBE6E}" type="slidenum">
              <a:rPr lang="en-US"/>
              <a:pPr>
                <a:defRPr/>
              </a:pPr>
              <a:t>‹#›</a:t>
            </a:fld>
            <a:endParaRPr lang="en-US"/>
          </a:p>
        </p:txBody>
      </p:sp>
    </p:spTree>
    <p:extLst>
      <p:ext uri="{BB962C8B-B14F-4D97-AF65-F5344CB8AC3E}">
        <p14:creationId xmlns:p14="http://schemas.microsoft.com/office/powerpoint/2010/main" val="345394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61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4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4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615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615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61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616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616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6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616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95079E92-3E4E-4B7C-80A5-9942C333E4E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triggerart/6068681467/"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amazingaustralia.com.au/animals/pictures/canetoad_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00113"/>
            <a:ext cx="7772400" cy="1736725"/>
          </a:xfrm>
        </p:spPr>
        <p:txBody>
          <a:bodyPr/>
          <a:lstStyle/>
          <a:p>
            <a:pPr eaLnBrk="1" hangingPunct="1">
              <a:defRPr/>
            </a:pPr>
            <a:r>
              <a:rPr lang="en-US" dirty="0" smtClean="0"/>
              <a:t>3.3 Studying Organisms in Ecosystems</a:t>
            </a:r>
          </a:p>
        </p:txBody>
      </p:sp>
      <p:pic>
        <p:nvPicPr>
          <p:cNvPr id="3075" name="Picture 7" descr="http://t0.gstatic.com/images?q=tbn:ANd9GcT6IfCUgLBz8yaxmgimAeDQzdt65OnQLOELluf-m9f0EE31uCSTO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2886075"/>
            <a:ext cx="5037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Variation in Lakes</a:t>
            </a:r>
            <a:endParaRPr lang="en-US" dirty="0"/>
          </a:p>
        </p:txBody>
      </p:sp>
      <p:sp>
        <p:nvSpPr>
          <p:cNvPr id="3" name="Content Placeholder 2"/>
          <p:cNvSpPr>
            <a:spLocks noGrp="1"/>
          </p:cNvSpPr>
          <p:nvPr>
            <p:ph idx="1"/>
          </p:nvPr>
        </p:nvSpPr>
        <p:spPr>
          <a:xfrm>
            <a:off x="457200" y="1600200"/>
            <a:ext cx="8229600" cy="1288915"/>
          </a:xfrm>
        </p:spPr>
        <p:txBody>
          <a:bodyPr/>
          <a:lstStyle/>
          <a:p>
            <a:r>
              <a:rPr lang="en-US" dirty="0" smtClean="0"/>
              <a:t>In winter and summer, the lake is stratified based on water temperature</a:t>
            </a:r>
          </a:p>
          <a:p>
            <a:endParaRPr lang="en-US" dirty="0"/>
          </a:p>
        </p:txBody>
      </p:sp>
      <p:pic>
        <p:nvPicPr>
          <p:cNvPr id="37891" name="Picture 3" descr="\\pwsb33.ab.ca\root\users\sss\staffdata\danielstandring\My Pictures\Winter Spring Lake 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2" y="2750395"/>
            <a:ext cx="8919534" cy="387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7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Habitats</a:t>
            </a:r>
          </a:p>
        </p:txBody>
      </p:sp>
      <p:sp>
        <p:nvSpPr>
          <p:cNvPr id="15363" name="Rectangle 3"/>
          <p:cNvSpPr>
            <a:spLocks noGrp="1" noChangeArrowheads="1"/>
          </p:cNvSpPr>
          <p:nvPr>
            <p:ph type="body" idx="1"/>
          </p:nvPr>
        </p:nvSpPr>
        <p:spPr>
          <a:xfrm>
            <a:off x="145915" y="1062038"/>
            <a:ext cx="8852169" cy="5068887"/>
          </a:xfrm>
        </p:spPr>
        <p:txBody>
          <a:bodyPr/>
          <a:lstStyle/>
          <a:p>
            <a:pPr eaLnBrk="1" hangingPunct="1">
              <a:defRPr/>
            </a:pPr>
            <a:r>
              <a:rPr lang="en-US" dirty="0" smtClean="0"/>
              <a:t>Within biomes and vegetation zones are different </a:t>
            </a:r>
            <a:r>
              <a:rPr lang="en-US" i="1" dirty="0" smtClean="0"/>
              <a:t>habitats</a:t>
            </a:r>
          </a:p>
          <a:p>
            <a:pPr lvl="1" eaLnBrk="1" hangingPunct="1">
              <a:defRPr/>
            </a:pPr>
            <a:r>
              <a:rPr lang="en-US" dirty="0" smtClean="0"/>
              <a:t>Areas with specific biotic and abiotic factors in which organisms are adapted to survive and reproduce</a:t>
            </a:r>
            <a:endParaRPr lang="en-US" i="1" dirty="0" smtClean="0"/>
          </a:p>
          <a:p>
            <a:pPr eaLnBrk="1" hangingPunct="1">
              <a:defRPr/>
            </a:pPr>
            <a:endParaRPr lang="en-US" dirty="0" smtClean="0"/>
          </a:p>
        </p:txBody>
      </p:sp>
      <p:pic>
        <p:nvPicPr>
          <p:cNvPr id="10244" name="Picture 5" descr="http://www.hickerphoto.com/data/media/40/polar-bears-habitat_9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247" y="3060768"/>
            <a:ext cx="4493199" cy="362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a:t>
            </a:r>
            <a:endParaRPr lang="en-US" dirty="0"/>
          </a:p>
        </p:txBody>
      </p:sp>
      <p:sp>
        <p:nvSpPr>
          <p:cNvPr id="3" name="Content Placeholder 2"/>
          <p:cNvSpPr>
            <a:spLocks noGrp="1"/>
          </p:cNvSpPr>
          <p:nvPr>
            <p:ph idx="1"/>
          </p:nvPr>
        </p:nvSpPr>
        <p:spPr>
          <a:xfrm>
            <a:off x="457200" y="1264596"/>
            <a:ext cx="8229600" cy="4866329"/>
          </a:xfrm>
        </p:spPr>
        <p:txBody>
          <a:bodyPr/>
          <a:lstStyle/>
          <a:p>
            <a:pPr eaLnBrk="1" hangingPunct="1">
              <a:defRPr/>
            </a:pPr>
            <a:r>
              <a:rPr lang="en-US" dirty="0"/>
              <a:t>The geographical area in which a species or population is found</a:t>
            </a:r>
          </a:p>
          <a:p>
            <a:pPr eaLnBrk="1" hangingPunct="1">
              <a:defRPr/>
            </a:pPr>
            <a:r>
              <a:rPr lang="en-US" dirty="0"/>
              <a:t>Limited by </a:t>
            </a:r>
            <a:r>
              <a:rPr lang="en-US" dirty="0" smtClean="0"/>
              <a:t>habitat</a:t>
            </a:r>
          </a:p>
          <a:p>
            <a:pPr marL="0" indent="0" eaLnBrk="1" hangingPunct="1">
              <a:buNone/>
              <a:defRPr/>
            </a:pPr>
            <a:r>
              <a:rPr lang="en-US" dirty="0" smtClean="0"/>
              <a:t>requirements</a:t>
            </a:r>
            <a:endParaRPr lang="en-US" dirty="0"/>
          </a:p>
          <a:p>
            <a:endParaRPr lang="en-US" dirty="0"/>
          </a:p>
        </p:txBody>
      </p:sp>
      <p:pic>
        <p:nvPicPr>
          <p:cNvPr id="4" name="Picture 7" descr="http://ci.marshfield.wi.us/pr/zoo/Meet_the_Animals/Large_Mammals/Photos/GrayWolvesRang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528" y="1825127"/>
            <a:ext cx="4727642" cy="50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9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sp>
        <p:nvSpPr>
          <p:cNvPr id="3" name="Content Placeholder 2"/>
          <p:cNvSpPr>
            <a:spLocks noGrp="1"/>
          </p:cNvSpPr>
          <p:nvPr>
            <p:ph idx="1"/>
          </p:nvPr>
        </p:nvSpPr>
        <p:spPr>
          <a:xfrm>
            <a:off x="77821" y="1211093"/>
            <a:ext cx="8929992" cy="899809"/>
          </a:xfrm>
        </p:spPr>
        <p:txBody>
          <a:bodyPr/>
          <a:lstStyle/>
          <a:p>
            <a:r>
              <a:rPr lang="en-US" dirty="0" smtClean="0"/>
              <a:t>Can be living or non-living</a:t>
            </a:r>
            <a:endParaRPr lang="en-US" dirty="0"/>
          </a:p>
        </p:txBody>
      </p:sp>
      <p:pic>
        <p:nvPicPr>
          <p:cNvPr id="2050" name="Picture 2" descr="http://1.bp.blogspot.com/_IX8poG1JX9c/TTg0rmiJNVI/AAAAAAAAEVQ/jOFH_epgxjw/s1600/rain_photos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86" y="1974713"/>
            <a:ext cx="6511047" cy="488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7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Abiotic Limiting Factors</a:t>
            </a:r>
            <a:endParaRPr lang="en-US" dirty="0"/>
          </a:p>
        </p:txBody>
      </p:sp>
      <p:sp>
        <p:nvSpPr>
          <p:cNvPr id="3" name="Content Placeholder 2"/>
          <p:cNvSpPr>
            <a:spLocks noGrp="1"/>
          </p:cNvSpPr>
          <p:nvPr>
            <p:ph idx="1"/>
          </p:nvPr>
        </p:nvSpPr>
        <p:spPr>
          <a:xfrm>
            <a:off x="457200" y="1600200"/>
            <a:ext cx="4134255" cy="4530725"/>
          </a:xfrm>
        </p:spPr>
        <p:txBody>
          <a:bodyPr/>
          <a:lstStyle/>
          <a:p>
            <a:r>
              <a:rPr lang="en-US" dirty="0" smtClean="0"/>
              <a:t>Soil conditions</a:t>
            </a:r>
          </a:p>
          <a:p>
            <a:r>
              <a:rPr lang="en-US" dirty="0" smtClean="0"/>
              <a:t>Temperature</a:t>
            </a:r>
          </a:p>
          <a:p>
            <a:r>
              <a:rPr lang="en-US" dirty="0" smtClean="0"/>
              <a:t>Moisture</a:t>
            </a:r>
          </a:p>
          <a:p>
            <a:r>
              <a:rPr lang="en-US" dirty="0" smtClean="0"/>
              <a:t>Humidity</a:t>
            </a:r>
          </a:p>
          <a:p>
            <a:r>
              <a:rPr lang="en-US" dirty="0" smtClean="0"/>
              <a:t>Nutrients</a:t>
            </a:r>
          </a:p>
          <a:p>
            <a:r>
              <a:rPr lang="en-US" dirty="0" smtClean="0"/>
              <a:t>Precipitation Levels</a:t>
            </a:r>
          </a:p>
          <a:p>
            <a:r>
              <a:rPr lang="en-US" dirty="0" smtClean="0"/>
              <a:t>Sunlight</a:t>
            </a:r>
          </a:p>
          <a:p>
            <a:endParaRPr lang="en-US" dirty="0"/>
          </a:p>
        </p:txBody>
      </p:sp>
      <p:pic>
        <p:nvPicPr>
          <p:cNvPr id="3074" name="Picture 2" descr="http://1.bp.blogspot.com/-ZtKGm8qqwWU/TRprVoPZ8GI/AAAAAAAAAGo/_AFUo5MoQIo/s1600/jpg_2739-Hot-Sun-Cartoon-Charac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34" y="1091631"/>
            <a:ext cx="2626469" cy="26743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ils-north-brisbane.street-directory.com.au/Images/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986" y="3535927"/>
            <a:ext cx="4801141" cy="319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9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Limiting Factors</a:t>
            </a:r>
            <a:endParaRPr lang="en-US" dirty="0"/>
          </a:p>
        </p:txBody>
      </p:sp>
      <p:sp>
        <p:nvSpPr>
          <p:cNvPr id="3" name="Content Placeholder 2"/>
          <p:cNvSpPr>
            <a:spLocks noGrp="1"/>
          </p:cNvSpPr>
          <p:nvPr>
            <p:ph idx="1"/>
          </p:nvPr>
        </p:nvSpPr>
        <p:spPr>
          <a:xfrm>
            <a:off x="457200" y="1600200"/>
            <a:ext cx="2957209" cy="2271409"/>
          </a:xfrm>
        </p:spPr>
        <p:txBody>
          <a:bodyPr/>
          <a:lstStyle/>
          <a:p>
            <a:r>
              <a:rPr lang="en-US" dirty="0" smtClean="0"/>
              <a:t>Competition</a:t>
            </a:r>
          </a:p>
          <a:p>
            <a:r>
              <a:rPr lang="en-US" dirty="0" smtClean="0"/>
              <a:t>Predation</a:t>
            </a:r>
          </a:p>
          <a:p>
            <a:r>
              <a:rPr lang="en-US" dirty="0" smtClean="0"/>
              <a:t>Parasitism</a:t>
            </a:r>
            <a:endParaRPr lang="en-US" dirty="0"/>
          </a:p>
        </p:txBody>
      </p:sp>
      <p:pic>
        <p:nvPicPr>
          <p:cNvPr id="4098" name="Picture 2" descr="http://1.bp.blogspot.com/_oxZf6oMJfts/SjKfgMAAOxI/AAAAAAAAAAk/p0DSup_BLdM/s320/lamprey_parasi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293" y="1363156"/>
            <a:ext cx="4149927" cy="27419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elephantjournal.com/wp-content/uploads/2012/07/bear-fight-by-Sebastian-Schmied-500x33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205" y="3445043"/>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1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Ecological Niche</a:t>
            </a:r>
          </a:p>
        </p:txBody>
      </p:sp>
      <p:sp>
        <p:nvSpPr>
          <p:cNvPr id="17411" name="Rectangle 3"/>
          <p:cNvSpPr>
            <a:spLocks noGrp="1" noChangeArrowheads="1"/>
          </p:cNvSpPr>
          <p:nvPr>
            <p:ph type="body" idx="1"/>
          </p:nvPr>
        </p:nvSpPr>
        <p:spPr>
          <a:xfrm>
            <a:off x="2801938" y="1600200"/>
            <a:ext cx="5884862" cy="4530725"/>
          </a:xfrm>
        </p:spPr>
        <p:txBody>
          <a:bodyPr/>
          <a:lstStyle/>
          <a:p>
            <a:pPr eaLnBrk="1" hangingPunct="1">
              <a:defRPr/>
            </a:pPr>
            <a:r>
              <a:rPr lang="en-US" dirty="0" smtClean="0"/>
              <a:t>The role that a species plays in a community, and the total range of biotic and </a:t>
            </a:r>
            <a:r>
              <a:rPr lang="en-US" dirty="0" err="1" smtClean="0"/>
              <a:t>abiotic</a:t>
            </a:r>
            <a:r>
              <a:rPr lang="en-US" dirty="0" smtClean="0"/>
              <a:t> factors required for its survival</a:t>
            </a:r>
          </a:p>
          <a:p>
            <a:pPr eaLnBrk="1" hangingPunct="1">
              <a:defRPr/>
            </a:pPr>
            <a:endParaRPr lang="en-US" dirty="0" smtClean="0"/>
          </a:p>
          <a:p>
            <a:pPr eaLnBrk="1" hangingPunct="1">
              <a:defRPr/>
            </a:pPr>
            <a:r>
              <a:rPr lang="en-US" dirty="0" smtClean="0"/>
              <a:t>Many species can share the same habitat as long as they have different niches</a:t>
            </a:r>
          </a:p>
        </p:txBody>
      </p:sp>
      <p:pic>
        <p:nvPicPr>
          <p:cNvPr id="11268" name="Picture 5" descr="http://farm1.static.flickr.com/116/305955659_79c27c85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374900"/>
            <a:ext cx="2862262"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Competition for Niches</a:t>
            </a:r>
          </a:p>
        </p:txBody>
      </p:sp>
      <p:sp>
        <p:nvSpPr>
          <p:cNvPr id="27651" name="Rectangle 3"/>
          <p:cNvSpPr>
            <a:spLocks noGrp="1" noChangeArrowheads="1"/>
          </p:cNvSpPr>
          <p:nvPr>
            <p:ph type="body" idx="1"/>
          </p:nvPr>
        </p:nvSpPr>
        <p:spPr>
          <a:xfrm>
            <a:off x="0" y="1600200"/>
            <a:ext cx="9075906" cy="4530725"/>
          </a:xfrm>
        </p:spPr>
        <p:txBody>
          <a:bodyPr/>
          <a:lstStyle/>
          <a:p>
            <a:pPr eaLnBrk="1" hangingPunct="1">
              <a:defRPr/>
            </a:pPr>
            <a:r>
              <a:rPr lang="en-US" dirty="0" smtClean="0"/>
              <a:t>Introduction of new species</a:t>
            </a:r>
          </a:p>
          <a:p>
            <a:pPr lvl="1" eaLnBrk="1" hangingPunct="1">
              <a:defRPr/>
            </a:pPr>
            <a:r>
              <a:rPr lang="en-US" dirty="0" smtClean="0"/>
              <a:t>Natural</a:t>
            </a:r>
          </a:p>
          <a:p>
            <a:pPr lvl="2" eaLnBrk="1" hangingPunct="1">
              <a:defRPr/>
            </a:pPr>
            <a:r>
              <a:rPr lang="en-US" dirty="0" smtClean="0"/>
              <a:t>Seed Dispersal</a:t>
            </a:r>
          </a:p>
          <a:p>
            <a:pPr lvl="2" eaLnBrk="1" hangingPunct="1">
              <a:defRPr/>
            </a:pPr>
            <a:r>
              <a:rPr lang="en-US" dirty="0" smtClean="0"/>
              <a:t>Migration of animals</a:t>
            </a:r>
          </a:p>
          <a:p>
            <a:pPr lvl="1" eaLnBrk="1" hangingPunct="1">
              <a:defRPr/>
            </a:pPr>
            <a:r>
              <a:rPr lang="en-US" dirty="0" smtClean="0"/>
              <a:t>Artificial</a:t>
            </a:r>
          </a:p>
          <a:p>
            <a:pPr lvl="2" eaLnBrk="1" hangingPunct="1">
              <a:defRPr/>
            </a:pPr>
            <a:r>
              <a:rPr lang="en-US" dirty="0" smtClean="0"/>
              <a:t>Humans introduce new species</a:t>
            </a:r>
          </a:p>
          <a:p>
            <a:pPr eaLnBrk="1" hangingPunct="1">
              <a:defRPr/>
            </a:pPr>
            <a:r>
              <a:rPr lang="en-US" dirty="0" smtClean="0"/>
              <a:t>Can make it difficult for native species to survive</a:t>
            </a:r>
          </a:p>
        </p:txBody>
      </p:sp>
      <p:pic>
        <p:nvPicPr>
          <p:cNvPr id="12292" name="Picture 5" descr="http://www.lifesip.com/images/competition-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973" y="1374437"/>
            <a:ext cx="3990599" cy="286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t>Intraspecific </a:t>
            </a:r>
            <a:r>
              <a:rPr lang="en-US" dirty="0" smtClean="0"/>
              <a:t>Competition</a:t>
            </a:r>
          </a:p>
        </p:txBody>
      </p:sp>
      <p:sp>
        <p:nvSpPr>
          <p:cNvPr id="22531" name="Rectangle 3"/>
          <p:cNvSpPr>
            <a:spLocks noGrp="1" noChangeArrowheads="1"/>
          </p:cNvSpPr>
          <p:nvPr>
            <p:ph type="body" idx="1"/>
          </p:nvPr>
        </p:nvSpPr>
        <p:spPr>
          <a:xfrm>
            <a:off x="107005" y="1220822"/>
            <a:ext cx="8929990" cy="2339502"/>
          </a:xfrm>
        </p:spPr>
        <p:txBody>
          <a:bodyPr/>
          <a:lstStyle/>
          <a:p>
            <a:pPr eaLnBrk="1" hangingPunct="1">
              <a:defRPr/>
            </a:pPr>
            <a:endParaRPr lang="en-US" dirty="0" smtClean="0"/>
          </a:p>
          <a:p>
            <a:pPr eaLnBrk="1" hangingPunct="1">
              <a:defRPr/>
            </a:pPr>
            <a:r>
              <a:rPr lang="en-US" dirty="0" smtClean="0"/>
              <a:t>Members of the same population compete for a limited resource</a:t>
            </a:r>
          </a:p>
        </p:txBody>
      </p:sp>
      <p:pic>
        <p:nvPicPr>
          <p:cNvPr id="13317" name="Picture 7" descr="http://4.bp.blogspot.com/_zJKPM_cCfjI/SwWXedbrh0I/AAAAAAAAACQ/AaSnLXYWh2I/s1600/IMG_0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786" y="2861047"/>
            <a:ext cx="5638598" cy="37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Interspecific Competition</a:t>
            </a:r>
            <a:endParaRPr lang="en-US" dirty="0"/>
          </a:p>
        </p:txBody>
      </p:sp>
      <p:sp>
        <p:nvSpPr>
          <p:cNvPr id="3" name="Content Placeholder 2"/>
          <p:cNvSpPr>
            <a:spLocks noGrp="1"/>
          </p:cNvSpPr>
          <p:nvPr>
            <p:ph idx="1"/>
          </p:nvPr>
        </p:nvSpPr>
        <p:spPr>
          <a:xfrm>
            <a:off x="0" y="1269459"/>
            <a:ext cx="9144000" cy="2475689"/>
          </a:xfrm>
        </p:spPr>
        <p:txBody>
          <a:bodyPr/>
          <a:lstStyle/>
          <a:p>
            <a:pPr eaLnBrk="1" hangingPunct="1">
              <a:defRPr/>
            </a:pPr>
            <a:r>
              <a:rPr lang="en-US" dirty="0"/>
              <a:t>Two or more different populations compete for a limited resource</a:t>
            </a:r>
          </a:p>
          <a:p>
            <a:pPr eaLnBrk="1" hangingPunct="1">
              <a:defRPr/>
            </a:pPr>
            <a:r>
              <a:rPr lang="en-US" dirty="0"/>
              <a:t>Same niche </a:t>
            </a:r>
            <a:r>
              <a:rPr lang="en-US" dirty="0">
                <a:sym typeface="Wingdings" pitchFamily="2" charset="2"/>
              </a:rPr>
              <a:t> one population or species will eventually disappear from the area</a:t>
            </a:r>
            <a:endParaRPr lang="en-US" dirty="0"/>
          </a:p>
          <a:p>
            <a:endParaRPr lang="en-US" dirty="0"/>
          </a:p>
        </p:txBody>
      </p:sp>
      <p:pic>
        <p:nvPicPr>
          <p:cNvPr id="4" name="Picture 5" descr="http://www.hyenas.zoology.msu.edu/uploads/images/crocuta/LionHyenaFight_2008_BrittanyGun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364" y="3473761"/>
            <a:ext cx="5468296" cy="32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78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12750" y="788988"/>
            <a:ext cx="8229600" cy="4530725"/>
          </a:xfrm>
        </p:spPr>
        <p:txBody>
          <a:bodyPr/>
          <a:lstStyle/>
          <a:p>
            <a:pPr eaLnBrk="1" hangingPunct="1">
              <a:defRPr/>
            </a:pPr>
            <a:r>
              <a:rPr lang="en-US" dirty="0" err="1" smtClean="0"/>
              <a:t>Abiotic</a:t>
            </a:r>
            <a:r>
              <a:rPr lang="en-US" dirty="0" smtClean="0"/>
              <a:t> factors affect the distribution of organisms</a:t>
            </a:r>
          </a:p>
          <a:p>
            <a:pPr lvl="1" eaLnBrk="1" hangingPunct="1">
              <a:defRPr/>
            </a:pPr>
            <a:r>
              <a:rPr lang="en-US" dirty="0" smtClean="0"/>
              <a:t>Temperature</a:t>
            </a:r>
          </a:p>
          <a:p>
            <a:pPr lvl="1" eaLnBrk="1" hangingPunct="1">
              <a:defRPr/>
            </a:pPr>
            <a:r>
              <a:rPr lang="en-US" dirty="0" smtClean="0"/>
              <a:t>Humidity</a:t>
            </a:r>
          </a:p>
          <a:p>
            <a:pPr lvl="1" eaLnBrk="1" hangingPunct="1">
              <a:defRPr/>
            </a:pPr>
            <a:r>
              <a:rPr lang="en-US" dirty="0" smtClean="0"/>
              <a:t>Salinity</a:t>
            </a:r>
          </a:p>
          <a:p>
            <a:pPr lvl="1" eaLnBrk="1" hangingPunct="1">
              <a:defRPr/>
            </a:pPr>
            <a:r>
              <a:rPr lang="en-US" dirty="0" smtClean="0"/>
              <a:t>Moisture</a:t>
            </a:r>
          </a:p>
          <a:p>
            <a:pPr lvl="1" eaLnBrk="1" hangingPunct="1">
              <a:buFont typeface="Wingdings" pitchFamily="2" charset="2"/>
              <a:buNone/>
              <a:defRPr/>
            </a:pPr>
            <a:endParaRPr lang="en-US" dirty="0" smtClean="0"/>
          </a:p>
        </p:txBody>
      </p:sp>
      <p:pic>
        <p:nvPicPr>
          <p:cNvPr id="4099" name="Picture 5" descr="http://images.sciencedaily.com/2007/03/070316164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319" y="1354415"/>
            <a:ext cx="5321029" cy="535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31800" y="131898"/>
            <a:ext cx="8229600" cy="1143000"/>
          </a:xfrm>
        </p:spPr>
        <p:txBody>
          <a:bodyPr/>
          <a:lstStyle/>
          <a:p>
            <a:pPr eaLnBrk="1" hangingPunct="1">
              <a:defRPr/>
            </a:pPr>
            <a:r>
              <a:rPr lang="en-US" dirty="0" smtClean="0"/>
              <a:t>Invasive (Exotic) Species</a:t>
            </a:r>
          </a:p>
        </p:txBody>
      </p:sp>
      <p:sp>
        <p:nvSpPr>
          <p:cNvPr id="28675" name="Rectangle 3"/>
          <p:cNvSpPr>
            <a:spLocks noGrp="1" noChangeArrowheads="1"/>
          </p:cNvSpPr>
          <p:nvPr>
            <p:ph type="body" idx="1"/>
          </p:nvPr>
        </p:nvSpPr>
        <p:spPr>
          <a:xfrm>
            <a:off x="122237" y="982663"/>
            <a:ext cx="8229600" cy="4530725"/>
          </a:xfrm>
        </p:spPr>
        <p:txBody>
          <a:bodyPr/>
          <a:lstStyle/>
          <a:p>
            <a:pPr eaLnBrk="1" hangingPunct="1">
              <a:defRPr/>
            </a:pPr>
            <a:r>
              <a:rPr lang="en-US" dirty="0" smtClean="0"/>
              <a:t>Invasive Species</a:t>
            </a:r>
          </a:p>
          <a:p>
            <a:pPr lvl="1" eaLnBrk="1" hangingPunct="1">
              <a:defRPr/>
            </a:pPr>
            <a:r>
              <a:rPr lang="en-US" dirty="0" smtClean="0"/>
              <a:t>Lack natural population controls</a:t>
            </a:r>
          </a:p>
          <a:p>
            <a:pPr lvl="1" eaLnBrk="1" hangingPunct="1">
              <a:defRPr/>
            </a:pPr>
            <a:r>
              <a:rPr lang="en-US" dirty="0" smtClean="0"/>
              <a:t>Can out-compete native species</a:t>
            </a:r>
          </a:p>
          <a:p>
            <a:pPr lvl="1" eaLnBrk="1" hangingPunct="1">
              <a:defRPr/>
            </a:pPr>
            <a:r>
              <a:rPr lang="en-US" dirty="0" smtClean="0"/>
              <a:t>Change natural ecosystems</a:t>
            </a:r>
          </a:p>
          <a:p>
            <a:pPr eaLnBrk="1" hangingPunct="1">
              <a:defRPr/>
            </a:pPr>
            <a:r>
              <a:rPr lang="en-US" dirty="0" smtClean="0"/>
              <a:t>Expensive and difficult to control</a:t>
            </a:r>
          </a:p>
        </p:txBody>
      </p:sp>
      <p:pic>
        <p:nvPicPr>
          <p:cNvPr id="14340" name="Picture 5" descr="http://www.abolitionist.com/reprogramming/rabb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77" y="3638549"/>
            <a:ext cx="4563517" cy="312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ane to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698" y="1561628"/>
            <a:ext cx="2844259" cy="402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11677" y="141626"/>
            <a:ext cx="5913438" cy="1143000"/>
          </a:xfrm>
        </p:spPr>
        <p:txBody>
          <a:bodyPr/>
          <a:lstStyle/>
          <a:p>
            <a:pPr eaLnBrk="1" hangingPunct="1">
              <a:defRPr/>
            </a:pPr>
            <a:r>
              <a:rPr lang="en-US" dirty="0" smtClean="0"/>
              <a:t>Climate</a:t>
            </a:r>
          </a:p>
        </p:txBody>
      </p:sp>
      <p:sp>
        <p:nvSpPr>
          <p:cNvPr id="9219" name="Rectangle 3"/>
          <p:cNvSpPr>
            <a:spLocks noGrp="1" noChangeArrowheads="1"/>
          </p:cNvSpPr>
          <p:nvPr>
            <p:ph type="body" idx="1"/>
          </p:nvPr>
        </p:nvSpPr>
        <p:spPr>
          <a:xfrm>
            <a:off x="272375" y="1044035"/>
            <a:ext cx="8229600" cy="4756150"/>
          </a:xfrm>
        </p:spPr>
        <p:txBody>
          <a:bodyPr/>
          <a:lstStyle/>
          <a:p>
            <a:pPr eaLnBrk="1" hangingPunct="1">
              <a:lnSpc>
                <a:spcPct val="90000"/>
              </a:lnSpc>
              <a:defRPr/>
            </a:pPr>
            <a:r>
              <a:rPr lang="en-US" dirty="0" smtClean="0"/>
              <a:t>Climate</a:t>
            </a:r>
          </a:p>
          <a:p>
            <a:pPr lvl="1" eaLnBrk="1" hangingPunct="1">
              <a:lnSpc>
                <a:spcPct val="90000"/>
              </a:lnSpc>
              <a:defRPr/>
            </a:pPr>
            <a:r>
              <a:rPr lang="en-US" dirty="0" smtClean="0"/>
              <a:t>The average weather conditions in a particular region over a period of time.</a:t>
            </a:r>
          </a:p>
          <a:p>
            <a:pPr lvl="1" eaLnBrk="1" hangingPunct="1">
              <a:lnSpc>
                <a:spcPct val="90000"/>
              </a:lnSpc>
              <a:defRPr/>
            </a:pPr>
            <a:r>
              <a:rPr lang="en-US" dirty="0" smtClean="0"/>
              <a:t>What Affects Climate?</a:t>
            </a:r>
          </a:p>
          <a:p>
            <a:pPr eaLnBrk="1" hangingPunct="1">
              <a:lnSpc>
                <a:spcPct val="90000"/>
              </a:lnSpc>
              <a:defRPr/>
            </a:pPr>
            <a:r>
              <a:rPr lang="en-US" dirty="0" smtClean="0"/>
              <a:t>Precipitation </a:t>
            </a:r>
            <a:r>
              <a:rPr lang="en-US" dirty="0" smtClean="0">
                <a:sym typeface="Wingdings" pitchFamily="2" charset="2"/>
              </a:rPr>
              <a:t> soil  vegetation  animals, fungi, etc</a:t>
            </a:r>
          </a:p>
          <a:p>
            <a:pPr eaLnBrk="1" hangingPunct="1">
              <a:lnSpc>
                <a:spcPct val="90000"/>
              </a:lnSpc>
              <a:defRPr/>
            </a:pPr>
            <a:endParaRPr lang="en-US" dirty="0" smtClean="0"/>
          </a:p>
        </p:txBody>
      </p:sp>
      <p:pic>
        <p:nvPicPr>
          <p:cNvPr id="5124" name="Picture 5" descr="http://www.fondriest.com/fileshare/subpages/science_library/precip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562" y="3476219"/>
            <a:ext cx="3952875" cy="32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4" y="151354"/>
            <a:ext cx="8229600" cy="908961"/>
          </a:xfrm>
        </p:spPr>
        <p:txBody>
          <a:bodyPr/>
          <a:lstStyle/>
          <a:p>
            <a:r>
              <a:rPr lang="en-US" dirty="0" smtClean="0">
                <a:sym typeface="Wingdings" pitchFamily="2" charset="2"/>
              </a:rPr>
              <a:t>Biomes</a:t>
            </a:r>
            <a:endParaRPr lang="en-US" dirty="0"/>
          </a:p>
        </p:txBody>
      </p:sp>
      <p:sp>
        <p:nvSpPr>
          <p:cNvPr id="3" name="Content Placeholder 2"/>
          <p:cNvSpPr>
            <a:spLocks noGrp="1"/>
          </p:cNvSpPr>
          <p:nvPr>
            <p:ph idx="1"/>
          </p:nvPr>
        </p:nvSpPr>
        <p:spPr>
          <a:xfrm>
            <a:off x="68093" y="804356"/>
            <a:ext cx="8988357" cy="2310319"/>
          </a:xfrm>
        </p:spPr>
        <p:txBody>
          <a:bodyPr/>
          <a:lstStyle/>
          <a:p>
            <a:pPr eaLnBrk="1" hangingPunct="1">
              <a:lnSpc>
                <a:spcPct val="90000"/>
              </a:lnSpc>
              <a:defRPr/>
            </a:pPr>
            <a:r>
              <a:rPr lang="en-US" dirty="0" smtClean="0"/>
              <a:t>Large </a:t>
            </a:r>
            <a:r>
              <a:rPr lang="en-US" dirty="0"/>
              <a:t>ecosystems or groups of ecosystems with a particular mix of biotic and abiotic factors</a:t>
            </a:r>
          </a:p>
          <a:p>
            <a:pPr eaLnBrk="1" hangingPunct="1">
              <a:lnSpc>
                <a:spcPct val="90000"/>
              </a:lnSpc>
              <a:defRPr/>
            </a:pPr>
            <a:r>
              <a:rPr lang="en-US" dirty="0"/>
              <a:t>Can have different vegetation zones (variation within biome)</a:t>
            </a:r>
          </a:p>
          <a:p>
            <a:endParaRPr lang="en-US" dirty="0"/>
          </a:p>
        </p:txBody>
      </p:sp>
      <p:pic>
        <p:nvPicPr>
          <p:cNvPr id="1026" name="Picture 2" descr="http://www.bio.miami.edu/dana/pix/bi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182" y="2571288"/>
            <a:ext cx="6282813" cy="428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6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Alberta’s Biomes - Taiga</a:t>
            </a:r>
          </a:p>
        </p:txBody>
      </p:sp>
      <p:sp>
        <p:nvSpPr>
          <p:cNvPr id="30723" name="Rectangle 3"/>
          <p:cNvSpPr>
            <a:spLocks noGrp="1" noChangeArrowheads="1"/>
          </p:cNvSpPr>
          <p:nvPr>
            <p:ph type="body" idx="1"/>
          </p:nvPr>
        </p:nvSpPr>
        <p:spPr>
          <a:xfrm>
            <a:off x="136187" y="1240276"/>
            <a:ext cx="8229600" cy="4530725"/>
          </a:xfrm>
        </p:spPr>
        <p:txBody>
          <a:bodyPr/>
          <a:lstStyle/>
          <a:p>
            <a:pPr eaLnBrk="1" hangingPunct="1">
              <a:defRPr/>
            </a:pPr>
            <a:r>
              <a:rPr lang="en-US" dirty="0" smtClean="0"/>
              <a:t>Boreal Forest Biome</a:t>
            </a:r>
          </a:p>
          <a:p>
            <a:pPr lvl="1" eaLnBrk="1" hangingPunct="1">
              <a:defRPr/>
            </a:pPr>
            <a:r>
              <a:rPr lang="en-US" dirty="0" smtClean="0"/>
              <a:t>Conifers</a:t>
            </a:r>
          </a:p>
          <a:p>
            <a:pPr lvl="1" eaLnBrk="1" hangingPunct="1">
              <a:defRPr/>
            </a:pPr>
            <a:r>
              <a:rPr lang="en-US" dirty="0" smtClean="0"/>
              <a:t>Ecosystems vary widely</a:t>
            </a:r>
          </a:p>
          <a:p>
            <a:pPr lvl="1" eaLnBrk="1" hangingPunct="1">
              <a:defRPr/>
            </a:pPr>
            <a:r>
              <a:rPr lang="en-US" dirty="0" err="1" smtClean="0"/>
              <a:t>Eg</a:t>
            </a:r>
            <a:r>
              <a:rPr lang="en-US" dirty="0" smtClean="0"/>
              <a:t>.) Muskeg Ecosystem</a:t>
            </a:r>
          </a:p>
          <a:p>
            <a:pPr lvl="2" eaLnBrk="1" hangingPunct="1">
              <a:defRPr/>
            </a:pPr>
            <a:r>
              <a:rPr lang="en-US" dirty="0" smtClean="0"/>
              <a:t>Cooler climate</a:t>
            </a:r>
          </a:p>
          <a:p>
            <a:pPr lvl="2" eaLnBrk="1" hangingPunct="1">
              <a:defRPr/>
            </a:pPr>
            <a:r>
              <a:rPr lang="en-US" dirty="0" smtClean="0"/>
              <a:t>Permafrost layer</a:t>
            </a:r>
          </a:p>
          <a:p>
            <a:pPr lvl="2" eaLnBrk="1" hangingPunct="1">
              <a:defRPr/>
            </a:pPr>
            <a:r>
              <a:rPr lang="en-US" dirty="0" smtClean="0"/>
              <a:t>Slow decomposition</a:t>
            </a:r>
          </a:p>
          <a:p>
            <a:pPr lvl="2" eaLnBrk="1" hangingPunct="1">
              <a:defRPr/>
            </a:pPr>
            <a:r>
              <a:rPr lang="en-US" dirty="0" smtClean="0"/>
              <a:t>Boggy or swampy in summer</a:t>
            </a:r>
          </a:p>
        </p:txBody>
      </p:sp>
      <p:pic>
        <p:nvPicPr>
          <p:cNvPr id="6148" name="Picture 5" descr="http://www.sobiologia.com.br/conteudos/figuras/bio_ecologia/tai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978" y="1226056"/>
            <a:ext cx="4546815" cy="34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Alberta Biomes - Grassland</a:t>
            </a:r>
          </a:p>
        </p:txBody>
      </p:sp>
      <p:sp>
        <p:nvSpPr>
          <p:cNvPr id="32771" name="Rectangle 3"/>
          <p:cNvSpPr>
            <a:spLocks noGrp="1" noChangeArrowheads="1"/>
          </p:cNvSpPr>
          <p:nvPr>
            <p:ph type="body" idx="1"/>
          </p:nvPr>
        </p:nvSpPr>
        <p:spPr>
          <a:xfrm>
            <a:off x="2787650" y="1532107"/>
            <a:ext cx="6356350" cy="4530725"/>
          </a:xfrm>
        </p:spPr>
        <p:txBody>
          <a:bodyPr/>
          <a:lstStyle/>
          <a:p>
            <a:pPr lvl="1" eaLnBrk="1" hangingPunct="1">
              <a:defRPr/>
            </a:pPr>
            <a:r>
              <a:rPr lang="en-US" dirty="0" smtClean="0"/>
              <a:t>Rich soil (most fertile in world)</a:t>
            </a:r>
          </a:p>
          <a:p>
            <a:pPr lvl="1" eaLnBrk="1" hangingPunct="1">
              <a:defRPr/>
            </a:pPr>
            <a:r>
              <a:rPr lang="en-US" dirty="0" smtClean="0"/>
              <a:t>Less biodiversity than Taiga</a:t>
            </a:r>
          </a:p>
          <a:p>
            <a:pPr eaLnBrk="1" hangingPunct="1">
              <a:defRPr/>
            </a:pPr>
            <a:r>
              <a:rPr lang="en-US" dirty="0" smtClean="0"/>
              <a:t>Deciduous Forest Ecosystem</a:t>
            </a:r>
          </a:p>
          <a:p>
            <a:pPr lvl="1" eaLnBrk="1" hangingPunct="1">
              <a:defRPr/>
            </a:pPr>
            <a:r>
              <a:rPr lang="en-US" dirty="0" smtClean="0"/>
              <a:t>Edges of Grassland, just before Taiga</a:t>
            </a:r>
          </a:p>
          <a:p>
            <a:pPr lvl="1" eaLnBrk="1" hangingPunct="1">
              <a:defRPr/>
            </a:pPr>
            <a:r>
              <a:rPr lang="en-US" dirty="0" smtClean="0"/>
              <a:t>Also found near rivers</a:t>
            </a:r>
          </a:p>
          <a:p>
            <a:pPr lvl="1" eaLnBrk="1" hangingPunct="1">
              <a:defRPr/>
            </a:pPr>
            <a:r>
              <a:rPr lang="en-US" dirty="0" smtClean="0"/>
              <a:t>Trees grow faster, need less water than conifers</a:t>
            </a:r>
          </a:p>
          <a:p>
            <a:pPr lvl="1" eaLnBrk="1" hangingPunct="1">
              <a:defRPr/>
            </a:pPr>
            <a:r>
              <a:rPr lang="en-US" dirty="0" smtClean="0"/>
              <a:t>Great biodiversity</a:t>
            </a:r>
          </a:p>
        </p:txBody>
      </p:sp>
      <p:pic>
        <p:nvPicPr>
          <p:cNvPr id="7172" name="Picture 5" descr="http://earthobservatory.nasa.gov/Experiments/Biome/Images/picgras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 y="1259057"/>
            <a:ext cx="2764933" cy="207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earthobservatory.nasa.gov/Experiments/Biome/Images/pictemper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8" y="3489528"/>
            <a:ext cx="2764933" cy="20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8463" y="0"/>
            <a:ext cx="8229600" cy="1143000"/>
          </a:xfrm>
        </p:spPr>
        <p:txBody>
          <a:bodyPr/>
          <a:lstStyle/>
          <a:p>
            <a:pPr eaLnBrk="1" hangingPunct="1">
              <a:defRPr/>
            </a:pPr>
            <a:r>
              <a:rPr lang="en-US" sz="4000" dirty="0" smtClean="0"/>
              <a:t>Lake Ecosystems</a:t>
            </a:r>
          </a:p>
        </p:txBody>
      </p:sp>
      <p:sp>
        <p:nvSpPr>
          <p:cNvPr id="18435" name="Rectangle 3"/>
          <p:cNvSpPr>
            <a:spLocks noGrp="1" noChangeArrowheads="1"/>
          </p:cNvSpPr>
          <p:nvPr>
            <p:ph type="body" idx="1"/>
          </p:nvPr>
        </p:nvSpPr>
        <p:spPr>
          <a:xfrm>
            <a:off x="87550" y="752475"/>
            <a:ext cx="8949446" cy="5054600"/>
          </a:xfrm>
        </p:spPr>
        <p:txBody>
          <a:bodyPr/>
          <a:lstStyle/>
          <a:p>
            <a:pPr eaLnBrk="1" hangingPunct="1">
              <a:defRPr/>
            </a:pPr>
            <a:r>
              <a:rPr lang="en-US" dirty="0" smtClean="0"/>
              <a:t>Zones:</a:t>
            </a:r>
          </a:p>
          <a:p>
            <a:pPr lvl="1" eaLnBrk="1" hangingPunct="1">
              <a:defRPr/>
            </a:pPr>
            <a:r>
              <a:rPr lang="en-US" dirty="0" smtClean="0"/>
              <a:t>Littoral </a:t>
            </a:r>
            <a:r>
              <a:rPr lang="en-US" dirty="0" smtClean="0">
                <a:sym typeface="Wingdings" pitchFamily="2" charset="2"/>
              </a:rPr>
              <a:t> area from shore to where no more plants grow in the lake bottom</a:t>
            </a:r>
            <a:endParaRPr lang="en-US" dirty="0" smtClean="0"/>
          </a:p>
          <a:p>
            <a:pPr lvl="1" eaLnBrk="1" hangingPunct="1">
              <a:defRPr/>
            </a:pPr>
            <a:r>
              <a:rPr lang="en-US" dirty="0" err="1" smtClean="0"/>
              <a:t>Limnetic</a:t>
            </a:r>
            <a:r>
              <a:rPr lang="en-US" dirty="0" smtClean="0"/>
              <a:t> </a:t>
            </a:r>
            <a:r>
              <a:rPr lang="en-US" dirty="0" smtClean="0">
                <a:sym typeface="Wingdings" pitchFamily="2" charset="2"/>
              </a:rPr>
              <a:t> area where there is open water and sufficient light for photosynthesis to occur</a:t>
            </a:r>
            <a:endParaRPr lang="en-US" dirty="0" smtClean="0"/>
          </a:p>
          <a:p>
            <a:pPr lvl="1" eaLnBrk="1" hangingPunct="1">
              <a:defRPr/>
            </a:pPr>
            <a:r>
              <a:rPr lang="en-US" dirty="0" err="1" smtClean="0"/>
              <a:t>Profundal</a:t>
            </a:r>
            <a:r>
              <a:rPr lang="en-US" dirty="0" smtClean="0"/>
              <a:t> </a:t>
            </a:r>
            <a:r>
              <a:rPr lang="en-US" dirty="0" smtClean="0">
                <a:sym typeface="Wingdings" pitchFamily="2" charset="2"/>
              </a:rPr>
              <a:t> area in which no photosynthesis can occur (below limnetic zone)</a:t>
            </a:r>
            <a:endParaRPr lang="en-US" dirty="0" smtClean="0"/>
          </a:p>
        </p:txBody>
      </p:sp>
      <p:pic>
        <p:nvPicPr>
          <p:cNvPr id="8196" name="Picture 5" descr="http://www.wisconsinlakes.org/images/lakes_shorelands_lakehabitatz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25" y="3778841"/>
            <a:ext cx="4703289" cy="300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Zones = Habitats</a:t>
            </a:r>
            <a:endParaRPr lang="en-US" dirty="0"/>
          </a:p>
        </p:txBody>
      </p:sp>
      <p:sp>
        <p:nvSpPr>
          <p:cNvPr id="3" name="Content Placeholder 2"/>
          <p:cNvSpPr>
            <a:spLocks noGrp="1"/>
          </p:cNvSpPr>
          <p:nvPr>
            <p:ph idx="1"/>
          </p:nvPr>
        </p:nvSpPr>
        <p:spPr>
          <a:xfrm>
            <a:off x="457200" y="1600201"/>
            <a:ext cx="8229600" cy="1473740"/>
          </a:xfrm>
        </p:spPr>
        <p:txBody>
          <a:bodyPr/>
          <a:lstStyle/>
          <a:p>
            <a:r>
              <a:rPr lang="en-US" dirty="0" smtClean="0"/>
              <a:t>These zones provide different habitats and niches for different species</a:t>
            </a:r>
          </a:p>
          <a:p>
            <a:endParaRPr lang="en-US" dirty="0"/>
          </a:p>
        </p:txBody>
      </p:sp>
      <p:pic>
        <p:nvPicPr>
          <p:cNvPr id="4" name="Picture 5" descr="http://www.wisconsinlakes.org/images/lakes_shorelands_lakehabitatz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414" y="2613797"/>
            <a:ext cx="6235430" cy="398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24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Seasonal Variation in Lakes</a:t>
            </a:r>
          </a:p>
        </p:txBody>
      </p:sp>
      <p:sp>
        <p:nvSpPr>
          <p:cNvPr id="37891" name="Rectangle 3"/>
          <p:cNvSpPr>
            <a:spLocks noGrp="1" noChangeArrowheads="1"/>
          </p:cNvSpPr>
          <p:nvPr>
            <p:ph type="body" idx="1"/>
          </p:nvPr>
        </p:nvSpPr>
        <p:spPr>
          <a:xfrm>
            <a:off x="223736" y="1162456"/>
            <a:ext cx="8608979" cy="1425101"/>
          </a:xfrm>
        </p:spPr>
        <p:txBody>
          <a:bodyPr/>
          <a:lstStyle/>
          <a:p>
            <a:pPr eaLnBrk="1" hangingPunct="1">
              <a:defRPr/>
            </a:pPr>
            <a:r>
              <a:rPr lang="en-US" dirty="0" smtClean="0"/>
              <a:t>Spring and Fall Turnovers cycle the water</a:t>
            </a:r>
          </a:p>
        </p:txBody>
      </p:sp>
      <p:pic>
        <p:nvPicPr>
          <p:cNvPr id="9222" name="Picture 6" descr="\\pwsb33.ab.ca\root\users\sss\staffdata\danielstandring\My Pictures\Summer Fall Lake 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0" y="2128837"/>
            <a:ext cx="8674613" cy="413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aple">
  <a:themeElements>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516</TotalTime>
  <Words>1327</Words>
  <Application>Microsoft Office PowerPoint</Application>
  <PresentationFormat>On-screen Show (4:3)</PresentationFormat>
  <Paragraphs>140</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Maple</vt:lpstr>
      <vt:lpstr>3.3 Studying Organisms in Ecosystems</vt:lpstr>
      <vt:lpstr>PowerPoint Presentation</vt:lpstr>
      <vt:lpstr>Climate</vt:lpstr>
      <vt:lpstr>Biomes</vt:lpstr>
      <vt:lpstr>Alberta’s Biomes - Taiga</vt:lpstr>
      <vt:lpstr>Alberta Biomes - Grassland</vt:lpstr>
      <vt:lpstr>Lake Ecosystems</vt:lpstr>
      <vt:lpstr>Zones = Habitats</vt:lpstr>
      <vt:lpstr>Seasonal Variation in Lakes</vt:lpstr>
      <vt:lpstr>Seasonal Variation in Lakes</vt:lpstr>
      <vt:lpstr>Habitats</vt:lpstr>
      <vt:lpstr>Range</vt:lpstr>
      <vt:lpstr>Limiting Factors</vt:lpstr>
      <vt:lpstr>Abiotic Limiting Factors</vt:lpstr>
      <vt:lpstr>Biotic Limiting Factors</vt:lpstr>
      <vt:lpstr>Ecological Niche</vt:lpstr>
      <vt:lpstr>Competition for Niches</vt:lpstr>
      <vt:lpstr>Intraspecific Competition</vt:lpstr>
      <vt:lpstr>Interspecific Competition</vt:lpstr>
      <vt:lpstr>Invasive (Exotic) Species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Studying Organisms in Ecosystems</dc:title>
  <dc:creator>Daniel Standring</dc:creator>
  <cp:lastModifiedBy>Standring, Daniel</cp:lastModifiedBy>
  <cp:revision>22</cp:revision>
  <dcterms:created xsi:type="dcterms:W3CDTF">2007-08-13T22:44:58Z</dcterms:created>
  <dcterms:modified xsi:type="dcterms:W3CDTF">2012-10-09T14:47:06Z</dcterms:modified>
</cp:coreProperties>
</file>