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6288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371961D-E104-4D6D-989E-DD5748BEF52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73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38D510-1B2D-48D4-B2B5-EAC39E3BB44A}" type="slidenum">
              <a:rPr lang="en-CA"/>
              <a:pPr/>
              <a:t>1</a:t>
            </a:fld>
            <a:endParaRPr lang="en-CA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2090BA-0C93-49A5-83B7-286FD7D6A666}" type="slidenum">
              <a:rPr lang="en-CA"/>
              <a:pPr/>
              <a:t>2</a:t>
            </a:fld>
            <a:endParaRPr lang="en-CA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99F9A2-5566-4BCC-9783-ECC071E87640}" type="slidenum">
              <a:rPr lang="en-CA"/>
              <a:pPr/>
              <a:t>3</a:t>
            </a:fld>
            <a:endParaRPr lang="en-CA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FAC845-0114-4D73-8B18-65DE71C06048}" type="slidenum">
              <a:rPr lang="en-CA"/>
              <a:pPr/>
              <a:t>4</a:t>
            </a:fld>
            <a:endParaRPr lang="en-CA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90F26F-4D85-44E5-BCBE-865E5266588E}" type="slidenum">
              <a:rPr lang="en-CA"/>
              <a:pPr/>
              <a:t>6</a:t>
            </a:fld>
            <a:endParaRPr lang="en-CA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192D1B-64AA-4F09-B0D2-48EFEFA4EB61}" type="slidenum">
              <a:rPr lang="en-CA"/>
              <a:pPr/>
              <a:t>7</a:t>
            </a:fld>
            <a:endParaRPr lang="en-CA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CA9FFB-69CA-4888-961F-C9D221623AEF}" type="slidenum">
              <a:rPr lang="en-CA"/>
              <a:pPr/>
              <a:t>8</a:t>
            </a:fld>
            <a:endParaRPr lang="en-CA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0FAA38-D720-4596-9F29-2FDF879C0CCC}" type="slidenum">
              <a:rPr lang="en-CA"/>
              <a:pPr/>
              <a:t>9</a:t>
            </a:fld>
            <a:endParaRPr lang="en-CA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666F9D-1344-40C3-80B1-E10E6487B7CC}" type="slidenum">
              <a:rPr lang="en-CA"/>
              <a:pPr/>
              <a:t>10</a:t>
            </a:fld>
            <a:endParaRPr lang="en-CA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6288" y="4776788"/>
            <a:ext cx="6218237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72E517-975F-4E4A-B2CD-4B4CAF43B50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93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5E7871-66F2-4608-8D40-8D17DD2DD62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79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28B08C-4455-4EA8-9F0C-BFF72B06E83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57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1E2A6B-9AE0-4BF6-85D3-BCC0A99F491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15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E3B1EA-1F5B-4185-A248-2A5582AC738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40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703F25-002A-4BF4-8CAA-945DB183DC1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155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24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984375"/>
            <a:ext cx="40640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87551C-133E-4603-A655-FB64A5E702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25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6803CE-B081-4167-909F-09B43083A49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26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8779BA-278B-42AD-9AA2-CFBFFF84E62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602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EAF3FE-D12F-48EB-8458-497E44793F0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54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B937E2-7653-4A68-9CEF-560AA8F29A8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76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19E798-4C4A-4062-A493-8890386D146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887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CD4EEF-3C4F-45BD-AAC7-EDD81ABBCF9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76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2673D3-21BD-4CC3-ABBF-734B11BD325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487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54038"/>
            <a:ext cx="2159000" cy="6418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7775" cy="6418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F91D80-BB9B-431E-851F-9D088EBA4DD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565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554038"/>
            <a:ext cx="863917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00113" y="1984375"/>
            <a:ext cx="4062412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4925" y="1984375"/>
            <a:ext cx="40640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12775" y="64547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4547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083425" y="64547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41091796-5546-4CF7-AD9D-CF130B9A3F3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292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554038"/>
            <a:ext cx="863917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0113" y="1984375"/>
            <a:ext cx="4062412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4925" y="1984375"/>
            <a:ext cx="4064000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12775" y="64547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4547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083425" y="64547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93F3D3C-21A3-4039-AD66-2C22781E2E9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541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4E380B-4151-45AB-8FB2-84FD0899396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070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44E344-3387-4B8C-97A2-3152547E246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1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17A449-4205-4BC7-840A-0299EF79F82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81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24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984375"/>
            <a:ext cx="40640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A92FA4-76FA-4A2A-8D92-87C70D12C60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394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8A4586-6E8E-4D8D-A50C-64E4A9E5621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2C9D57-3715-4C40-95DB-26F76A1686E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940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EE0E9B-6E95-40BA-8066-EBA268B2F09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583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73BB8A-FF73-4653-A265-C94D4301D09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735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6AE91-66B5-487C-AFD0-7E005F69631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062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E25246-9EB4-4801-9B8E-EBC5D39E8BC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302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B0F86B-219D-4E1C-BCD3-41F72B531CC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515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54038"/>
            <a:ext cx="2159000" cy="6418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7775" cy="6418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B9E860-366C-41CB-A47E-2C713E21A33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64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1744B0-10DC-4197-B2D2-E78E4B1579B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27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D0BE19-4059-4D70-9D6F-DE85052D138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22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29F37C-6553-49F6-A354-F8E91C6A318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98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96A435-9755-456E-84B6-8DAC3FACF18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62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2D252C-60C6-4A61-B45C-16C797D4601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29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1E54B3-AD22-427D-9583-3E90E21A1E1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7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A3171C36-D86C-4927-AFFB-BE767830BDAB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91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881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5EC14DF3-E881-48BB-B0ED-0B9B34C9AA12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  <p:sldLayoutId id="2147483685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91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8812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32232D6-A0F1-4F9B-846C-4C7525D95D96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85788"/>
            <a:ext cx="8820150" cy="933450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Population Growth and Interaction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800225"/>
            <a:ext cx="42005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00225"/>
            <a:ext cx="3333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48163"/>
            <a:ext cx="3419475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554038"/>
            <a:ext cx="8640763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Symbiosis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4375"/>
            <a:ext cx="4040187" cy="4989513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b="1"/>
              <a:t>Parasitism</a:t>
            </a:r>
            <a:r>
              <a:rPr lang="en-CA"/>
              <a:t> – one partner benefits and the other, the host, is harmed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79613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4152900"/>
            <a:ext cx="4762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79388"/>
            <a:ext cx="8640763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Biotic Potential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270000"/>
            <a:ext cx="5580063" cy="5389563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Highest possible per capita growth rate for a population.</a:t>
            </a:r>
          </a:p>
          <a:p>
            <a:pPr marL="431800" indent="-323850"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Factors which contribute to biotic potential are:</a:t>
            </a:r>
          </a:p>
          <a:p>
            <a:pPr marL="1727200" lvl="1" indent="-573088">
              <a:buClr>
                <a:srgbClr val="FF336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Number of young per reproductive cycle</a:t>
            </a:r>
          </a:p>
          <a:p>
            <a:pPr marL="1727200" lvl="1" indent="-573088">
              <a:buClr>
                <a:srgbClr val="FF336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Number of young surviving to reproduce</a:t>
            </a:r>
          </a:p>
          <a:p>
            <a:pPr marL="1727200" lvl="1" indent="-573088">
              <a:buClr>
                <a:srgbClr val="FF336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Age of reproductive maturity</a:t>
            </a:r>
          </a:p>
          <a:p>
            <a:pPr marL="1727200" lvl="1" indent="-573088">
              <a:buClr>
                <a:srgbClr val="FF336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Life span of animals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654175"/>
            <a:ext cx="33623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558800"/>
            <a:ext cx="8640763" cy="1250950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Types of Curves Describing Population Growth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40200" y="1979613"/>
            <a:ext cx="5040313" cy="4899025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 S- shaped – logistic growth pattern</a:t>
            </a:r>
          </a:p>
          <a:p>
            <a:pPr marL="1727200" lvl="1" indent="-573088"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Lag phase</a:t>
            </a:r>
          </a:p>
          <a:p>
            <a:pPr marL="1727200" lvl="1" indent="-573088"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Exponential phase</a:t>
            </a:r>
          </a:p>
          <a:p>
            <a:pPr marL="1727200" lvl="1" indent="-573088"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Stationary phase</a:t>
            </a:r>
          </a:p>
          <a:p>
            <a:pPr marL="1727200" lvl="1" indent="-573088">
              <a:buClr>
                <a:srgbClr val="FF3366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/>
          </a:p>
          <a:p>
            <a:pPr marL="431800" indent="-323850">
              <a:buClr>
                <a:srgbClr val="FF3366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 J- Shaped</a:t>
            </a:r>
          </a:p>
          <a:p>
            <a:pPr marL="1727200" lvl="1" indent="-573088"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Lag phase</a:t>
            </a:r>
          </a:p>
          <a:p>
            <a:pPr marL="1727200" lvl="1" indent="-573088"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Exponential phase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79613"/>
            <a:ext cx="34194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11675"/>
            <a:ext cx="270033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598488"/>
            <a:ext cx="8640763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Life Strategies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4375"/>
            <a:ext cx="5400675" cy="4899025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 r – selected – reproduce close to biotic potential</a:t>
            </a:r>
          </a:p>
          <a:p>
            <a:pPr marL="1727200" lvl="1" indent="-573088"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Short life span</a:t>
            </a:r>
          </a:p>
          <a:p>
            <a:pPr marL="1727200" lvl="1" indent="-573088"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Early reproductive age</a:t>
            </a:r>
          </a:p>
          <a:p>
            <a:pPr marL="1727200" lvl="1" indent="-573088"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Large groups of offspring with little to no parent care.</a:t>
            </a:r>
          </a:p>
          <a:p>
            <a:pPr marL="431800" indent="-323850">
              <a:buClr>
                <a:srgbClr val="FF3366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C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619250"/>
            <a:ext cx="270033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679950"/>
            <a:ext cx="32718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/>
          </p:nvPr>
        </p:nvSpPr>
        <p:spPr>
          <a:xfrm>
            <a:off x="3240088" y="1079500"/>
            <a:ext cx="5940425" cy="48990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Clr>
                <a:srgbClr val="FF3366"/>
              </a:buClr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z="3200">
                <a:solidFill>
                  <a:srgbClr val="000000"/>
                </a:solidFill>
              </a:rPr>
              <a:t> K – selected – reproduce close to their carrying capacity</a:t>
            </a:r>
          </a:p>
          <a:p>
            <a:pPr marL="1727200" lvl="1" indent="-573088" algn="l">
              <a:spcAft>
                <a:spcPts val="1138"/>
              </a:spcAft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z="2800">
                <a:solidFill>
                  <a:srgbClr val="000000"/>
                </a:solidFill>
              </a:rPr>
              <a:t>Few offspring per reproductive cycle</a:t>
            </a:r>
          </a:p>
          <a:p>
            <a:pPr marL="1727200" lvl="1" indent="-573088" algn="l">
              <a:spcAft>
                <a:spcPts val="1138"/>
              </a:spcAft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z="2800">
                <a:solidFill>
                  <a:srgbClr val="000000"/>
                </a:solidFill>
              </a:rPr>
              <a:t>Live for relatively a long period of time</a:t>
            </a:r>
          </a:p>
          <a:p>
            <a:pPr marL="1727200" lvl="1" indent="-573088" algn="l">
              <a:spcAft>
                <a:spcPts val="1138"/>
              </a:spcAft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z="2800">
                <a:solidFill>
                  <a:srgbClr val="000000"/>
                </a:solidFill>
              </a:rPr>
              <a:t>Take a long time to get reproductive age</a:t>
            </a:r>
          </a:p>
          <a:p>
            <a:pPr marL="1727200" lvl="1" indent="-573088" algn="l">
              <a:spcAft>
                <a:spcPts val="1138"/>
              </a:spcAft>
              <a:buClr>
                <a:srgbClr val="FF3366"/>
              </a:buClr>
              <a:buFont typeface="Times New Roman" pitchFamily="16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CA" sz="2800">
                <a:solidFill>
                  <a:srgbClr val="000000"/>
                </a:solidFill>
              </a:rPr>
              <a:t>Lots of parental involvement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39750"/>
            <a:ext cx="2568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0200"/>
            <a:ext cx="31242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538163"/>
            <a:ext cx="8640763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Population Interactions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19250"/>
            <a:ext cx="4040187" cy="4989513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/>
              <a:t>Intraspecific Competition</a:t>
            </a:r>
          </a:p>
          <a:p>
            <a:pPr marL="1727200" lvl="1" indent="-573088">
              <a:buClr>
                <a:srgbClr val="FF336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/>
              <a:t>Competition for limited resources among the same species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0325" y="1581150"/>
            <a:ext cx="4040188" cy="4899025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/>
              <a:t>Interspecific Competition</a:t>
            </a:r>
          </a:p>
          <a:p>
            <a:pPr marL="1727200" lvl="1" indent="-573088">
              <a:buClr>
                <a:srgbClr val="FF3366"/>
              </a:buClr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/>
              <a:t>Competition for limited resources between different populations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859338"/>
            <a:ext cx="32400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5400675"/>
            <a:ext cx="23812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554038"/>
            <a:ext cx="8640763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Mimicry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41913" y="1984375"/>
            <a:ext cx="4040187" cy="5140325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/>
              <a:t>The look alikes</a:t>
            </a:r>
          </a:p>
          <a:p>
            <a:pPr marL="1727200" lvl="1" indent="-573088">
              <a:buClr>
                <a:srgbClr val="FF336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/>
              <a:t>Bastesain – look like a well defended model</a:t>
            </a:r>
          </a:p>
          <a:p>
            <a:pPr marL="1727200" lvl="1" indent="-573088">
              <a:buClr>
                <a:srgbClr val="FF3366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/>
              <a:t>Mullerian – two different species with are both poisonous helps to look alike.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46088"/>
            <a:ext cx="324008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700338"/>
            <a:ext cx="50403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554038"/>
            <a:ext cx="8640763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Symbiosis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984375"/>
            <a:ext cx="4040187" cy="4989513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b="1"/>
              <a:t>Mutualism</a:t>
            </a:r>
            <a:r>
              <a:rPr lang="en-CA"/>
              <a:t> – both partners in a symbiotic relationship benefit or depend on it in order to survive.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00225"/>
            <a:ext cx="42227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500563"/>
            <a:ext cx="35655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554038"/>
            <a:ext cx="8640763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/>
              <a:t>Symbiosis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41913" y="1984375"/>
            <a:ext cx="4040187" cy="4989513"/>
          </a:xfrm>
          <a:ln/>
        </p:spPr>
        <p:txBody>
          <a:bodyPr/>
          <a:lstStyle/>
          <a:p>
            <a:pPr marL="431800" indent="-323850">
              <a:buClr>
                <a:srgbClr val="FF3366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b="1"/>
              <a:t>Commensalism</a:t>
            </a:r>
            <a:r>
              <a:rPr lang="en-CA"/>
              <a:t> – symbiotic relationship on partner benefit and the other neither benefits nor is harmed.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959225"/>
            <a:ext cx="31432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19250"/>
            <a:ext cx="30384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Custom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Times New Roman</vt:lpstr>
      <vt:lpstr>Arial</vt:lpstr>
      <vt:lpstr>DejaVu Sans</vt:lpstr>
      <vt:lpstr>Arial Unicode MS</vt:lpstr>
      <vt:lpstr>Wingdings</vt:lpstr>
      <vt:lpstr>Symbol</vt:lpstr>
      <vt:lpstr>Office Theme</vt:lpstr>
      <vt:lpstr>Office Theme</vt:lpstr>
      <vt:lpstr>Office Theme</vt:lpstr>
      <vt:lpstr>Population Growth and Interaction</vt:lpstr>
      <vt:lpstr>Biotic Potential</vt:lpstr>
      <vt:lpstr>Types of Curves Describing Population Growth</vt:lpstr>
      <vt:lpstr>Life Strategies</vt:lpstr>
      <vt:lpstr>PowerPoint Presentation</vt:lpstr>
      <vt:lpstr>Population Interactions</vt:lpstr>
      <vt:lpstr>Mimicry</vt:lpstr>
      <vt:lpstr>Symbiosis</vt:lpstr>
      <vt:lpstr>Symbiosis</vt:lpstr>
      <vt:lpstr>Symbiosis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Growth and Interaction</dc:title>
  <dc:creator>Daniel Standring</dc:creator>
  <cp:lastModifiedBy>Windows User</cp:lastModifiedBy>
  <cp:revision>2</cp:revision>
  <cp:lastPrinted>1601-01-01T00:00:00Z</cp:lastPrinted>
  <dcterms:created xsi:type="dcterms:W3CDTF">2010-06-01T12:04:01Z</dcterms:created>
  <dcterms:modified xsi:type="dcterms:W3CDTF">2014-05-08T17:34:58Z</dcterms:modified>
</cp:coreProperties>
</file>