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02" y="-27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118" name="CustomShape 2"/>
          <p:cNvSpPr/>
          <p:nvPr/>
        </p:nvSpPr>
        <p:spPr>
          <a:xfrm>
            <a:off x="0" y="0"/>
            <a:ext cx="7772400" cy="10058400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776160" y="4776480"/>
            <a:ext cx="6215040" cy="45226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200">
                <a:latin typeface="Times New Roman"/>
              </a:rPr>
              <a:t>Click to edit the notes format</a:t>
            </a:r>
            <a:endParaRPr/>
          </a:p>
        </p:txBody>
      </p:sp>
      <p:sp>
        <p:nvSpPr>
          <p:cNvPr id="120" name="CustomShape 4"/>
          <p:cNvSpPr/>
          <p:nvPr/>
        </p:nvSpPr>
        <p:spPr>
          <a:xfrm>
            <a:off x="0" y="0"/>
            <a:ext cx="3371760" cy="501480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CustomShape 5"/>
          <p:cNvSpPr/>
          <p:nvPr/>
        </p:nvSpPr>
        <p:spPr>
          <a:xfrm>
            <a:off x="4398840" y="0"/>
            <a:ext cx="3372120" cy="50148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CustomShape 6"/>
          <p:cNvSpPr/>
          <p:nvPr/>
        </p:nvSpPr>
        <p:spPr>
          <a:xfrm>
            <a:off x="0" y="9555120"/>
            <a:ext cx="3371760" cy="501840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PlaceHolder 7"/>
          <p:cNvSpPr>
            <a:spLocks noGrp="1"/>
          </p:cNvSpPr>
          <p:nvPr>
            <p:ph type="sldNum"/>
          </p:nvPr>
        </p:nvSpPr>
        <p:spPr>
          <a:xfrm>
            <a:off x="4398840" y="9554760"/>
            <a:ext cx="3370320" cy="5000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SzPct val="45000"/>
              <a:buFont typeface="Wingdings" charset="2"/>
              <a:buChar char=""/>
            </a:pPr>
            <a:fld id="{18679CB1-2E46-4F94-8F57-05DB4A0D947A}" type="slidenum">
              <a:rPr lang="en-CA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408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4398840" y="9555120"/>
            <a:ext cx="3372120" cy="501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Font typeface="Times New Roman"/>
              <a:buChar char="•"/>
            </a:pPr>
            <a:fld id="{FC87538F-D856-4FDB-A70B-B7D6B3CD0780}" type="slidenum">
              <a:rPr lang="en-CA" sz="1400">
                <a:solidFill>
                  <a:srgbClr val="000000"/>
                </a:solidFill>
                <a:latin typeface="Times New Roman"/>
              </a:rPr>
              <a:t>1</a:t>
            </a:fld>
            <a:endParaRPr/>
          </a:p>
        </p:txBody>
      </p:sp>
      <p:sp>
        <p:nvSpPr>
          <p:cNvPr id="165" name="TextShape 2"/>
          <p:cNvSpPr txBox="1"/>
          <p:nvPr/>
        </p:nvSpPr>
        <p:spPr>
          <a:xfrm>
            <a:off x="775800" y="4776840"/>
            <a:ext cx="6216840" cy="452592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4398840" y="9555120"/>
            <a:ext cx="3372120" cy="501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Font typeface="Times New Roman"/>
              <a:buChar char="•"/>
            </a:pPr>
            <a:fld id="{36312312-AA6C-4AE0-BD38-7D75127F7AEF}" type="slidenum">
              <a:rPr lang="en-CA" sz="1400">
                <a:solidFill>
                  <a:srgbClr val="000000"/>
                </a:solidFill>
                <a:latin typeface="Times New Roman"/>
              </a:rPr>
              <a:t>10</a:t>
            </a:fld>
            <a:endParaRPr/>
          </a:p>
        </p:txBody>
      </p:sp>
      <p:sp>
        <p:nvSpPr>
          <p:cNvPr id="183" name="TextShape 2"/>
          <p:cNvSpPr txBox="1"/>
          <p:nvPr/>
        </p:nvSpPr>
        <p:spPr>
          <a:xfrm>
            <a:off x="775800" y="4776840"/>
            <a:ext cx="6216840" cy="452592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4398840" y="9555120"/>
            <a:ext cx="3372120" cy="501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Font typeface="Times New Roman"/>
              <a:buChar char="•"/>
            </a:pPr>
            <a:fld id="{69F2C353-4EC0-4C66-BA06-8588DE6F9DA7}" type="slidenum">
              <a:rPr lang="en-CA" sz="1400">
                <a:solidFill>
                  <a:srgbClr val="000000"/>
                </a:solidFill>
                <a:latin typeface="Times New Roman"/>
              </a:rPr>
              <a:t>11</a:t>
            </a:fld>
            <a:endParaRPr/>
          </a:p>
        </p:txBody>
      </p:sp>
      <p:sp>
        <p:nvSpPr>
          <p:cNvPr id="185" name="TextShape 2"/>
          <p:cNvSpPr txBox="1"/>
          <p:nvPr/>
        </p:nvSpPr>
        <p:spPr>
          <a:xfrm>
            <a:off x="775800" y="4776840"/>
            <a:ext cx="6216840" cy="452592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4398840" y="9555120"/>
            <a:ext cx="3372120" cy="501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Font typeface="Times New Roman"/>
              <a:buChar char="•"/>
            </a:pPr>
            <a:fld id="{D24FD6DF-BB92-4B17-83D6-999ED414E5E5}" type="slidenum">
              <a:rPr lang="en-CA" sz="1400">
                <a:solidFill>
                  <a:srgbClr val="000000"/>
                </a:solidFill>
                <a:latin typeface="Times New Roman"/>
              </a:rPr>
              <a:t>12</a:t>
            </a:fld>
            <a:endParaRPr/>
          </a:p>
        </p:txBody>
      </p:sp>
      <p:sp>
        <p:nvSpPr>
          <p:cNvPr id="187" name="TextShape 2"/>
          <p:cNvSpPr txBox="1"/>
          <p:nvPr/>
        </p:nvSpPr>
        <p:spPr>
          <a:xfrm>
            <a:off x="775800" y="4776840"/>
            <a:ext cx="6216840" cy="452592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4398840" y="9555120"/>
            <a:ext cx="3372120" cy="501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Font typeface="Times New Roman"/>
              <a:buChar char="•"/>
            </a:pPr>
            <a:fld id="{25151FAD-F36B-443F-98D1-D51942FDAD6D}" type="slidenum">
              <a:rPr lang="en-CA" sz="1400">
                <a:solidFill>
                  <a:srgbClr val="000000"/>
                </a:solidFill>
                <a:latin typeface="Times New Roman"/>
              </a:rPr>
              <a:t>13</a:t>
            </a:fld>
            <a:endParaRPr/>
          </a:p>
        </p:txBody>
      </p:sp>
      <p:sp>
        <p:nvSpPr>
          <p:cNvPr id="189" name="TextShape 2"/>
          <p:cNvSpPr txBox="1"/>
          <p:nvPr/>
        </p:nvSpPr>
        <p:spPr>
          <a:xfrm>
            <a:off x="775800" y="4776840"/>
            <a:ext cx="6216840" cy="452592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4398840" y="9555120"/>
            <a:ext cx="3372120" cy="501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Font typeface="Times New Roman"/>
              <a:buChar char="•"/>
            </a:pPr>
            <a:fld id="{8E9FA015-B0B3-4A57-AFF5-702B64F8FF7F}" type="slidenum">
              <a:rPr lang="en-CA" sz="1400">
                <a:solidFill>
                  <a:srgbClr val="000000"/>
                </a:solidFill>
                <a:latin typeface="Times New Roman"/>
              </a:rPr>
              <a:t>2</a:t>
            </a:fld>
            <a:endParaRPr/>
          </a:p>
        </p:txBody>
      </p:sp>
      <p:sp>
        <p:nvSpPr>
          <p:cNvPr id="167" name="TextShape 2"/>
          <p:cNvSpPr txBox="1"/>
          <p:nvPr/>
        </p:nvSpPr>
        <p:spPr>
          <a:xfrm>
            <a:off x="775800" y="4776840"/>
            <a:ext cx="6216840" cy="452592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4398840" y="9555120"/>
            <a:ext cx="3372120" cy="501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Font typeface="Times New Roman"/>
              <a:buChar char="•"/>
            </a:pPr>
            <a:fld id="{4F172B4E-6BB0-4831-B33B-5ED536AE5D52}" type="slidenum">
              <a:rPr lang="en-CA" sz="1400">
                <a:solidFill>
                  <a:srgbClr val="000000"/>
                </a:solidFill>
                <a:latin typeface="Times New Roman"/>
              </a:rPr>
              <a:t>3</a:t>
            </a:fld>
            <a:endParaRPr/>
          </a:p>
        </p:txBody>
      </p:sp>
      <p:sp>
        <p:nvSpPr>
          <p:cNvPr id="169" name="TextShape 2"/>
          <p:cNvSpPr txBox="1"/>
          <p:nvPr/>
        </p:nvSpPr>
        <p:spPr>
          <a:xfrm>
            <a:off x="775800" y="4776840"/>
            <a:ext cx="6216840" cy="452592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4398840" y="9555120"/>
            <a:ext cx="3372120" cy="501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Font typeface="Times New Roman"/>
              <a:buChar char="•"/>
            </a:pPr>
            <a:fld id="{B6B337D3-6AE0-4401-96A9-EA70FED35D14}" type="slidenum">
              <a:rPr lang="en-CA" sz="1400">
                <a:solidFill>
                  <a:srgbClr val="000000"/>
                </a:solidFill>
                <a:latin typeface="Times New Roman"/>
              </a:rPr>
              <a:t>4</a:t>
            </a:fld>
            <a:endParaRPr/>
          </a:p>
        </p:txBody>
      </p:sp>
      <p:sp>
        <p:nvSpPr>
          <p:cNvPr id="171" name="TextShape 2"/>
          <p:cNvSpPr txBox="1"/>
          <p:nvPr/>
        </p:nvSpPr>
        <p:spPr>
          <a:xfrm>
            <a:off x="775800" y="4776840"/>
            <a:ext cx="6216840" cy="452592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4398840" y="9555120"/>
            <a:ext cx="3372120" cy="501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Font typeface="Times New Roman"/>
              <a:buChar char="•"/>
            </a:pPr>
            <a:fld id="{142B334C-69F7-41B4-A688-E25981607B35}" type="slidenum">
              <a:rPr lang="en-CA" sz="1400">
                <a:solidFill>
                  <a:srgbClr val="000000"/>
                </a:solidFill>
                <a:latin typeface="Times New Roman"/>
              </a:rPr>
              <a:t>5</a:t>
            </a:fld>
            <a:endParaRPr/>
          </a:p>
        </p:txBody>
      </p:sp>
      <p:sp>
        <p:nvSpPr>
          <p:cNvPr id="173" name="TextShape 2"/>
          <p:cNvSpPr txBox="1"/>
          <p:nvPr/>
        </p:nvSpPr>
        <p:spPr>
          <a:xfrm>
            <a:off x="775800" y="4776840"/>
            <a:ext cx="6216840" cy="452592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4398840" y="9555120"/>
            <a:ext cx="3372120" cy="501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Font typeface="Times New Roman"/>
              <a:buChar char="•"/>
            </a:pPr>
            <a:fld id="{FDA76033-36FE-4CF8-9272-491310BA660E}" type="slidenum">
              <a:rPr lang="en-CA" sz="1400">
                <a:solidFill>
                  <a:srgbClr val="000000"/>
                </a:solidFill>
                <a:latin typeface="Times New Roman"/>
              </a:rPr>
              <a:t>6</a:t>
            </a:fld>
            <a:endParaRPr/>
          </a:p>
        </p:txBody>
      </p:sp>
      <p:sp>
        <p:nvSpPr>
          <p:cNvPr id="175" name="TextShape 2"/>
          <p:cNvSpPr txBox="1"/>
          <p:nvPr/>
        </p:nvSpPr>
        <p:spPr>
          <a:xfrm>
            <a:off x="775800" y="4776840"/>
            <a:ext cx="6216840" cy="452592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4398840" y="9555120"/>
            <a:ext cx="3372120" cy="501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Font typeface="Times New Roman"/>
              <a:buChar char="•"/>
            </a:pPr>
            <a:fld id="{BF0264C0-9DB9-42BD-BAE7-7601919ED24A}" type="slidenum">
              <a:rPr lang="en-CA" sz="1400">
                <a:solidFill>
                  <a:srgbClr val="000000"/>
                </a:solidFill>
                <a:latin typeface="Times New Roman"/>
              </a:rPr>
              <a:t>7</a:t>
            </a:fld>
            <a:endParaRPr/>
          </a:p>
        </p:txBody>
      </p:sp>
      <p:sp>
        <p:nvSpPr>
          <p:cNvPr id="177" name="TextShape 2"/>
          <p:cNvSpPr txBox="1"/>
          <p:nvPr/>
        </p:nvSpPr>
        <p:spPr>
          <a:xfrm>
            <a:off x="775800" y="4776840"/>
            <a:ext cx="6216840" cy="452592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4398840" y="9555120"/>
            <a:ext cx="3372120" cy="501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Font typeface="Times New Roman"/>
              <a:buChar char="•"/>
            </a:pPr>
            <a:fld id="{9D5B2118-54EE-468F-80C3-E711521613C6}" type="slidenum">
              <a:rPr lang="en-CA" sz="1400">
                <a:solidFill>
                  <a:srgbClr val="000000"/>
                </a:solidFill>
                <a:latin typeface="Times New Roman"/>
              </a:rPr>
              <a:t>8</a:t>
            </a:fld>
            <a:endParaRPr/>
          </a:p>
        </p:txBody>
      </p:sp>
      <p:sp>
        <p:nvSpPr>
          <p:cNvPr id="179" name="TextShape 2"/>
          <p:cNvSpPr txBox="1"/>
          <p:nvPr/>
        </p:nvSpPr>
        <p:spPr>
          <a:xfrm>
            <a:off x="775800" y="4776840"/>
            <a:ext cx="6216840" cy="452592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4398840" y="9555120"/>
            <a:ext cx="3372120" cy="501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Font typeface="Times New Roman"/>
              <a:buChar char="•"/>
            </a:pPr>
            <a:fld id="{0D9554D3-50D7-459A-ACB7-CC9E8282B049}" type="slidenum">
              <a:rPr lang="en-CA" sz="1400">
                <a:solidFill>
                  <a:srgbClr val="000000"/>
                </a:solidFill>
                <a:latin typeface="Times New Roman"/>
              </a:rPr>
              <a:t>9</a:t>
            </a:fld>
            <a:endParaRPr/>
          </a:p>
        </p:txBody>
      </p:sp>
      <p:sp>
        <p:nvSpPr>
          <p:cNvPr id="181" name="TextShape 2"/>
          <p:cNvSpPr txBox="1"/>
          <p:nvPr/>
        </p:nvSpPr>
        <p:spPr>
          <a:xfrm>
            <a:off x="775800" y="4776840"/>
            <a:ext cx="6216840" cy="4525920"/>
          </a:xfrm>
          <a:prstGeom prst="rect">
            <a:avLst/>
          </a:pr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7680" cy="1259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9067680" cy="23781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3280" y="4372560"/>
            <a:ext cx="9067680" cy="23781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7680" cy="1259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4760" cy="23781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49800" y="1767960"/>
            <a:ext cx="4424760" cy="23781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49800" y="4372560"/>
            <a:ext cx="4424760" cy="23781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3280" y="4372560"/>
            <a:ext cx="4424760" cy="23781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7680" cy="1259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9067680" cy="49863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3280" y="1767960"/>
            <a:ext cx="9067680" cy="49863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/>
          <a:stretch>
            <a:fillRect/>
          </a:stretch>
        </p:blipFill>
        <p:spPr>
          <a:xfrm>
            <a:off x="1912320" y="1767600"/>
            <a:ext cx="6249600" cy="498636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>
            <a:fillRect/>
          </a:stretch>
        </p:blipFill>
        <p:spPr>
          <a:xfrm>
            <a:off x="1912320" y="1767600"/>
            <a:ext cx="6249600" cy="4986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7680" cy="1259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503280" y="1767960"/>
            <a:ext cx="9067680" cy="4986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7680" cy="1259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9067680" cy="49863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7680" cy="1259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4760" cy="49863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149800" y="1767960"/>
            <a:ext cx="4424760" cy="49863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7680" cy="1259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503280" y="301320"/>
            <a:ext cx="9067680" cy="5837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7680" cy="1259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4760" cy="23781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03280" y="4372560"/>
            <a:ext cx="4424760" cy="23781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49800" y="1767960"/>
            <a:ext cx="4424760" cy="49863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7680" cy="1259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3280" y="1767960"/>
            <a:ext cx="9067680" cy="4986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7680" cy="1259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4760" cy="49863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49800" y="1767960"/>
            <a:ext cx="4424760" cy="23781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149800" y="4372560"/>
            <a:ext cx="4424760" cy="23781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7680" cy="1259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4760" cy="23781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149800" y="1767960"/>
            <a:ext cx="4424760" cy="23781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03280" y="4372560"/>
            <a:ext cx="9067680" cy="23781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7680" cy="1259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9067680" cy="23781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3280" y="4372560"/>
            <a:ext cx="9067680" cy="23781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7680" cy="1259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4760" cy="23781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149800" y="1767960"/>
            <a:ext cx="4424760" cy="23781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5149800" y="4372560"/>
            <a:ext cx="4424760" cy="23781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503280" y="4372560"/>
            <a:ext cx="4424760" cy="23781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7680" cy="1259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9067680" cy="49863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03280" y="1767960"/>
            <a:ext cx="9067680" cy="49863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  <p:pic>
        <p:nvPicPr>
          <p:cNvPr id="76" name="Picture 75"/>
          <p:cNvPicPr/>
          <p:nvPr/>
        </p:nvPicPr>
        <p:blipFill>
          <a:blip r:embed="rId2"/>
          <a:stretch>
            <a:fillRect/>
          </a:stretch>
        </p:blipFill>
        <p:spPr>
          <a:xfrm>
            <a:off x="1912320" y="1767600"/>
            <a:ext cx="6249600" cy="4986360"/>
          </a:xfrm>
          <a:prstGeom prst="rect">
            <a:avLst/>
          </a:prstGeom>
          <a:ln>
            <a:noFill/>
          </a:ln>
        </p:spPr>
      </p:pic>
      <p:pic>
        <p:nvPicPr>
          <p:cNvPr id="77" name="Picture 76"/>
          <p:cNvPicPr/>
          <p:nvPr/>
        </p:nvPicPr>
        <p:blipFill>
          <a:blip r:embed="rId2"/>
          <a:stretch>
            <a:fillRect/>
          </a:stretch>
        </p:blipFill>
        <p:spPr>
          <a:xfrm>
            <a:off x="1912320" y="1767600"/>
            <a:ext cx="6249600" cy="4986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7680" cy="1259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503280" y="1767960"/>
            <a:ext cx="9067680" cy="4986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7680" cy="1259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9067680" cy="49863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7680" cy="1259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4760" cy="49863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49800" y="1767960"/>
            <a:ext cx="4424760" cy="49863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7680" cy="1259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7680" cy="1259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9067680" cy="49863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503280" y="301320"/>
            <a:ext cx="9067680" cy="5837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7680" cy="1259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4760" cy="23781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03280" y="4372560"/>
            <a:ext cx="4424760" cy="23781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149800" y="1767960"/>
            <a:ext cx="4424760" cy="49863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7680" cy="1259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4760" cy="49863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149800" y="1767960"/>
            <a:ext cx="4424760" cy="23781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149800" y="4372560"/>
            <a:ext cx="4424760" cy="23781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7680" cy="1259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4760" cy="23781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149800" y="1767960"/>
            <a:ext cx="4424760" cy="23781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503280" y="4372560"/>
            <a:ext cx="9067680" cy="23781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7680" cy="1259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9067680" cy="23781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03280" y="4372560"/>
            <a:ext cx="9067680" cy="23781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7680" cy="1259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4760" cy="23781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149800" y="1767960"/>
            <a:ext cx="4424760" cy="23781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5149800" y="4372560"/>
            <a:ext cx="4424760" cy="23781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03280" y="4372560"/>
            <a:ext cx="4424760" cy="23781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7680" cy="1259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9067680" cy="49863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503280" y="1767960"/>
            <a:ext cx="9067680" cy="49863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  <p:pic>
        <p:nvPicPr>
          <p:cNvPr id="115" name="Picture 114"/>
          <p:cNvPicPr/>
          <p:nvPr/>
        </p:nvPicPr>
        <p:blipFill>
          <a:blip r:embed="rId2"/>
          <a:stretch>
            <a:fillRect/>
          </a:stretch>
        </p:blipFill>
        <p:spPr>
          <a:xfrm>
            <a:off x="1912320" y="1767600"/>
            <a:ext cx="6249600" cy="4986360"/>
          </a:xfrm>
          <a:prstGeom prst="rect">
            <a:avLst/>
          </a:prstGeom>
          <a:ln>
            <a:noFill/>
          </a:ln>
        </p:spPr>
      </p:pic>
      <p:pic>
        <p:nvPicPr>
          <p:cNvPr id="116" name="Picture 115"/>
          <p:cNvPicPr/>
          <p:nvPr/>
        </p:nvPicPr>
        <p:blipFill>
          <a:blip r:embed="rId2"/>
          <a:stretch>
            <a:fillRect/>
          </a:stretch>
        </p:blipFill>
        <p:spPr>
          <a:xfrm>
            <a:off x="1912320" y="1767600"/>
            <a:ext cx="6249600" cy="4986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7680" cy="1259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4760" cy="49863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49800" y="1767960"/>
            <a:ext cx="4424760" cy="49863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7680" cy="1259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3280" y="301320"/>
            <a:ext cx="9067680" cy="5837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7680" cy="1259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4760" cy="23781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3280" y="4372560"/>
            <a:ext cx="4424760" cy="23781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49800" y="1767960"/>
            <a:ext cx="4424760" cy="49863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7680" cy="1259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4760" cy="49863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49800" y="1767960"/>
            <a:ext cx="4424760" cy="23781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49800" y="4372560"/>
            <a:ext cx="4424760" cy="23781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7680" cy="1259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4760" cy="23781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49800" y="1767960"/>
            <a:ext cx="4424760" cy="23781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3280" y="4372560"/>
            <a:ext cx="9067680" cy="2378160"/>
          </a:xfrm>
          <a:prstGeom prst="rect">
            <a:avLst/>
          </a:prstGeom>
        </p:spPr>
        <p:txBody>
          <a:bodyPr lIns="0" tIns="2808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7680" cy="1258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9067680" cy="4986360"/>
          </a:xfrm>
          <a:prstGeom prst="rect">
            <a:avLst/>
          </a:prstGeom>
        </p:spPr>
        <p:txBody>
          <a:bodyPr lIns="0" tIns="28080" rIns="0" bIns="0"/>
          <a:lstStyle/>
          <a:p>
            <a:pPr>
              <a:buFont typeface="Times New Roman"/>
              <a:buChar char="•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Font typeface="Times New Roman"/>
              <a:buChar char="–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Font typeface="Times New Roman"/>
              <a:buChar char="•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Font typeface="Times New Roman"/>
              <a:buChar char="–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Font typeface="Times New Roman"/>
              <a:buChar char="»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Font typeface="Times New Roman"/>
              <a:buChar char="»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Font typeface="Times New Roman"/>
              <a:buChar char="»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2" name="CustomShape 3"/>
          <p:cNvSpPr/>
          <p:nvPr/>
        </p:nvSpPr>
        <p:spPr>
          <a:xfrm>
            <a:off x="503280" y="6886440"/>
            <a:ext cx="2346120" cy="519120"/>
          </a:xfrm>
          <a:prstGeom prst="rect">
            <a:avLst/>
          </a:prstGeom>
          <a:noFill/>
          <a:ln>
            <a:noFill/>
          </a:ln>
        </p:spPr>
      </p:sp>
      <p:sp>
        <p:nvSpPr>
          <p:cNvPr id="3" name="CustomShape 4"/>
          <p:cNvSpPr/>
          <p:nvPr/>
        </p:nvSpPr>
        <p:spPr>
          <a:xfrm>
            <a:off x="3448080" y="6886440"/>
            <a:ext cx="3193920" cy="519120"/>
          </a:xfrm>
          <a:prstGeom prst="rect">
            <a:avLst/>
          </a:prstGeom>
          <a:noFill/>
          <a:ln>
            <a:noFill/>
          </a:ln>
        </p:spPr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720" y="6886440"/>
            <a:ext cx="2345040" cy="517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Font typeface="Times New Roman"/>
              <a:buChar char="•"/>
            </a:pPr>
            <a:fld id="{5EB515A9-4FAA-41D5-911E-38B3A1490C35}" type="slidenum">
              <a:rPr lang="en-CA">
                <a:latin typeface="Arial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7680" cy="1258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1">
                <a:latin typeface="Times New Roman"/>
              </a:rPr>
              <a:t>Click to edit the title text format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9067680" cy="4986360"/>
          </a:xfrm>
          <a:prstGeom prst="rect">
            <a:avLst/>
          </a:prstGeom>
        </p:spPr>
        <p:txBody>
          <a:bodyPr lIns="0" tIns="28080" rIns="0" bIns="0"/>
          <a:lstStyle/>
          <a:p>
            <a:pPr>
              <a:buFont typeface="Times New Roman"/>
              <a:buChar char="•"/>
            </a:pPr>
            <a:r>
              <a:rPr lang="en-US" sz="3200">
                <a:latin typeface="Times New Roman"/>
              </a:rPr>
              <a:t>Click to edit the outline text format</a:t>
            </a:r>
            <a:endParaRPr/>
          </a:p>
          <a:p>
            <a:pPr lvl="1">
              <a:buFont typeface="Times New Roman"/>
              <a:buChar char="–"/>
            </a:pPr>
            <a:r>
              <a:rPr lang="en-US" sz="2800">
                <a:latin typeface="Times New Roman"/>
              </a:rPr>
              <a:t>Second Outline Level</a:t>
            </a:r>
            <a:endParaRPr/>
          </a:p>
          <a:p>
            <a:pPr lvl="2">
              <a:buFont typeface="Times New Roman"/>
              <a:buChar char="•"/>
            </a:pPr>
            <a:r>
              <a:rPr lang="en-US" sz="2400">
                <a:latin typeface="Times New Roman"/>
              </a:rPr>
              <a:t>Third Outline Level</a:t>
            </a:r>
            <a:endParaRPr/>
          </a:p>
          <a:p>
            <a:pPr lvl="3">
              <a:buFont typeface="Times New Roman"/>
              <a:buChar char="–"/>
            </a:pPr>
            <a:r>
              <a:rPr lang="en-US" sz="2000">
                <a:latin typeface="Times New Roman"/>
              </a:rPr>
              <a:t>Fourth Outline Level</a:t>
            </a:r>
            <a:endParaRPr/>
          </a:p>
          <a:p>
            <a:pPr lvl="4">
              <a:buFont typeface="Times New Roman"/>
              <a:buChar char="»"/>
            </a:pPr>
            <a:r>
              <a:rPr lang="en-US" sz="2000">
                <a:latin typeface="Times New Roman"/>
              </a:rPr>
              <a:t>Fifth Outline Level</a:t>
            </a:r>
            <a:endParaRPr/>
          </a:p>
          <a:p>
            <a:pPr lvl="5">
              <a:buFont typeface="Times New Roman"/>
              <a:buChar char="»"/>
            </a:pPr>
            <a:r>
              <a:rPr lang="en-US" sz="2000">
                <a:latin typeface="Times New Roman"/>
              </a:rPr>
              <a:t>Sixth Outline Level</a:t>
            </a:r>
            <a:endParaRPr/>
          </a:p>
          <a:p>
            <a:pPr lvl="6">
              <a:buFont typeface="Times New Roman"/>
              <a:buChar char="»"/>
            </a:pPr>
            <a:r>
              <a:rPr lang="en-US" sz="2000">
                <a:latin typeface="Times New Roman"/>
              </a:rPr>
              <a:t>Seventh Outline Level</a:t>
            </a:r>
            <a:endParaRPr/>
          </a:p>
        </p:txBody>
      </p:sp>
      <p:sp>
        <p:nvSpPr>
          <p:cNvPr id="41" name="CustomShape 3"/>
          <p:cNvSpPr/>
          <p:nvPr/>
        </p:nvSpPr>
        <p:spPr>
          <a:xfrm>
            <a:off x="4054320" y="7380360"/>
            <a:ext cx="2346480" cy="17784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CustomShape 4"/>
          <p:cNvSpPr/>
          <p:nvPr/>
        </p:nvSpPr>
        <p:spPr>
          <a:xfrm>
            <a:off x="179280" y="7380360"/>
            <a:ext cx="3194280" cy="17784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7198920" y="7380000"/>
            <a:ext cx="2344680" cy="17604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93000"/>
              </a:lnSpc>
              <a:buSzPct val="45000"/>
              <a:buFont typeface="Wingdings" charset="2"/>
              <a:buChar char=""/>
            </a:pPr>
            <a:fld id="{F3B8B6D2-5FD3-4D41-B20A-0E15EA9590F5}" type="slidenum">
              <a:rPr lang="en-CA" sz="1200">
                <a:solidFill>
                  <a:srgbClr val="999999"/>
                </a:solidFill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7680" cy="1258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1">
                <a:latin typeface="Times New Roman"/>
              </a:rPr>
              <a:t>Click to edit the title text format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9067680" cy="4986360"/>
          </a:xfrm>
          <a:prstGeom prst="rect">
            <a:avLst/>
          </a:prstGeom>
        </p:spPr>
        <p:txBody>
          <a:bodyPr lIns="0" tIns="28080" rIns="0" bIns="0"/>
          <a:lstStyle/>
          <a:p>
            <a:pPr>
              <a:buFont typeface="Times New Roman"/>
              <a:buChar char="•"/>
            </a:pPr>
            <a:r>
              <a:rPr lang="en-US" sz="3200">
                <a:latin typeface="Times New Roman"/>
              </a:rPr>
              <a:t>Click to edit the outline text format</a:t>
            </a:r>
            <a:endParaRPr/>
          </a:p>
          <a:p>
            <a:pPr lvl="1">
              <a:buFont typeface="Times New Roman"/>
              <a:buChar char="–"/>
            </a:pPr>
            <a:r>
              <a:rPr lang="en-US" sz="2800">
                <a:latin typeface="Times New Roman"/>
              </a:rPr>
              <a:t>Second Outline Level</a:t>
            </a:r>
            <a:endParaRPr/>
          </a:p>
          <a:p>
            <a:pPr lvl="2">
              <a:buFont typeface="Times New Roman"/>
              <a:buChar char="•"/>
            </a:pPr>
            <a:r>
              <a:rPr lang="en-US" sz="2400">
                <a:latin typeface="Times New Roman"/>
              </a:rPr>
              <a:t>Third Outline Level</a:t>
            </a:r>
            <a:endParaRPr/>
          </a:p>
          <a:p>
            <a:pPr lvl="3">
              <a:buFont typeface="Times New Roman"/>
              <a:buChar char="–"/>
            </a:pPr>
            <a:r>
              <a:rPr lang="en-US" sz="2000">
                <a:latin typeface="Times New Roman"/>
              </a:rPr>
              <a:t>Fourth Outline Level</a:t>
            </a:r>
            <a:endParaRPr/>
          </a:p>
          <a:p>
            <a:pPr lvl="4">
              <a:buFont typeface="Times New Roman"/>
              <a:buChar char="»"/>
            </a:pPr>
            <a:r>
              <a:rPr lang="en-US" sz="2000">
                <a:latin typeface="Times New Roman"/>
              </a:rPr>
              <a:t>Fifth Outline Level</a:t>
            </a:r>
            <a:endParaRPr/>
          </a:p>
          <a:p>
            <a:pPr lvl="5">
              <a:buFont typeface="Times New Roman"/>
              <a:buChar char="»"/>
            </a:pPr>
            <a:r>
              <a:rPr lang="en-US" sz="2000">
                <a:latin typeface="Times New Roman"/>
              </a:rPr>
              <a:t>Sixth Outline Level</a:t>
            </a:r>
            <a:endParaRPr/>
          </a:p>
          <a:p>
            <a:pPr lvl="6">
              <a:buFont typeface="Times New Roman"/>
              <a:buChar char="»"/>
            </a:pPr>
            <a:r>
              <a:rPr lang="en-US" sz="2000">
                <a:latin typeface="Times New Roman"/>
              </a:rPr>
              <a:t>Seventh Outline Level</a:t>
            </a:r>
            <a:endParaRPr/>
          </a:p>
        </p:txBody>
      </p:sp>
      <p:sp>
        <p:nvSpPr>
          <p:cNvPr id="80" name="CustomShape 3"/>
          <p:cNvSpPr/>
          <p:nvPr/>
        </p:nvSpPr>
        <p:spPr>
          <a:xfrm>
            <a:off x="4054320" y="7380360"/>
            <a:ext cx="2346480" cy="17784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CustomShape 4"/>
          <p:cNvSpPr/>
          <p:nvPr/>
        </p:nvSpPr>
        <p:spPr>
          <a:xfrm>
            <a:off x="179280" y="7380360"/>
            <a:ext cx="3194280" cy="17784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7198920" y="7380000"/>
            <a:ext cx="2344680" cy="17604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93000"/>
              </a:lnSpc>
              <a:buSzPct val="45000"/>
              <a:buFont typeface="Wingdings" charset="2"/>
              <a:buChar char=""/>
            </a:pPr>
            <a:fld id="{129992BD-E316-408D-9EB6-571DD4C321BB}" type="slidenum">
              <a:rPr lang="en-CA" sz="1200">
                <a:solidFill>
                  <a:srgbClr val="999999"/>
                </a:solidFill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720720" y="179280"/>
            <a:ext cx="8567640" cy="3133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SzPct val="45000"/>
              <a:buFont typeface="Times New Roman"/>
              <a:buChar char="•"/>
            </a:pPr>
            <a:r>
              <a:rPr lang="en-CA" sz="6000" b="1">
                <a:solidFill>
                  <a:srgbClr val="E5E5FF"/>
                </a:solidFill>
                <a:latin typeface="Times New Roman"/>
                <a:ea typeface="msmincho"/>
              </a:rPr>
              <a:t>Population Changes
in Density and Size</a:t>
            </a:r>
            <a:endParaRPr/>
          </a:p>
        </p:txBody>
      </p:sp>
      <p:sp>
        <p:nvSpPr>
          <p:cNvPr id="125" name="CustomShape 2"/>
          <p:cNvSpPr/>
          <p:nvPr/>
        </p:nvSpPr>
        <p:spPr>
          <a:xfrm>
            <a:off x="1511280" y="4282920"/>
            <a:ext cx="7056360" cy="1932120"/>
          </a:xfrm>
          <a:prstGeom prst="rect">
            <a:avLst/>
          </a:prstGeom>
          <a:noFill/>
          <a:ln>
            <a:noFill/>
          </a:ln>
        </p:spPr>
      </p:sp>
      <p:pic>
        <p:nvPicPr>
          <p:cNvPr id="126" name="Picture 125"/>
          <p:cNvPicPr/>
          <p:nvPr/>
        </p:nvPicPr>
        <p:blipFill>
          <a:blip r:embed="rId4"/>
          <a:stretch>
            <a:fillRect/>
          </a:stretch>
        </p:blipFill>
        <p:spPr>
          <a:xfrm>
            <a:off x="720720" y="3327480"/>
            <a:ext cx="4448160" cy="3333600"/>
          </a:xfrm>
          <a:prstGeom prst="rect">
            <a:avLst/>
          </a:prstGeom>
          <a:ln>
            <a:noFill/>
          </a:ln>
        </p:spPr>
      </p:pic>
      <p:pic>
        <p:nvPicPr>
          <p:cNvPr id="127" name="Picture 126"/>
          <p:cNvPicPr/>
          <p:nvPr/>
        </p:nvPicPr>
        <p:blipFill>
          <a:blip r:embed="rId5"/>
          <a:stretch>
            <a:fillRect/>
          </a:stretch>
        </p:blipFill>
        <p:spPr>
          <a:xfrm>
            <a:off x="5940360" y="2936880"/>
            <a:ext cx="3054240" cy="3902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503280" y="301680"/>
            <a:ext cx="9072360" cy="1260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SzPct val="45000"/>
              <a:buFont typeface="Times New Roman"/>
              <a:buChar char="•"/>
            </a:pPr>
            <a:r>
              <a:rPr lang="en-CA" sz="4400" b="1">
                <a:solidFill>
                  <a:srgbClr val="E6E6E6"/>
                </a:solidFill>
                <a:latin typeface="Times New Roman"/>
                <a:ea typeface="msmincho"/>
              </a:rPr>
              <a:t>Size Example</a:t>
            </a:r>
            <a:endParaRPr/>
          </a:p>
        </p:txBody>
      </p:sp>
      <p:sp>
        <p:nvSpPr>
          <p:cNvPr id="151" name="CustomShape 2"/>
          <p:cNvSpPr/>
          <p:nvPr/>
        </p:nvSpPr>
        <p:spPr>
          <a:xfrm>
            <a:off x="503280" y="1763640"/>
            <a:ext cx="9072360" cy="52070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80000"/>
              </a:lnSpc>
              <a:buSzPct val="45000"/>
              <a:buFont typeface="Wingdings" charset="2"/>
              <a:buChar char=""/>
            </a:pPr>
            <a:r>
              <a:rPr lang="en-US" sz="2800">
                <a:solidFill>
                  <a:srgbClr val="E6E6E6"/>
                </a:solidFill>
                <a:latin typeface="Times New Roman"/>
                <a:ea typeface="msmincho"/>
              </a:rPr>
              <a:t>A breeding flock of trumpeter swans near Grande Prairie is made up of 50 pairs. This year they had 165 live hatchings, no new birds joined the flock, 5 animals were shot, and 8 did not return this spring.</a:t>
            </a:r>
            <a:endParaRPr/>
          </a:p>
          <a:p>
            <a:pPr>
              <a:lnSpc>
                <a:spcPct val="80000"/>
              </a:lnSpc>
              <a:buSzPct val="45000"/>
              <a:buFont typeface="Times New Roman"/>
              <a:buChar char=""/>
            </a:pPr>
            <a:endParaRPr/>
          </a:p>
          <a:p>
            <a:pPr>
              <a:lnSpc>
                <a:spcPct val="80000"/>
              </a:lnSpc>
              <a:buSzPct val="45000"/>
              <a:buFont typeface="Wingdings" charset="2"/>
              <a:buChar char=""/>
            </a:pPr>
            <a:r>
              <a:rPr lang="en-US" sz="2800">
                <a:solidFill>
                  <a:srgbClr val="E6E6E6"/>
                </a:solidFill>
                <a:latin typeface="Times New Roman"/>
                <a:ea typeface="msmincho"/>
              </a:rPr>
              <a:t>How has the population of trumpeter swans changed.</a:t>
            </a:r>
            <a:endParaRPr/>
          </a:p>
          <a:p>
            <a:pPr lvl="1">
              <a:lnSpc>
                <a:spcPct val="80000"/>
              </a:lnSpc>
              <a:buSzPct val="70000"/>
              <a:buFont typeface="Times New Roman"/>
              <a:buChar char="–"/>
            </a:pPr>
            <a:r>
              <a:rPr lang="en-US" sz="2400">
                <a:solidFill>
                  <a:srgbClr val="E6E6E6"/>
                </a:solidFill>
                <a:latin typeface="Times New Roman"/>
                <a:ea typeface="msmincho"/>
              </a:rPr>
              <a:t>∆N = (natality + immigration) – (mortality + emigration)</a:t>
            </a:r>
            <a:endParaRPr/>
          </a:p>
          <a:p>
            <a:pPr lvl="1">
              <a:lnSpc>
                <a:spcPct val="80000"/>
              </a:lnSpc>
              <a:buSzPct val="70000"/>
              <a:buFont typeface="Times New Roman"/>
              <a:buChar char="–"/>
            </a:pPr>
            <a:r>
              <a:rPr lang="en-US" sz="2400">
                <a:solidFill>
                  <a:srgbClr val="E6E6E6"/>
                </a:solidFill>
                <a:latin typeface="Times New Roman"/>
                <a:ea typeface="msmincho"/>
              </a:rPr>
              <a:t>∆N = (165 + 0) – (5+8) = 152</a:t>
            </a:r>
            <a:endParaRPr/>
          </a:p>
          <a:p>
            <a:pPr lvl="1">
              <a:lnSpc>
                <a:spcPct val="80000"/>
              </a:lnSpc>
              <a:buSzPct val="70000"/>
              <a:buFont typeface="Times New Roman"/>
              <a:buChar char="–"/>
            </a:pPr>
            <a:endParaRPr/>
          </a:p>
          <a:p>
            <a:pPr lvl="1">
              <a:lnSpc>
                <a:spcPct val="80000"/>
              </a:lnSpc>
              <a:buSzPct val="70000"/>
              <a:buFont typeface="Times New Roman"/>
              <a:buChar char="–"/>
            </a:pPr>
            <a:r>
              <a:rPr lang="en-US" sz="2400">
                <a:solidFill>
                  <a:srgbClr val="E6E6E6"/>
                </a:solidFill>
                <a:latin typeface="Times New Roman"/>
                <a:ea typeface="msmincho"/>
              </a:rPr>
              <a:t>Therefore this flock gained 152 new members!</a:t>
            </a:r>
            <a:endParaRPr/>
          </a:p>
        </p:txBody>
      </p:sp>
      <p:pic>
        <p:nvPicPr>
          <p:cNvPr id="152" name="Picture 151"/>
          <p:cNvPicPr/>
          <p:nvPr/>
        </p:nvPicPr>
        <p:blipFill>
          <a:blip r:embed="rId4"/>
          <a:stretch>
            <a:fillRect/>
          </a:stretch>
        </p:blipFill>
        <p:spPr>
          <a:xfrm>
            <a:off x="6840360" y="5183280"/>
            <a:ext cx="2941920" cy="2197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dur="indefinite" fill="hold">
                      <p:stCondLst>
                        <p:cond delay="indefinite"/>
                      </p:stCondLst>
                      <p:childTnLst>
                        <p:par>
                          <p:cTn id="4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dur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57" end="3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dur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14" end="3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dur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44" end="3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dur="indefinite" fill="hold">
                      <p:stCondLst>
                        <p:cond delay="indefinite"/>
                      </p:stCondLst>
                      <p:childTnLst>
                        <p:par>
                          <p:cTn id="12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dur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06" end="2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dur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57" end="3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dur="indefinite" fill="hold">
                      <p:stCondLst>
                        <p:cond delay="indefinite"/>
                      </p:stCondLst>
                      <p:childTnLst>
                        <p:par>
                          <p:cTn id="18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dur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14" end="3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dur="indefinite" fill="hold">
                      <p:stCondLst>
                        <p:cond delay="indefinite"/>
                      </p:stCondLst>
                      <p:childTnLst>
                        <p:par>
                          <p:cTn id="22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dur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44" end="3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503280" y="301680"/>
            <a:ext cx="9072360" cy="1260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SzPct val="45000"/>
              <a:buFont typeface="Times New Roman"/>
              <a:buChar char="•"/>
            </a:pPr>
            <a:r>
              <a:rPr lang="en-CA" sz="4400" b="1">
                <a:solidFill>
                  <a:srgbClr val="E6E6E6"/>
                </a:solidFill>
                <a:latin typeface="Times New Roman"/>
                <a:ea typeface="msmincho"/>
              </a:rPr>
              <a:t>∆Size per capita</a:t>
            </a:r>
            <a:endParaRPr/>
          </a:p>
        </p:txBody>
      </p:sp>
      <p:sp>
        <p:nvSpPr>
          <p:cNvPr id="154" name="CustomShape 2"/>
          <p:cNvSpPr/>
          <p:nvPr/>
        </p:nvSpPr>
        <p:spPr>
          <a:xfrm>
            <a:off x="503280" y="1763640"/>
            <a:ext cx="9072360" cy="4959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80000"/>
              </a:lnSpc>
              <a:buSzPct val="45000"/>
              <a:buFont typeface="Wingdings" charset="2"/>
              <a:buChar char=""/>
            </a:pPr>
            <a:r>
              <a:rPr lang="en-US" sz="2800" i="1">
                <a:solidFill>
                  <a:srgbClr val="E6E6E6"/>
                </a:solidFill>
                <a:latin typeface="Times New Roman"/>
                <a:ea typeface="msmincho"/>
              </a:rPr>
              <a:t>Per capita growth rate</a:t>
            </a:r>
            <a:r>
              <a:rPr lang="en-US" sz="2800">
                <a:solidFill>
                  <a:srgbClr val="E6E6E6"/>
                </a:solidFill>
                <a:latin typeface="Times New Roman"/>
                <a:ea typeface="msmincho"/>
              </a:rPr>
              <a:t> relates change in population size </a:t>
            </a:r>
            <a:r>
              <a:rPr lang="en-US" sz="2800" i="1">
                <a:solidFill>
                  <a:srgbClr val="E6E6E6"/>
                </a:solidFill>
                <a:latin typeface="Times New Roman"/>
                <a:ea typeface="msmincho"/>
              </a:rPr>
              <a:t>to</a:t>
            </a:r>
            <a:r>
              <a:rPr lang="en-US" sz="2800">
                <a:solidFill>
                  <a:srgbClr val="E6E6E6"/>
                </a:solidFill>
                <a:latin typeface="Times New Roman"/>
                <a:ea typeface="msmincho"/>
              </a:rPr>
              <a:t> the original population</a:t>
            </a:r>
            <a:endParaRPr/>
          </a:p>
          <a:p>
            <a:pPr>
              <a:lnSpc>
                <a:spcPct val="80000"/>
              </a:lnSpc>
              <a:buSzPct val="45000"/>
              <a:buFont typeface="Times New Roman"/>
              <a:buChar char=""/>
            </a:pPr>
            <a:endParaRPr/>
          </a:p>
          <a:p>
            <a:pPr>
              <a:lnSpc>
                <a:spcPct val="80000"/>
              </a:lnSpc>
              <a:buSzPct val="45000"/>
              <a:buFont typeface="Times New Roman"/>
              <a:buChar char=""/>
            </a:pPr>
            <a:endParaRPr/>
          </a:p>
          <a:p>
            <a:pPr>
              <a:lnSpc>
                <a:spcPct val="80000"/>
              </a:lnSpc>
              <a:buSzPct val="45000"/>
              <a:buFont typeface="Times New Roman"/>
              <a:buChar char=""/>
            </a:pPr>
            <a:endParaRPr/>
          </a:p>
          <a:p>
            <a:pPr>
              <a:lnSpc>
                <a:spcPct val="80000"/>
              </a:lnSpc>
              <a:buSzPct val="45000"/>
              <a:buFont typeface="Times New Roman"/>
              <a:buChar char=""/>
            </a:pPr>
            <a:endParaRPr/>
          </a:p>
          <a:p>
            <a:pPr>
              <a:lnSpc>
                <a:spcPct val="80000"/>
              </a:lnSpc>
              <a:buSzPct val="45000"/>
              <a:buFont typeface="Times New Roman"/>
              <a:buChar char=""/>
            </a:pPr>
            <a:endParaRPr/>
          </a:p>
          <a:p>
            <a:pPr>
              <a:lnSpc>
                <a:spcPct val="80000"/>
              </a:lnSpc>
              <a:buSzPct val="45000"/>
              <a:buFont typeface="Wingdings" charset="2"/>
              <a:buChar char=""/>
            </a:pPr>
            <a:r>
              <a:rPr lang="en-US" sz="2800">
                <a:solidFill>
                  <a:srgbClr val="E6E6E6"/>
                </a:solidFill>
                <a:latin typeface="Times New Roman"/>
                <a:ea typeface="msmincho"/>
              </a:rPr>
              <a:t>From our swan example. the cgr would be:</a:t>
            </a:r>
            <a:endParaRPr/>
          </a:p>
          <a:p>
            <a:pPr lvl="1">
              <a:lnSpc>
                <a:spcPct val="100000"/>
              </a:lnSpc>
              <a:buSzPct val="70000"/>
              <a:buFont typeface="Palatino"/>
              <a:buChar char="•"/>
            </a:pPr>
            <a:r>
              <a:rPr lang="en-US" sz="2400">
                <a:solidFill>
                  <a:srgbClr val="E6E6E6"/>
                </a:solidFill>
                <a:latin typeface="Times New Roman"/>
                <a:ea typeface="msmincho"/>
              </a:rPr>
              <a:t>cgr = ∆N / N</a:t>
            </a:r>
            <a:endParaRPr/>
          </a:p>
          <a:p>
            <a:pPr lvl="1">
              <a:lnSpc>
                <a:spcPct val="100000"/>
              </a:lnSpc>
              <a:buSzPct val="70000"/>
              <a:buFont typeface="Palatino"/>
              <a:buChar char="•"/>
            </a:pPr>
            <a:r>
              <a:rPr lang="en-US" sz="2400">
                <a:solidFill>
                  <a:srgbClr val="E6E6E6"/>
                </a:solidFill>
                <a:latin typeface="Times New Roman"/>
                <a:ea typeface="msmincho"/>
              </a:rPr>
              <a:t>cgr = 152 / 100 = 1.52 </a:t>
            </a:r>
            <a:endParaRPr/>
          </a:p>
          <a:p>
            <a:pPr lvl="1">
              <a:lnSpc>
                <a:spcPct val="100000"/>
              </a:lnSpc>
              <a:buSzPct val="70000"/>
              <a:buFont typeface="Times New Roman"/>
              <a:buChar char="–"/>
            </a:pPr>
            <a:r>
              <a:rPr lang="en-US" sz="2400">
                <a:solidFill>
                  <a:srgbClr val="E6E6E6"/>
                </a:solidFill>
                <a:latin typeface="Times New Roman"/>
                <a:ea typeface="msmincho"/>
              </a:rPr>
              <a:t>Therefore this pop is growing by 1.52 swans per swan.</a:t>
            </a:r>
            <a:endParaRPr/>
          </a:p>
        </p:txBody>
      </p:sp>
      <p:sp>
        <p:nvSpPr>
          <p:cNvPr id="156" name="CustomShape 4"/>
          <p:cNvSpPr/>
          <p:nvPr/>
        </p:nvSpPr>
        <p:spPr>
          <a:xfrm>
            <a:off x="3443400" y="2771640"/>
            <a:ext cx="3106800" cy="1889280"/>
          </a:xfrm>
          <a:prstGeom prst="rect">
            <a:avLst/>
          </a:prstGeom>
          <a:noFill/>
          <a:ln>
            <a:noFill/>
          </a:ln>
        </p:spPr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662" y="5113275"/>
            <a:ext cx="3498308" cy="224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dur="indefinite" fill="hold">
                      <p:stCondLst>
                        <p:cond delay="indefinite"/>
                      </p:stCondLst>
                      <p:childTnLst>
                        <p:par>
                          <p:cTn id="4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dur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89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dur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30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dur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43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dur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67" end="2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dur="indefinite" fill="hold">
                      <p:stCondLst>
                        <p:cond delay="indefinite"/>
                      </p:stCondLst>
                      <p:childTnLst>
                        <p:par>
                          <p:cTn id="14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dur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43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dur="indefinite" fill="hold">
                      <p:stCondLst>
                        <p:cond delay="indefinite"/>
                      </p:stCondLst>
                      <p:childTnLst>
                        <p:par>
                          <p:cTn id="18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dur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67" end="2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503280" y="301680"/>
            <a:ext cx="9072360" cy="1260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SzPct val="45000"/>
              <a:buFont typeface="Times New Roman"/>
              <a:buChar char="•"/>
            </a:pPr>
            <a:r>
              <a:rPr lang="en-CA" sz="4400" b="1">
                <a:solidFill>
                  <a:srgbClr val="E6E6E6"/>
                </a:solidFill>
                <a:latin typeface="Times New Roman"/>
                <a:ea typeface="msmincho"/>
              </a:rPr>
              <a:t>∆Size per capita per </a:t>
            </a:r>
            <a:r>
              <a:rPr lang="en-CA" sz="4400" b="1" i="1">
                <a:solidFill>
                  <a:srgbClr val="E6E6E6"/>
                </a:solidFill>
                <a:latin typeface="Times New Roman"/>
                <a:ea typeface="msmincho"/>
              </a:rPr>
              <a:t>time</a:t>
            </a:r>
            <a:endParaRPr/>
          </a:p>
        </p:txBody>
      </p:sp>
      <p:sp>
        <p:nvSpPr>
          <p:cNvPr id="158" name="CustomShape 2"/>
          <p:cNvSpPr/>
          <p:nvPr/>
        </p:nvSpPr>
        <p:spPr>
          <a:xfrm>
            <a:off x="503280" y="1763640"/>
            <a:ext cx="9072360" cy="4959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buSzPct val="45000"/>
              <a:buFont typeface="Wingdings" charset="2"/>
              <a:buChar char=""/>
            </a:pPr>
            <a:r>
              <a:rPr lang="en-US" sz="2800">
                <a:solidFill>
                  <a:srgbClr val="E6E6E6"/>
                </a:solidFill>
                <a:latin typeface="Times New Roman"/>
                <a:ea typeface="msmincho"/>
              </a:rPr>
              <a:t>Growth usually considers a time frame as well. Adding this to our formula gives:</a:t>
            </a:r>
            <a:endParaRPr/>
          </a:p>
          <a:p>
            <a:pPr algn="ctr">
              <a:lnSpc>
                <a:spcPct val="100000"/>
              </a:lnSpc>
              <a:buSzPct val="70000"/>
              <a:buFont typeface="Times New Roman"/>
              <a:buChar char="•"/>
            </a:pPr>
            <a:r>
              <a:rPr lang="en-US" sz="2800">
                <a:solidFill>
                  <a:srgbClr val="E6E6E6"/>
                </a:solidFill>
                <a:latin typeface="Times New Roman"/>
                <a:ea typeface="msmincho"/>
              </a:rPr>
              <a:t>cgrN = ∆N / ∆t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"/>
            </a:pPr>
            <a:r>
              <a:rPr lang="en-US" sz="2800">
                <a:solidFill>
                  <a:srgbClr val="E6E6E6"/>
                </a:solidFill>
                <a:latin typeface="Times New Roman"/>
                <a:ea typeface="msmincho"/>
              </a:rPr>
              <a:t>This type of growth is referred to as just </a:t>
            </a:r>
            <a:r>
              <a:rPr lang="en-US" sz="2800" i="1">
                <a:solidFill>
                  <a:srgbClr val="E6E6E6"/>
                </a:solidFill>
                <a:latin typeface="Times New Roman"/>
                <a:ea typeface="msmincho"/>
              </a:rPr>
              <a:t>Growth rate</a:t>
            </a:r>
            <a:r>
              <a:rPr lang="en-US" sz="2800">
                <a:solidFill>
                  <a:srgbClr val="E6E6E6"/>
                </a:solidFill>
                <a:latin typeface="Times New Roman"/>
                <a:ea typeface="msmincho"/>
              </a:rPr>
              <a:t>. Growth rate considers </a:t>
            </a:r>
            <a:r>
              <a:rPr lang="en-US" sz="2800" i="1">
                <a:solidFill>
                  <a:srgbClr val="E6E6E6"/>
                </a:solidFill>
                <a:latin typeface="Times New Roman"/>
                <a:ea typeface="msmincho"/>
              </a:rPr>
              <a:t>all</a:t>
            </a:r>
            <a:r>
              <a:rPr lang="en-US" sz="2800">
                <a:solidFill>
                  <a:srgbClr val="E6E6E6"/>
                </a:solidFill>
                <a:latin typeface="Times New Roman"/>
                <a:ea typeface="msmincho"/>
              </a:rPr>
              <a:t> of these factors:</a:t>
            </a:r>
            <a:endParaRPr/>
          </a:p>
          <a:p>
            <a:pPr lvl="1">
              <a:lnSpc>
                <a:spcPct val="100000"/>
              </a:lnSpc>
              <a:buSzPct val="45000"/>
              <a:buFont typeface="Wingdings" charset="2"/>
              <a:buChar char=""/>
            </a:pPr>
            <a:r>
              <a:rPr lang="en-US" sz="2400">
                <a:solidFill>
                  <a:srgbClr val="E6E6E6"/>
                </a:solidFill>
                <a:latin typeface="Times New Roman"/>
                <a:ea typeface="msmincho"/>
              </a:rPr>
              <a:t>initial size</a:t>
            </a:r>
            <a:endParaRPr/>
          </a:p>
          <a:p>
            <a:pPr lvl="1">
              <a:lnSpc>
                <a:spcPct val="100000"/>
              </a:lnSpc>
              <a:buSzPct val="45000"/>
              <a:buFont typeface="Wingdings" charset="2"/>
              <a:buChar char=""/>
            </a:pPr>
            <a:r>
              <a:rPr lang="en-US" sz="2400">
                <a:solidFill>
                  <a:srgbClr val="E6E6E6"/>
                </a:solidFill>
                <a:latin typeface="Times New Roman"/>
                <a:ea typeface="msmincho"/>
              </a:rPr>
              <a:t>per capita growth rate</a:t>
            </a:r>
            <a:endParaRPr/>
          </a:p>
          <a:p>
            <a:pPr lvl="1">
              <a:lnSpc>
                <a:spcPct val="100000"/>
              </a:lnSpc>
              <a:buSzPct val="45000"/>
              <a:buFont typeface="Wingdings" charset="2"/>
              <a:buChar char=""/>
            </a:pPr>
            <a:r>
              <a:rPr lang="en-US" sz="2400">
                <a:solidFill>
                  <a:srgbClr val="E6E6E6"/>
                </a:solidFill>
                <a:latin typeface="Times New Roman"/>
                <a:ea typeface="msmincho"/>
              </a:rPr>
              <a:t>factors affecting size</a:t>
            </a:r>
            <a:endParaRPr/>
          </a:p>
          <a:p>
            <a:pPr lvl="1">
              <a:lnSpc>
                <a:spcPct val="100000"/>
              </a:lnSpc>
              <a:buSzPct val="45000"/>
              <a:buFont typeface="Wingdings" charset="2"/>
              <a:buChar char=""/>
            </a:pPr>
            <a:r>
              <a:rPr lang="en-US" sz="2400">
                <a:solidFill>
                  <a:srgbClr val="E6E6E6"/>
                </a:solidFill>
                <a:latin typeface="Times New Roman"/>
                <a:ea typeface="msmincho"/>
              </a:rPr>
              <a:t>time</a:t>
            </a:r>
            <a:endParaRPr/>
          </a:p>
          <a:p>
            <a:pPr lvl="1">
              <a:lnSpc>
                <a:spcPct val="100000"/>
              </a:lnSpc>
              <a:buSzPct val="45000"/>
              <a:buFont typeface="Times New Roman"/>
              <a:buChar char=""/>
            </a:pPr>
            <a:endParaRPr/>
          </a:p>
        </p:txBody>
      </p:sp>
      <p:sp>
        <p:nvSpPr>
          <p:cNvPr id="160" name="CustomShape 4"/>
          <p:cNvSpPr/>
          <p:nvPr/>
        </p:nvSpPr>
        <p:spPr>
          <a:xfrm>
            <a:off x="6383160" y="5040360"/>
            <a:ext cx="3106800" cy="2006640"/>
          </a:xfrm>
          <a:prstGeom prst="rect">
            <a:avLst/>
          </a:prstGeom>
          <a:noFill/>
          <a:ln>
            <a:noFill/>
          </a:ln>
        </p:spPr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2" y="4366135"/>
            <a:ext cx="4449866" cy="299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dur="indefinite" fill="hold">
                      <p:stCondLst>
                        <p:cond delay="indefinite"/>
                      </p:stCondLst>
                      <p:childTnLst>
                        <p:par>
                          <p:cTn id="4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dur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96" end="1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dur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96" end="2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dur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09" end="2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dur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32" end="2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dur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55" end="2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503280" y="301680"/>
            <a:ext cx="9072360" cy="1260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SzPct val="45000"/>
              <a:buFont typeface="Times New Roman"/>
              <a:buChar char="•"/>
            </a:pPr>
            <a:r>
              <a:rPr lang="en-CA" sz="4400" b="1">
                <a:solidFill>
                  <a:srgbClr val="E6E6E6"/>
                </a:solidFill>
                <a:latin typeface="Times New Roman"/>
                <a:ea typeface="msmincho"/>
              </a:rPr>
              <a:t>Growth Rate Example</a:t>
            </a:r>
            <a:endParaRPr/>
          </a:p>
        </p:txBody>
      </p:sp>
      <p:sp>
        <p:nvSpPr>
          <p:cNvPr id="162" name="CustomShape 2"/>
          <p:cNvSpPr/>
          <p:nvPr/>
        </p:nvSpPr>
        <p:spPr>
          <a:xfrm>
            <a:off x="163512" y="1341437"/>
            <a:ext cx="9412128" cy="5943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80000"/>
              </a:lnSpc>
              <a:buSzPct val="70000"/>
              <a:buFont typeface="Times New Roman"/>
              <a:buChar char="•"/>
            </a:pPr>
            <a:r>
              <a:rPr lang="en-US" sz="2200" dirty="0">
                <a:solidFill>
                  <a:srgbClr val="E6E6E6"/>
                </a:solidFill>
                <a:latin typeface="Times New Roman"/>
                <a:ea typeface="msmincho"/>
              </a:rPr>
              <a:t>	A population of 100 rabbits has a growth rate of 0.1 per year.</a:t>
            </a:r>
            <a:endParaRPr dirty="0"/>
          </a:p>
          <a:p>
            <a:pPr>
              <a:lnSpc>
                <a:spcPct val="80000"/>
              </a:lnSpc>
              <a:buSzPct val="70000"/>
              <a:buFont typeface="Times New Roman"/>
              <a:buChar char="•"/>
            </a:pPr>
            <a:endParaRPr dirty="0"/>
          </a:p>
          <a:p>
            <a:pPr>
              <a:lnSpc>
                <a:spcPct val="80000"/>
              </a:lnSpc>
              <a:buSzPct val="45000"/>
              <a:buFont typeface="Wingdings" charset="2"/>
              <a:buChar char=""/>
            </a:pPr>
            <a:r>
              <a:rPr lang="en-US" sz="2200" dirty="0">
                <a:solidFill>
                  <a:srgbClr val="E6E6E6"/>
                </a:solidFill>
                <a:latin typeface="Times New Roman"/>
                <a:ea typeface="msmincho"/>
              </a:rPr>
              <a:t>What is the change in population for the first year?</a:t>
            </a:r>
            <a:endParaRPr dirty="0"/>
          </a:p>
          <a:p>
            <a:pPr lvl="1">
              <a:lnSpc>
                <a:spcPct val="80000"/>
              </a:lnSpc>
              <a:buSzPct val="45000"/>
              <a:buFont typeface="Wingdings" charset="2"/>
              <a:buChar char=""/>
            </a:pPr>
            <a:r>
              <a:rPr lang="en-US" sz="2200" dirty="0" err="1">
                <a:solidFill>
                  <a:srgbClr val="E6E6E6"/>
                </a:solidFill>
                <a:latin typeface="Times New Roman"/>
                <a:ea typeface="msmincho"/>
              </a:rPr>
              <a:t>rN</a:t>
            </a:r>
            <a:r>
              <a:rPr lang="en-US" sz="2200" dirty="0">
                <a:solidFill>
                  <a:srgbClr val="E6E6E6"/>
                </a:solidFill>
                <a:latin typeface="Times New Roman"/>
                <a:ea typeface="msmincho"/>
              </a:rPr>
              <a:t> = ∆N / ∆t rewrite for ∆N, ∆N = </a:t>
            </a:r>
            <a:r>
              <a:rPr lang="en-US" sz="2200" dirty="0" err="1">
                <a:solidFill>
                  <a:srgbClr val="E6E6E6"/>
                </a:solidFill>
                <a:latin typeface="Times New Roman"/>
                <a:ea typeface="msmincho"/>
              </a:rPr>
              <a:t>rN</a:t>
            </a:r>
            <a:r>
              <a:rPr lang="en-US" sz="2200" dirty="0">
                <a:solidFill>
                  <a:srgbClr val="E6E6E6"/>
                </a:solidFill>
                <a:latin typeface="Times New Roman"/>
                <a:ea typeface="msmincho"/>
              </a:rPr>
              <a:t> ∆t </a:t>
            </a:r>
            <a:endParaRPr dirty="0"/>
          </a:p>
          <a:p>
            <a:pPr lvl="1">
              <a:lnSpc>
                <a:spcPct val="80000"/>
              </a:lnSpc>
              <a:buSzPct val="45000"/>
              <a:buFont typeface="Wingdings" charset="2"/>
              <a:buChar char=""/>
            </a:pPr>
            <a:r>
              <a:rPr lang="en-US" sz="2200" dirty="0">
                <a:solidFill>
                  <a:srgbClr val="E6E6E6"/>
                </a:solidFill>
                <a:latin typeface="Times New Roman"/>
                <a:ea typeface="msmincho"/>
              </a:rPr>
              <a:t>∆N = 0.1 x 100 x 1 = 10 </a:t>
            </a:r>
            <a:r>
              <a:rPr lang="en-US" sz="2200" dirty="0" smtClean="0">
                <a:solidFill>
                  <a:srgbClr val="E6E6E6"/>
                </a:solidFill>
                <a:latin typeface="Times New Roman"/>
                <a:ea typeface="msmincho"/>
              </a:rPr>
              <a:t>rabbits</a:t>
            </a:r>
          </a:p>
          <a:p>
            <a:pPr lvl="1">
              <a:lnSpc>
                <a:spcPct val="80000"/>
              </a:lnSpc>
              <a:buSzPct val="45000"/>
              <a:buFont typeface="Wingdings" charset="2"/>
              <a:buChar char=""/>
            </a:pPr>
            <a:endParaRPr lang="en-US" sz="2200" dirty="0">
              <a:solidFill>
                <a:srgbClr val="E6E6E6"/>
              </a:solidFill>
              <a:latin typeface="Times New Roman"/>
            </a:endParaRPr>
          </a:p>
          <a:p>
            <a:pPr lvl="1">
              <a:lnSpc>
                <a:spcPct val="80000"/>
              </a:lnSpc>
              <a:buSzPct val="45000"/>
              <a:buFont typeface="Wingdings" charset="2"/>
              <a:buChar char=""/>
            </a:pPr>
            <a:endParaRPr dirty="0"/>
          </a:p>
          <a:p>
            <a:pPr>
              <a:lnSpc>
                <a:spcPct val="80000"/>
              </a:lnSpc>
              <a:buSzPct val="45000"/>
              <a:buFont typeface="Wingdings" charset="2"/>
              <a:buChar char=""/>
            </a:pPr>
            <a:r>
              <a:rPr lang="en-US" sz="2200" dirty="0">
                <a:solidFill>
                  <a:srgbClr val="E6E6E6"/>
                </a:solidFill>
                <a:latin typeface="Times New Roman"/>
                <a:ea typeface="msmincho"/>
              </a:rPr>
              <a:t>What is the population at the end of the first year?</a:t>
            </a:r>
            <a:endParaRPr dirty="0"/>
          </a:p>
          <a:p>
            <a:pPr lvl="1">
              <a:lnSpc>
                <a:spcPct val="80000"/>
              </a:lnSpc>
              <a:buSzPct val="45000"/>
              <a:buFont typeface="Wingdings" charset="2"/>
              <a:buChar char=""/>
            </a:pPr>
            <a:r>
              <a:rPr lang="en-US" sz="2200" dirty="0">
                <a:solidFill>
                  <a:srgbClr val="E6E6E6"/>
                </a:solidFill>
                <a:latin typeface="Times New Roman"/>
                <a:ea typeface="msmincho"/>
              </a:rPr>
              <a:t>100 + 10 = 110 </a:t>
            </a:r>
            <a:r>
              <a:rPr lang="en-US" sz="2200" dirty="0" smtClean="0">
                <a:solidFill>
                  <a:srgbClr val="E6E6E6"/>
                </a:solidFill>
                <a:latin typeface="Times New Roman"/>
                <a:ea typeface="msmincho"/>
              </a:rPr>
              <a:t>rabbits</a:t>
            </a:r>
          </a:p>
          <a:p>
            <a:pPr lvl="1">
              <a:lnSpc>
                <a:spcPct val="80000"/>
              </a:lnSpc>
              <a:buSzPct val="45000"/>
              <a:buFont typeface="Wingdings" charset="2"/>
              <a:buChar char=""/>
            </a:pPr>
            <a:endParaRPr lang="en-US" sz="2200" dirty="0">
              <a:solidFill>
                <a:srgbClr val="E6E6E6"/>
              </a:solidFill>
              <a:latin typeface="Times New Roman"/>
            </a:endParaRPr>
          </a:p>
          <a:p>
            <a:pPr lvl="1">
              <a:lnSpc>
                <a:spcPct val="80000"/>
              </a:lnSpc>
              <a:buSzPct val="45000"/>
              <a:buFont typeface="Wingdings" charset="2"/>
              <a:buChar char=""/>
            </a:pPr>
            <a:endParaRPr dirty="0"/>
          </a:p>
          <a:p>
            <a:pPr>
              <a:lnSpc>
                <a:spcPct val="80000"/>
              </a:lnSpc>
              <a:buSzPct val="45000"/>
              <a:buFont typeface="Wingdings" charset="2"/>
              <a:buChar char=""/>
            </a:pPr>
            <a:r>
              <a:rPr lang="en-US" sz="2200" dirty="0">
                <a:solidFill>
                  <a:srgbClr val="E6E6E6"/>
                </a:solidFill>
                <a:latin typeface="Times New Roman"/>
                <a:ea typeface="msmincho"/>
              </a:rPr>
              <a:t>What is the change in population for the second year?</a:t>
            </a:r>
            <a:endParaRPr dirty="0"/>
          </a:p>
          <a:p>
            <a:pPr lvl="1">
              <a:lnSpc>
                <a:spcPct val="80000"/>
              </a:lnSpc>
              <a:buSzPct val="45000"/>
              <a:buFont typeface="Wingdings" charset="2"/>
              <a:buChar char=""/>
            </a:pPr>
            <a:r>
              <a:rPr lang="en-US" sz="2200" dirty="0">
                <a:solidFill>
                  <a:srgbClr val="E6E6E6"/>
                </a:solidFill>
                <a:latin typeface="Times New Roman"/>
                <a:ea typeface="msmincho"/>
              </a:rPr>
              <a:t>∆N, ∆N = </a:t>
            </a:r>
            <a:r>
              <a:rPr lang="en-US" sz="2200" dirty="0" err="1">
                <a:solidFill>
                  <a:srgbClr val="E6E6E6"/>
                </a:solidFill>
                <a:latin typeface="Times New Roman"/>
                <a:ea typeface="msmincho"/>
              </a:rPr>
              <a:t>rN</a:t>
            </a:r>
            <a:r>
              <a:rPr lang="en-US" sz="2200" dirty="0">
                <a:solidFill>
                  <a:srgbClr val="E6E6E6"/>
                </a:solidFill>
                <a:latin typeface="Times New Roman"/>
                <a:ea typeface="msmincho"/>
              </a:rPr>
              <a:t> ∆t</a:t>
            </a:r>
            <a:endParaRPr dirty="0"/>
          </a:p>
          <a:p>
            <a:pPr lvl="1">
              <a:lnSpc>
                <a:spcPct val="80000"/>
              </a:lnSpc>
              <a:buSzPct val="45000"/>
              <a:buFont typeface="Wingdings" charset="2"/>
              <a:buChar char=""/>
            </a:pPr>
            <a:r>
              <a:rPr lang="en-US" sz="2200" dirty="0">
                <a:solidFill>
                  <a:srgbClr val="E6E6E6"/>
                </a:solidFill>
                <a:latin typeface="Times New Roman"/>
                <a:ea typeface="msmincho"/>
              </a:rPr>
              <a:t>∆N = 0.1 x </a:t>
            </a:r>
            <a:r>
              <a:rPr lang="en-US" sz="2200" b="1" dirty="0">
                <a:solidFill>
                  <a:srgbClr val="E6E6E6"/>
                </a:solidFill>
                <a:latin typeface="Times New Roman"/>
                <a:ea typeface="msmincho"/>
              </a:rPr>
              <a:t>110</a:t>
            </a:r>
            <a:r>
              <a:rPr lang="en-US" sz="2200" dirty="0">
                <a:solidFill>
                  <a:srgbClr val="E6E6E6"/>
                </a:solidFill>
                <a:latin typeface="Times New Roman"/>
                <a:ea typeface="msmincho"/>
              </a:rPr>
              <a:t> x 1 = 11 </a:t>
            </a:r>
            <a:r>
              <a:rPr lang="en-US" sz="2200" dirty="0" smtClean="0">
                <a:solidFill>
                  <a:srgbClr val="E6E6E6"/>
                </a:solidFill>
                <a:latin typeface="Times New Roman"/>
                <a:ea typeface="msmincho"/>
              </a:rPr>
              <a:t>rabbits</a:t>
            </a:r>
          </a:p>
          <a:p>
            <a:pPr lvl="1">
              <a:lnSpc>
                <a:spcPct val="80000"/>
              </a:lnSpc>
              <a:buSzPct val="45000"/>
              <a:buFont typeface="Wingdings" charset="2"/>
              <a:buChar char=""/>
            </a:pPr>
            <a:endParaRPr lang="en-US" sz="2200" dirty="0">
              <a:solidFill>
                <a:srgbClr val="E6E6E6"/>
              </a:solidFill>
              <a:latin typeface="Times New Roman"/>
            </a:endParaRPr>
          </a:p>
          <a:p>
            <a:pPr lvl="1">
              <a:lnSpc>
                <a:spcPct val="80000"/>
              </a:lnSpc>
              <a:buSzPct val="45000"/>
              <a:buFont typeface="Wingdings" charset="2"/>
              <a:buChar char=""/>
            </a:pPr>
            <a:endParaRPr dirty="0"/>
          </a:p>
          <a:p>
            <a:pPr>
              <a:lnSpc>
                <a:spcPct val="80000"/>
              </a:lnSpc>
              <a:buSzPct val="45000"/>
              <a:buFont typeface="Wingdings" charset="2"/>
              <a:buChar char=""/>
            </a:pPr>
            <a:r>
              <a:rPr lang="en-US" sz="2200" dirty="0">
                <a:solidFill>
                  <a:srgbClr val="E6E6E6"/>
                </a:solidFill>
                <a:latin typeface="Times New Roman"/>
                <a:ea typeface="msmincho"/>
              </a:rPr>
              <a:t>What is the population at the end of the second year?</a:t>
            </a:r>
            <a:endParaRPr dirty="0"/>
          </a:p>
          <a:p>
            <a:pPr lvl="1">
              <a:lnSpc>
                <a:spcPct val="80000"/>
              </a:lnSpc>
              <a:buSzPct val="45000"/>
              <a:buFont typeface="Wingdings" charset="2"/>
              <a:buChar char=""/>
            </a:pPr>
            <a:r>
              <a:rPr lang="en-US" sz="2200" dirty="0">
                <a:solidFill>
                  <a:srgbClr val="E6E6E6"/>
                </a:solidFill>
                <a:latin typeface="Times New Roman"/>
                <a:ea typeface="msmincho"/>
              </a:rPr>
              <a:t>110 + 11 = 121 </a:t>
            </a:r>
            <a:r>
              <a:rPr lang="en-US" sz="2200" dirty="0" smtClean="0">
                <a:solidFill>
                  <a:srgbClr val="E6E6E6"/>
                </a:solidFill>
                <a:latin typeface="Times New Roman"/>
                <a:ea typeface="msmincho"/>
              </a:rPr>
              <a:t>rabbits</a:t>
            </a:r>
          </a:p>
          <a:p>
            <a:pPr lvl="1">
              <a:lnSpc>
                <a:spcPct val="80000"/>
              </a:lnSpc>
              <a:buSzPct val="45000"/>
              <a:buFont typeface="Wingdings" charset="2"/>
              <a:buChar char=""/>
            </a:pPr>
            <a:endParaRPr lang="en-US" sz="2200" dirty="0">
              <a:solidFill>
                <a:srgbClr val="E6E6E6"/>
              </a:solidFill>
              <a:latin typeface="Times New Roman"/>
            </a:endParaRPr>
          </a:p>
          <a:p>
            <a:pPr lvl="1">
              <a:lnSpc>
                <a:spcPct val="80000"/>
              </a:lnSpc>
              <a:buSzPct val="45000"/>
              <a:buFont typeface="Wingdings" charset="2"/>
              <a:buChar char=""/>
            </a:pPr>
            <a:endParaRPr dirty="0"/>
          </a:p>
          <a:p>
            <a:pPr>
              <a:lnSpc>
                <a:spcPct val="80000"/>
              </a:lnSpc>
              <a:buSzPct val="45000"/>
              <a:buFont typeface="Wingdings" charset="2"/>
              <a:buChar char=""/>
            </a:pPr>
            <a:r>
              <a:rPr lang="en-US" sz="2200" dirty="0">
                <a:solidFill>
                  <a:srgbClr val="E6E6E6"/>
                </a:solidFill>
                <a:latin typeface="Times New Roman"/>
                <a:ea typeface="msmincho"/>
              </a:rPr>
              <a:t>Every year the size of the increase grows, but the </a:t>
            </a:r>
            <a:r>
              <a:rPr lang="en-US" sz="2200" i="1" dirty="0">
                <a:solidFill>
                  <a:srgbClr val="E6E6E6"/>
                </a:solidFill>
                <a:latin typeface="Times New Roman"/>
                <a:ea typeface="msmincho"/>
              </a:rPr>
              <a:t>rate</a:t>
            </a:r>
            <a:r>
              <a:rPr lang="en-US" sz="2200" dirty="0">
                <a:solidFill>
                  <a:srgbClr val="E6E6E6"/>
                </a:solidFill>
                <a:latin typeface="Times New Roman"/>
                <a:ea typeface="msmincho"/>
              </a:rPr>
              <a:t> remains the same.</a:t>
            </a:r>
            <a:endParaRPr dirty="0"/>
          </a:p>
        </p:txBody>
      </p:sp>
      <p:pic>
        <p:nvPicPr>
          <p:cNvPr id="163" name="Picture 162"/>
          <p:cNvPicPr/>
          <p:nvPr/>
        </p:nvPicPr>
        <p:blipFill>
          <a:blip r:embed="rId4"/>
          <a:stretch>
            <a:fillRect/>
          </a:stretch>
        </p:blipFill>
        <p:spPr>
          <a:xfrm>
            <a:off x="6791933" y="2103437"/>
            <a:ext cx="2819400" cy="3886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dur="indefinite" fill="hold">
                      <p:stCondLst>
                        <p:cond delay="indefinite"/>
                      </p:stCondLst>
                      <p:childTnLst>
                        <p:par>
                          <p:cTn id="4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dur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26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dur="indefinite" fill="hold">
                      <p:stCondLst>
                        <p:cond delay="indefinite"/>
                      </p:stCondLst>
                      <p:childTnLst>
                        <p:par>
                          <p:cTn id="8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dur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59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dur="indefinite" fill="hold">
                      <p:stCondLst>
                        <p:cond delay="indefinite"/>
                      </p:stCondLst>
                      <p:childTnLst>
                        <p:par>
                          <p:cTn id="12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dur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36" end="2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dur="indefinite" fill="hold">
                      <p:stCondLst>
                        <p:cond delay="indefinite"/>
                      </p:stCondLst>
                      <p:childTnLst>
                        <p:par>
                          <p:cTn id="16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dur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05" end="3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dur="indefinite" fill="hold">
                      <p:stCondLst>
                        <p:cond delay="indefinite"/>
                      </p:stCondLst>
                      <p:childTnLst>
                        <p:par>
                          <p:cTn id="20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dur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12" end="3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dur="indefinite" fill="hold">
                      <p:stCondLst>
                        <p:cond delay="indefinite"/>
                      </p:stCondLst>
                      <p:childTnLst>
                        <p:par>
                          <p:cTn id="24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dur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90" end="4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dur="indefinite" fill="hold">
                      <p:stCondLst>
                        <p:cond delay="indefinite"/>
                      </p:stCondLst>
                      <p:childTnLst>
                        <p:par>
                          <p:cTn id="28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dur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405" end="4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dur="indefinite" fill="hold">
                      <p:stCondLst>
                        <p:cond delay="indefinite"/>
                      </p:stCondLst>
                      <p:childTnLst>
                        <p:par>
                          <p:cTn id="32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dur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26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dur="indefinite" fill="hold">
                      <p:stCondLst>
                        <p:cond delay="indefinite"/>
                      </p:stCondLst>
                      <p:childTnLst>
                        <p:par>
                          <p:cTn id="36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dur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59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dur="indefinite" fill="hold">
                      <p:stCondLst>
                        <p:cond delay="indefinite"/>
                      </p:stCondLst>
                      <p:childTnLst>
                        <p:par>
                          <p:cTn id="40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dur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36" end="2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dur="indefinite" fill="hold">
                      <p:stCondLst>
                        <p:cond delay="indefinite"/>
                      </p:stCondLst>
                      <p:childTnLst>
                        <p:par>
                          <p:cTn id="44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dur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05" end="3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dur="indefinite" fill="hold">
                      <p:stCondLst>
                        <p:cond delay="indefinite"/>
                      </p:stCondLst>
                      <p:childTnLst>
                        <p:par>
                          <p:cTn id="48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dur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12" end="3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dur="indefinite" fill="hold">
                      <p:stCondLst>
                        <p:cond delay="indefinite"/>
                      </p:stCondLst>
                      <p:childTnLst>
                        <p:par>
                          <p:cTn id="52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dur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90" end="4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dur="indefinite" fill="hold">
                      <p:stCondLst>
                        <p:cond delay="indefinite"/>
                      </p:stCondLst>
                      <p:childTnLst>
                        <p:par>
                          <p:cTn id="56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dur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405" end="4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Homework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1763712" y="2103437"/>
            <a:ext cx="6213432" cy="2926277"/>
          </a:xfrm>
        </p:spPr>
        <p:txBody>
          <a:bodyPr/>
          <a:lstStyle/>
          <a:p>
            <a:pPr algn="ctr"/>
            <a:r>
              <a:rPr lang="en-US" sz="6600" dirty="0" smtClean="0">
                <a:solidFill>
                  <a:schemeClr val="bg1"/>
                </a:solidFill>
              </a:rPr>
              <a:t>P. 745  # 1, 2</a:t>
            </a:r>
          </a:p>
          <a:p>
            <a:pPr algn="ctr"/>
            <a:r>
              <a:rPr lang="en-US" sz="6600" dirty="0" smtClean="0">
                <a:solidFill>
                  <a:schemeClr val="bg1"/>
                </a:solidFill>
              </a:rPr>
              <a:t>P. 747 # 3</a:t>
            </a:r>
          </a:p>
          <a:p>
            <a:pPr algn="ctr"/>
            <a:r>
              <a:rPr lang="en-US" sz="6600" dirty="0" smtClean="0">
                <a:solidFill>
                  <a:schemeClr val="bg1"/>
                </a:solidFill>
              </a:rPr>
              <a:t>P. 750 #1, 2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3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673200" y="122237"/>
            <a:ext cx="8567640" cy="90007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SzPct val="45000"/>
            </a:pPr>
            <a:r>
              <a:rPr lang="en-CA" sz="4400" b="1" dirty="0" smtClean="0">
                <a:solidFill>
                  <a:srgbClr val="E5E5FF"/>
                </a:solidFill>
                <a:latin typeface="Times New Roman"/>
                <a:ea typeface="msmincho"/>
              </a:rPr>
              <a:t>Population Density &amp; Dispersion</a:t>
            </a:r>
            <a:endParaRPr sz="1200" dirty="0"/>
          </a:p>
        </p:txBody>
      </p:sp>
      <p:sp>
        <p:nvSpPr>
          <p:cNvPr id="129" name="CustomShape 2"/>
          <p:cNvSpPr/>
          <p:nvPr/>
        </p:nvSpPr>
        <p:spPr>
          <a:xfrm>
            <a:off x="1511280" y="4334040"/>
            <a:ext cx="7056360" cy="1933560"/>
          </a:xfrm>
          <a:prstGeom prst="rect">
            <a:avLst/>
          </a:prstGeom>
          <a:noFill/>
          <a:ln>
            <a:noFill/>
          </a:ln>
        </p:spPr>
      </p:sp>
      <p:pic>
        <p:nvPicPr>
          <p:cNvPr id="130" name="Picture 129"/>
          <p:cNvPicPr/>
          <p:nvPr/>
        </p:nvPicPr>
        <p:blipFill>
          <a:blip r:embed="rId4"/>
          <a:stretch>
            <a:fillRect/>
          </a:stretch>
        </p:blipFill>
        <p:spPr>
          <a:xfrm>
            <a:off x="239712" y="1189037"/>
            <a:ext cx="3581400" cy="2743200"/>
          </a:xfrm>
          <a:prstGeom prst="rect">
            <a:avLst/>
          </a:prstGeom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640" y="1022314"/>
            <a:ext cx="4702272" cy="352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84" y="4846637"/>
            <a:ext cx="6871827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503280" y="301680"/>
            <a:ext cx="9072360" cy="1260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SzPct val="45000"/>
              <a:buFont typeface="Times New Roman"/>
              <a:buChar char="•"/>
            </a:pPr>
            <a:r>
              <a:rPr lang="en-CA" sz="4400" b="1">
                <a:solidFill>
                  <a:srgbClr val="E6E6E6"/>
                </a:solidFill>
                <a:latin typeface="Times New Roman"/>
                <a:ea typeface="msmincho"/>
              </a:rPr>
              <a:t>Density</a:t>
            </a:r>
            <a:endParaRPr/>
          </a:p>
        </p:txBody>
      </p:sp>
      <p:sp>
        <p:nvSpPr>
          <p:cNvPr id="133" name="CustomShape 2"/>
          <p:cNvSpPr/>
          <p:nvPr/>
        </p:nvSpPr>
        <p:spPr>
          <a:xfrm>
            <a:off x="503280" y="1763640"/>
            <a:ext cx="9072360" cy="4959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buSzPct val="45000"/>
              <a:buFont typeface="Wingdings" charset="2"/>
              <a:buChar char=""/>
            </a:pPr>
            <a:r>
              <a:rPr lang="en-US" sz="2800">
                <a:solidFill>
                  <a:srgbClr val="E6E6E6"/>
                </a:solidFill>
                <a:latin typeface="Times New Roman"/>
                <a:ea typeface="msmincho"/>
              </a:rPr>
              <a:t>Density describes the number of organisms in a defined area.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"/>
            </a:pPr>
            <a:r>
              <a:rPr lang="en-US" sz="2800">
                <a:solidFill>
                  <a:srgbClr val="E6E6E6"/>
                </a:solidFill>
                <a:latin typeface="Times New Roman"/>
                <a:ea typeface="msmincho"/>
              </a:rPr>
              <a:t>Can be found with the following formula:</a:t>
            </a:r>
            <a:endParaRPr/>
          </a:p>
          <a:p>
            <a:pPr>
              <a:lnSpc>
                <a:spcPct val="100000"/>
              </a:lnSpc>
              <a:buSzPct val="45000"/>
              <a:buFont typeface="Times New Roman"/>
              <a:buChar char=""/>
            </a:pPr>
            <a:endParaRPr/>
          </a:p>
          <a:p>
            <a:pPr algn="ctr">
              <a:lnSpc>
                <a:spcPct val="100000"/>
              </a:lnSpc>
              <a:buSzPct val="70000"/>
              <a:buFont typeface="Times New Roman"/>
              <a:buChar char="•"/>
            </a:pPr>
            <a:r>
              <a:rPr lang="en-US" sz="2800">
                <a:solidFill>
                  <a:srgbClr val="E6E6E6"/>
                </a:solidFill>
                <a:latin typeface="Times New Roman"/>
                <a:ea typeface="msmincho"/>
              </a:rPr>
              <a:t>D</a:t>
            </a:r>
            <a:r>
              <a:rPr lang="en-US" sz="2800" baseline="-25000">
                <a:solidFill>
                  <a:srgbClr val="E6E6E6"/>
                </a:solidFill>
                <a:latin typeface="Times New Roman"/>
                <a:ea typeface="msmincho"/>
              </a:rPr>
              <a:t>p</a:t>
            </a:r>
            <a:r>
              <a:rPr lang="en-US" sz="2800">
                <a:solidFill>
                  <a:srgbClr val="E6E6E6"/>
                </a:solidFill>
                <a:latin typeface="Times New Roman"/>
                <a:ea typeface="msmincho"/>
              </a:rPr>
              <a:t> = N / A (or D = N / S in Nelson)</a:t>
            </a:r>
            <a:endParaRPr/>
          </a:p>
          <a:p>
            <a:pPr algn="ctr">
              <a:lnSpc>
                <a:spcPct val="100000"/>
              </a:lnSpc>
              <a:buSzPct val="70000"/>
              <a:buFont typeface="Times New Roman"/>
              <a:buChar char="•"/>
            </a:pPr>
            <a:endParaRPr/>
          </a:p>
          <a:p>
            <a:pPr lvl="1">
              <a:lnSpc>
                <a:spcPct val="100000"/>
              </a:lnSpc>
              <a:buSzPct val="45000"/>
              <a:buFont typeface="Wingdings" charset="2"/>
              <a:buChar char=""/>
            </a:pPr>
            <a:r>
              <a:rPr lang="en-US" sz="2400">
                <a:solidFill>
                  <a:srgbClr val="E6E6E6"/>
                </a:solidFill>
                <a:latin typeface="Times New Roman"/>
                <a:ea typeface="msmincho"/>
              </a:rPr>
              <a:t>D</a:t>
            </a:r>
            <a:r>
              <a:rPr lang="en-US" sz="2400" baseline="-25000">
                <a:solidFill>
                  <a:srgbClr val="E6E6E6"/>
                </a:solidFill>
                <a:latin typeface="Times New Roman"/>
                <a:ea typeface="msmincho"/>
              </a:rPr>
              <a:t>p</a:t>
            </a:r>
            <a:r>
              <a:rPr lang="en-US" sz="2400">
                <a:solidFill>
                  <a:srgbClr val="E6E6E6"/>
                </a:solidFill>
                <a:latin typeface="Times New Roman"/>
                <a:ea typeface="msmincho"/>
              </a:rPr>
              <a:t> is density</a:t>
            </a:r>
            <a:endParaRPr/>
          </a:p>
          <a:p>
            <a:pPr lvl="1">
              <a:lnSpc>
                <a:spcPct val="100000"/>
              </a:lnSpc>
              <a:buSzPct val="45000"/>
              <a:buFont typeface="Wingdings" charset="2"/>
              <a:buChar char=""/>
            </a:pPr>
            <a:r>
              <a:rPr lang="en-US" sz="2400">
                <a:solidFill>
                  <a:srgbClr val="E6E6E6"/>
                </a:solidFill>
                <a:latin typeface="Times New Roman"/>
                <a:ea typeface="msmincho"/>
              </a:rPr>
              <a:t>N is number of organisms </a:t>
            </a:r>
            <a:endParaRPr/>
          </a:p>
          <a:p>
            <a:pPr lvl="1">
              <a:lnSpc>
                <a:spcPct val="100000"/>
              </a:lnSpc>
              <a:buSzPct val="45000"/>
              <a:buFont typeface="Wingdings" charset="2"/>
              <a:buChar char=""/>
            </a:pPr>
            <a:r>
              <a:rPr lang="en-US" sz="2400">
                <a:solidFill>
                  <a:srgbClr val="E6E6E6"/>
                </a:solidFill>
                <a:latin typeface="Times New Roman"/>
                <a:ea typeface="msmincho"/>
              </a:rPr>
              <a:t>A is area</a:t>
            </a:r>
            <a:endParaRPr/>
          </a:p>
        </p:txBody>
      </p:sp>
      <p:sp>
        <p:nvSpPr>
          <p:cNvPr id="135" name="CustomShape 4"/>
          <p:cNvSpPr/>
          <p:nvPr/>
        </p:nvSpPr>
        <p:spPr>
          <a:xfrm>
            <a:off x="6635880" y="5124600"/>
            <a:ext cx="2854080" cy="1804680"/>
          </a:xfrm>
          <a:prstGeom prst="rect">
            <a:avLst/>
          </a:prstGeom>
          <a:noFill/>
          <a:ln>
            <a:noFill/>
          </a:ln>
        </p:spPr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268" y="4243320"/>
            <a:ext cx="4571670" cy="311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503280" y="301680"/>
            <a:ext cx="9072360" cy="1260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SzPct val="45000"/>
              <a:buFont typeface="Times New Roman"/>
              <a:buChar char="•"/>
            </a:pPr>
            <a:r>
              <a:rPr lang="en-CA" sz="4400" b="1">
                <a:solidFill>
                  <a:srgbClr val="E6E6E6"/>
                </a:solidFill>
                <a:latin typeface="Times New Roman"/>
                <a:ea typeface="msmincho"/>
              </a:rPr>
              <a:t>Density Example</a:t>
            </a:r>
            <a:endParaRPr/>
          </a:p>
        </p:txBody>
      </p:sp>
      <p:sp>
        <p:nvSpPr>
          <p:cNvPr id="137" name="CustomShape 2"/>
          <p:cNvSpPr/>
          <p:nvPr/>
        </p:nvSpPr>
        <p:spPr>
          <a:xfrm>
            <a:off x="468360" y="2463840"/>
            <a:ext cx="9072360" cy="23954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90000"/>
              </a:lnSpc>
              <a:buSzPct val="45000"/>
              <a:buFont typeface="Wingdings" charset="2"/>
              <a:buChar char=""/>
            </a:pPr>
            <a:r>
              <a:rPr lang="en-CA" sz="2800">
                <a:solidFill>
                  <a:srgbClr val="FFFFFF"/>
                </a:solidFill>
                <a:latin typeface="Times New Roman"/>
                <a:ea typeface="msmincho"/>
              </a:rPr>
              <a:t>In northern Alberta, a study of ducks in a specific 40 ha area showed some significant changes in population. Use the data from the study showing the population changes over a five year period to answer the question</a:t>
            </a:r>
            <a:endParaRPr/>
          </a:p>
        </p:txBody>
      </p:sp>
      <p:graphicFrame>
        <p:nvGraphicFramePr>
          <p:cNvPr id="138" name="Table 3"/>
          <p:cNvGraphicFramePr/>
          <p:nvPr/>
        </p:nvGraphicFramePr>
        <p:xfrm>
          <a:off x="503280" y="4327560"/>
          <a:ext cx="9072360" cy="2639880"/>
        </p:xfrm>
        <a:graphic>
          <a:graphicData uri="http://schemas.openxmlformats.org/drawingml/2006/table">
            <a:tbl>
              <a:tblPr/>
              <a:tblGrid>
                <a:gridCol w="1932120"/>
                <a:gridCol w="1511280"/>
                <a:gridCol w="1430280"/>
                <a:gridCol w="1427040"/>
                <a:gridCol w="1427040"/>
                <a:gridCol w="1344600"/>
              </a:tblGrid>
              <a:tr h="1044720"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  <a:buFont typeface="Arial"/>
                        <a:buChar char="•"/>
                      </a:pPr>
                      <a:r>
                        <a:rPr lang="en-CA" sz="2800">
                          <a:solidFill>
                            <a:srgbClr val="FFFFFF"/>
                          </a:solidFill>
                          <a:latin typeface="Arial"/>
                        </a:rPr>
                        <a:t>Duck Gender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  <a:buFont typeface="Arial"/>
                        <a:buChar char="•"/>
                      </a:pPr>
                      <a:r>
                        <a:rPr lang="en-CA" sz="2800">
                          <a:solidFill>
                            <a:srgbClr val="FFFFFF"/>
                          </a:solidFill>
                          <a:latin typeface="Arial"/>
                        </a:rPr>
                        <a:t>1989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  <a:buFont typeface="Arial"/>
                        <a:buChar char="•"/>
                      </a:pPr>
                      <a:r>
                        <a:rPr lang="en-CA" sz="2800">
                          <a:solidFill>
                            <a:srgbClr val="FFFFFF"/>
                          </a:solidFill>
                          <a:latin typeface="Arial"/>
                        </a:rPr>
                        <a:t>1990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  <a:buFont typeface="Arial"/>
                        <a:buChar char="•"/>
                      </a:pPr>
                      <a:r>
                        <a:rPr lang="en-CA" sz="2800">
                          <a:solidFill>
                            <a:srgbClr val="FFFFFF"/>
                          </a:solidFill>
                          <a:latin typeface="Arial"/>
                        </a:rPr>
                        <a:t>1991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  <a:buFont typeface="Arial"/>
                        <a:buChar char="•"/>
                      </a:pPr>
                      <a:r>
                        <a:rPr lang="en-CA" sz="2800">
                          <a:solidFill>
                            <a:srgbClr val="FFFFFF"/>
                          </a:solidFill>
                          <a:latin typeface="Arial"/>
                        </a:rPr>
                        <a:t>1992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  <a:buFont typeface="Arial"/>
                        <a:buChar char="•"/>
                      </a:pPr>
                      <a:r>
                        <a:rPr lang="en-CA" sz="2800">
                          <a:solidFill>
                            <a:srgbClr val="FFFFFF"/>
                          </a:solidFill>
                          <a:latin typeface="Arial"/>
                        </a:rPr>
                        <a:t>1993</a:t>
                      </a:r>
                      <a:endParaRPr/>
                    </a:p>
                  </a:txBody>
                  <a:tcPr/>
                </a:tc>
              </a:tr>
              <a:tr h="798480"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  <a:buFont typeface="Arial"/>
                        <a:buChar char="•"/>
                      </a:pPr>
                      <a:r>
                        <a:rPr lang="en-CA" sz="2800">
                          <a:solidFill>
                            <a:srgbClr val="FFFFFF"/>
                          </a:solidFill>
                          <a:latin typeface="Arial"/>
                        </a:rPr>
                        <a:t>Males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  <a:buFont typeface="Arial"/>
                        <a:buChar char="•"/>
                      </a:pPr>
                      <a:r>
                        <a:rPr lang="en-CA" sz="2800">
                          <a:solidFill>
                            <a:srgbClr val="FFFFFF"/>
                          </a:solidFill>
                          <a:latin typeface="Arial"/>
                        </a:rPr>
                        <a:t>40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  <a:buFont typeface="Arial"/>
                        <a:buChar char="•"/>
                      </a:pPr>
                      <a:r>
                        <a:rPr lang="en-CA" sz="2800">
                          <a:solidFill>
                            <a:srgbClr val="FFFFFF"/>
                          </a:solidFill>
                          <a:latin typeface="Arial"/>
                        </a:rPr>
                        <a:t>45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  <a:buFont typeface="Arial"/>
                        <a:buChar char="•"/>
                      </a:pPr>
                      <a:r>
                        <a:rPr lang="en-CA" sz="2800">
                          <a:solidFill>
                            <a:srgbClr val="FFFFFF"/>
                          </a:solidFill>
                          <a:latin typeface="Arial"/>
                        </a:rPr>
                        <a:t>50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  <a:buFont typeface="Arial"/>
                        <a:buChar char="•"/>
                      </a:pPr>
                      <a:r>
                        <a:rPr lang="en-CA" sz="2800">
                          <a:solidFill>
                            <a:srgbClr val="FFFFFF"/>
                          </a:solidFill>
                          <a:latin typeface="Arial"/>
                        </a:rPr>
                        <a:t>60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  <a:buFont typeface="Arial"/>
                        <a:buChar char="•"/>
                      </a:pPr>
                      <a:r>
                        <a:rPr lang="en-CA" sz="2800">
                          <a:solidFill>
                            <a:srgbClr val="FFFFFF"/>
                          </a:solidFill>
                          <a:latin typeface="Arial"/>
                        </a:rPr>
                        <a:t>25</a:t>
                      </a:r>
                      <a:endParaRPr/>
                    </a:p>
                  </a:txBody>
                  <a:tcPr/>
                </a:tc>
              </a:tr>
              <a:tr h="796680"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  <a:buFont typeface="Arial"/>
                        <a:buChar char="•"/>
                      </a:pPr>
                      <a:r>
                        <a:rPr lang="en-CA" sz="2800">
                          <a:solidFill>
                            <a:srgbClr val="FFFFFF"/>
                          </a:solidFill>
                          <a:latin typeface="Arial"/>
                        </a:rPr>
                        <a:t>Females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  <a:buFont typeface="Arial"/>
                        <a:buChar char="•"/>
                      </a:pPr>
                      <a:r>
                        <a:rPr lang="en-CA" sz="2800">
                          <a:solidFill>
                            <a:srgbClr val="FFFFFF"/>
                          </a:solidFill>
                          <a:latin typeface="Arial"/>
                        </a:rPr>
                        <a:t>40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  <a:buFont typeface="Arial"/>
                        <a:buChar char="•"/>
                      </a:pPr>
                      <a:r>
                        <a:rPr lang="en-CA" sz="2800">
                          <a:solidFill>
                            <a:srgbClr val="FFFFFF"/>
                          </a:solidFill>
                          <a:latin typeface="Arial"/>
                        </a:rPr>
                        <a:t>45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  <a:buFont typeface="Arial"/>
                        <a:buChar char="•"/>
                      </a:pPr>
                      <a:r>
                        <a:rPr lang="en-CA" sz="2800">
                          <a:solidFill>
                            <a:srgbClr val="FFFFFF"/>
                          </a:solidFill>
                          <a:latin typeface="Arial"/>
                        </a:rPr>
                        <a:t>48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  <a:buFont typeface="Arial"/>
                        <a:buChar char="•"/>
                      </a:pPr>
                      <a:r>
                        <a:rPr lang="en-CA" sz="2800">
                          <a:solidFill>
                            <a:srgbClr val="FFFFFF"/>
                          </a:solidFill>
                          <a:latin typeface="Arial"/>
                        </a:rPr>
                        <a:t>40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7000"/>
                        </a:lnSpc>
                        <a:buFont typeface="Arial"/>
                        <a:buChar char="•"/>
                      </a:pPr>
                      <a:r>
                        <a:rPr lang="en-CA" sz="2800">
                          <a:solidFill>
                            <a:srgbClr val="FFFFFF"/>
                          </a:solidFill>
                          <a:latin typeface="Arial"/>
                        </a:rPr>
                        <a:t>20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9" name="Picture 138"/>
          <p:cNvPicPr/>
          <p:nvPr/>
        </p:nvPicPr>
        <p:blipFill>
          <a:blip r:embed="rId4"/>
          <a:stretch>
            <a:fillRect/>
          </a:stretch>
        </p:blipFill>
        <p:spPr>
          <a:xfrm>
            <a:off x="538200" y="349200"/>
            <a:ext cx="2341440" cy="1990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503280" y="301680"/>
            <a:ext cx="9072360" cy="1260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SzPct val="45000"/>
              <a:buFont typeface="Times New Roman"/>
              <a:buChar char="•"/>
            </a:pPr>
            <a:r>
              <a:rPr lang="en-CA" sz="4400" b="1">
                <a:solidFill>
                  <a:srgbClr val="E6E6E6"/>
                </a:solidFill>
                <a:latin typeface="Times New Roman"/>
                <a:ea typeface="msmincho"/>
              </a:rPr>
              <a:t>Example Continued</a:t>
            </a:r>
            <a:endParaRPr/>
          </a:p>
        </p:txBody>
      </p:sp>
      <p:sp>
        <p:nvSpPr>
          <p:cNvPr id="141" name="CustomShape 2"/>
          <p:cNvSpPr/>
          <p:nvPr/>
        </p:nvSpPr>
        <p:spPr>
          <a:xfrm>
            <a:off x="503280" y="1763640"/>
            <a:ext cx="9072360" cy="4959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80000"/>
              </a:lnSpc>
              <a:buSzPct val="70000"/>
              <a:buFont typeface="Times New Roman"/>
              <a:buChar char="•"/>
            </a:pPr>
            <a:r>
              <a:rPr lang="en-CA" sz="2800">
                <a:solidFill>
                  <a:srgbClr val="E6E6E6"/>
                </a:solidFill>
                <a:latin typeface="Times New Roman"/>
                <a:ea typeface="msmincho"/>
              </a:rPr>
              <a:t>D</a:t>
            </a:r>
            <a:r>
              <a:rPr lang="en-CA" sz="2800" baseline="-25000">
                <a:solidFill>
                  <a:srgbClr val="E6E6E6"/>
                </a:solidFill>
                <a:latin typeface="Times New Roman"/>
                <a:ea typeface="msmincho"/>
              </a:rPr>
              <a:t>1989</a:t>
            </a:r>
            <a:r>
              <a:rPr lang="en-CA" sz="2800">
                <a:solidFill>
                  <a:srgbClr val="E6E6E6"/>
                </a:solidFill>
                <a:latin typeface="Times New Roman"/>
                <a:ea typeface="msmincho"/>
              </a:rPr>
              <a:t>	=	N/A</a:t>
            </a:r>
            <a:endParaRPr/>
          </a:p>
          <a:p>
            <a:pPr>
              <a:lnSpc>
                <a:spcPct val="80000"/>
              </a:lnSpc>
              <a:buSzPct val="70000"/>
              <a:buFont typeface="Times New Roman"/>
              <a:buChar char="•"/>
            </a:pPr>
            <a:r>
              <a:rPr lang="en-CA" sz="2800">
                <a:solidFill>
                  <a:srgbClr val="E6E6E6"/>
                </a:solidFill>
                <a:latin typeface="Times New Roman"/>
                <a:ea typeface="msmincho"/>
              </a:rPr>
              <a:t>			=	80 ducks/40 ha</a:t>
            </a:r>
            <a:endParaRPr/>
          </a:p>
          <a:p>
            <a:pPr>
              <a:lnSpc>
                <a:spcPct val="80000"/>
              </a:lnSpc>
              <a:buSzPct val="70000"/>
              <a:buFont typeface="Times New Roman"/>
              <a:buChar char="•"/>
            </a:pPr>
            <a:r>
              <a:rPr lang="en-CA" sz="2800">
                <a:solidFill>
                  <a:srgbClr val="E6E6E6"/>
                </a:solidFill>
                <a:latin typeface="Times New Roman"/>
                <a:ea typeface="msmincho"/>
              </a:rPr>
              <a:t>			=	2.0 ducks/ha</a:t>
            </a:r>
            <a:endParaRPr/>
          </a:p>
          <a:p>
            <a:pPr>
              <a:lnSpc>
                <a:spcPct val="80000"/>
              </a:lnSpc>
              <a:buSzPct val="70000"/>
              <a:buFont typeface="Times New Roman"/>
              <a:buChar char="•"/>
            </a:pPr>
            <a:endParaRPr/>
          </a:p>
          <a:p>
            <a:pPr>
              <a:lnSpc>
                <a:spcPct val="80000"/>
              </a:lnSpc>
              <a:buSzPct val="70000"/>
              <a:buFont typeface="Times New Roman"/>
              <a:buChar char="•"/>
            </a:pPr>
            <a:r>
              <a:rPr lang="en-CA" sz="2800">
                <a:solidFill>
                  <a:srgbClr val="E6E6E6"/>
                </a:solidFill>
                <a:latin typeface="Times New Roman"/>
                <a:ea typeface="msmincho"/>
              </a:rPr>
              <a:t>D</a:t>
            </a:r>
            <a:r>
              <a:rPr lang="en-CA" sz="2800" baseline="-25000">
                <a:solidFill>
                  <a:srgbClr val="E6E6E6"/>
                </a:solidFill>
                <a:latin typeface="Times New Roman"/>
                <a:ea typeface="msmincho"/>
              </a:rPr>
              <a:t>1993</a:t>
            </a:r>
            <a:r>
              <a:rPr lang="en-CA" sz="2800">
                <a:solidFill>
                  <a:srgbClr val="E6E6E6"/>
                </a:solidFill>
                <a:latin typeface="Times New Roman"/>
                <a:ea typeface="msmincho"/>
              </a:rPr>
              <a:t>	=	N/A</a:t>
            </a:r>
            <a:endParaRPr/>
          </a:p>
          <a:p>
            <a:pPr>
              <a:lnSpc>
                <a:spcPct val="80000"/>
              </a:lnSpc>
              <a:buSzPct val="70000"/>
              <a:buFont typeface="Times New Roman"/>
              <a:buChar char="•"/>
            </a:pPr>
            <a:r>
              <a:rPr lang="en-CA" sz="2800">
                <a:solidFill>
                  <a:srgbClr val="E6E6E6"/>
                </a:solidFill>
                <a:latin typeface="Times New Roman"/>
                <a:ea typeface="msmincho"/>
              </a:rPr>
              <a:t>			=	45 ducks/40 ha</a:t>
            </a:r>
            <a:endParaRPr/>
          </a:p>
          <a:p>
            <a:pPr>
              <a:lnSpc>
                <a:spcPct val="80000"/>
              </a:lnSpc>
              <a:buSzPct val="70000"/>
              <a:buFont typeface="Times New Roman"/>
              <a:buChar char="•"/>
            </a:pPr>
            <a:r>
              <a:rPr lang="en-CA" sz="2800">
                <a:solidFill>
                  <a:srgbClr val="E6E6E6"/>
                </a:solidFill>
                <a:latin typeface="Times New Roman"/>
                <a:ea typeface="msmincho"/>
              </a:rPr>
              <a:t>			=	1.1 ducks/ha</a:t>
            </a:r>
            <a:endParaRPr/>
          </a:p>
          <a:p>
            <a:pPr>
              <a:lnSpc>
                <a:spcPct val="80000"/>
              </a:lnSpc>
              <a:buSzPct val="70000"/>
              <a:buFont typeface="Times New Roman"/>
              <a:buChar char="•"/>
            </a:pPr>
            <a:endParaRPr/>
          </a:p>
          <a:p>
            <a:pPr>
              <a:lnSpc>
                <a:spcPct val="80000"/>
              </a:lnSpc>
              <a:buSzPct val="70000"/>
              <a:buFont typeface="Times New Roman"/>
              <a:buChar char="•"/>
            </a:pPr>
            <a:r>
              <a:rPr lang="en-CA" sz="2800">
                <a:solidFill>
                  <a:srgbClr val="E6E6E6"/>
                </a:solidFill>
                <a:latin typeface="Times New Roman"/>
                <a:ea typeface="msmincho"/>
              </a:rPr>
              <a:t>	Is this population changing?</a:t>
            </a:r>
            <a:endParaRPr/>
          </a:p>
          <a:p>
            <a:pPr>
              <a:lnSpc>
                <a:spcPct val="80000"/>
              </a:lnSpc>
              <a:buSzPct val="70000"/>
              <a:buFont typeface="Times New Roman"/>
              <a:buChar char="•"/>
            </a:pPr>
            <a:r>
              <a:rPr lang="en-CA" sz="2800">
                <a:solidFill>
                  <a:srgbClr val="E6E6E6"/>
                </a:solidFill>
                <a:latin typeface="Times New Roman"/>
                <a:ea typeface="msmincho"/>
              </a:rPr>
              <a:t>	How can we describe that change?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dur="indefinite" fill="hold">
                      <p:stCondLst>
                        <p:cond delay="indefinite"/>
                      </p:stCondLst>
                      <p:childTnLst>
                        <p:par>
                          <p:cTn id="4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dur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dur="indefinite" fill="hold">
                      <p:stCondLst>
                        <p:cond delay="indefinite"/>
                      </p:stCondLst>
                      <p:childTnLst>
                        <p:par>
                          <p:cTn id="8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dur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dur="indefinite" fill="hold">
                      <p:stCondLst>
                        <p:cond delay="indefinite"/>
                      </p:stCondLst>
                      <p:childTnLst>
                        <p:par>
                          <p:cTn id="12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dur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32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dur="indefinite" fill="hold">
                      <p:stCondLst>
                        <p:cond delay="indefinite"/>
                      </p:stCondLst>
                      <p:childTnLst>
                        <p:par>
                          <p:cTn id="16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dur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51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dur="indefinite" fill="hold">
                      <p:stCondLst>
                        <p:cond delay="indefinite"/>
                      </p:stCondLst>
                      <p:childTnLst>
                        <p:par>
                          <p:cTn id="20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dur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63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dur="indefinite" fill="hold">
                      <p:stCondLst>
                        <p:cond delay="indefinite"/>
                      </p:stCondLst>
                      <p:childTnLst>
                        <p:par>
                          <p:cTn id="24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dur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83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dur="indefinite" fill="hold">
                      <p:stCondLst>
                        <p:cond delay="indefinite"/>
                      </p:stCondLst>
                      <p:childTnLst>
                        <p:par>
                          <p:cTn id="28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dur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02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dur="indefinite" fill="hold">
                      <p:stCondLst>
                        <p:cond delay="indefinite"/>
                      </p:stCondLst>
                      <p:childTnLst>
                        <p:par>
                          <p:cTn id="32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dur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32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dur="indefinite" fill="hold">
                      <p:stCondLst>
                        <p:cond delay="indefinite"/>
                      </p:stCondLst>
                      <p:childTnLst>
                        <p:par>
                          <p:cTn id="36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dur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dur="indefinite" fill="hold">
                      <p:stCondLst>
                        <p:cond delay="indefinite"/>
                      </p:stCondLst>
                      <p:childTnLst>
                        <p:par>
                          <p:cTn id="40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dur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32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dur="indefinite" fill="hold">
                      <p:stCondLst>
                        <p:cond delay="indefinite"/>
                      </p:stCondLst>
                      <p:childTnLst>
                        <p:par>
                          <p:cTn id="44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dur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63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dur="indefinite" fill="hold">
                      <p:stCondLst>
                        <p:cond delay="indefinite"/>
                      </p:stCondLst>
                      <p:childTnLst>
                        <p:par>
                          <p:cTn id="48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dur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83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503280" y="301680"/>
            <a:ext cx="9072360" cy="1260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SzPct val="45000"/>
              <a:buFont typeface="Times New Roman"/>
              <a:buChar char="•"/>
            </a:pPr>
            <a:r>
              <a:rPr lang="en-CA" sz="4400" b="1">
                <a:solidFill>
                  <a:srgbClr val="E6E6E6"/>
                </a:solidFill>
                <a:latin typeface="Times New Roman"/>
                <a:ea typeface="msmincho"/>
              </a:rPr>
              <a:t>Change in Density</a:t>
            </a:r>
            <a:endParaRPr/>
          </a:p>
        </p:txBody>
      </p:sp>
      <p:sp>
        <p:nvSpPr>
          <p:cNvPr id="143" name="CustomShape 2"/>
          <p:cNvSpPr/>
          <p:nvPr/>
        </p:nvSpPr>
        <p:spPr>
          <a:xfrm>
            <a:off x="503280" y="1763640"/>
            <a:ext cx="9072360" cy="4989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buSzPct val="45000"/>
              <a:buFont typeface="Wingdings" charset="2"/>
              <a:buChar char=""/>
            </a:pPr>
            <a:r>
              <a:rPr lang="en-US" sz="3200">
                <a:solidFill>
                  <a:srgbClr val="E6E6E6"/>
                </a:solidFill>
                <a:latin typeface="Times New Roman"/>
                <a:ea typeface="msmincho"/>
              </a:rPr>
              <a:t>Changes within a population over time is referred to as R or </a:t>
            </a:r>
            <a:r>
              <a:rPr lang="en-US" sz="3200" b="1">
                <a:solidFill>
                  <a:srgbClr val="E6E6E6"/>
                </a:solidFill>
                <a:latin typeface="Times New Roman"/>
                <a:ea typeface="msmincho"/>
              </a:rPr>
              <a:t>rate of change</a:t>
            </a:r>
            <a:r>
              <a:rPr lang="en-US" sz="3200">
                <a:solidFill>
                  <a:srgbClr val="E6E6E6"/>
                </a:solidFill>
                <a:latin typeface="Times New Roman"/>
                <a:ea typeface="msmincho"/>
              </a:rPr>
              <a:t>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"/>
            </a:pPr>
            <a:r>
              <a:rPr lang="en-US" sz="3200">
                <a:solidFill>
                  <a:srgbClr val="E6E6E6"/>
                </a:solidFill>
                <a:latin typeface="Times New Roman"/>
                <a:ea typeface="msmincho"/>
              </a:rPr>
              <a:t>R could be many things. Lets use it for density. Therefore</a:t>
            </a:r>
            <a:endParaRPr/>
          </a:p>
          <a:p>
            <a:pPr algn="ctr">
              <a:lnSpc>
                <a:spcPct val="100000"/>
              </a:lnSpc>
              <a:buSzPct val="70000"/>
              <a:buFont typeface="Times New Roman"/>
              <a:buChar char="•"/>
            </a:pPr>
            <a:r>
              <a:rPr lang="en-US" sz="3200">
                <a:solidFill>
                  <a:srgbClr val="E6E6E6"/>
                </a:solidFill>
                <a:latin typeface="Times New Roman"/>
                <a:ea typeface="msmincho"/>
              </a:rPr>
              <a:t>R</a:t>
            </a:r>
            <a:r>
              <a:rPr lang="en-US" sz="3200" baseline="-25000">
                <a:solidFill>
                  <a:srgbClr val="E6E6E6"/>
                </a:solidFill>
                <a:latin typeface="Times New Roman"/>
                <a:ea typeface="msmincho"/>
              </a:rPr>
              <a:t>D</a:t>
            </a:r>
            <a:r>
              <a:rPr lang="en-US" sz="3200">
                <a:solidFill>
                  <a:srgbClr val="E6E6E6"/>
                </a:solidFill>
                <a:latin typeface="Times New Roman"/>
                <a:ea typeface="msmincho"/>
              </a:rPr>
              <a:t> = ∆D/ ∆ t</a:t>
            </a:r>
            <a:endParaRPr/>
          </a:p>
          <a:p>
            <a:pPr lvl="1">
              <a:lnSpc>
                <a:spcPct val="100000"/>
              </a:lnSpc>
              <a:buSzPct val="45000"/>
              <a:buFont typeface="Wingdings" charset="2"/>
              <a:buChar char=""/>
            </a:pPr>
            <a:r>
              <a:rPr lang="en-US" sz="2400">
                <a:solidFill>
                  <a:srgbClr val="E6E6E6"/>
                </a:solidFill>
                <a:latin typeface="Times New Roman"/>
                <a:ea typeface="msmincho"/>
              </a:rPr>
              <a:t>R</a:t>
            </a:r>
            <a:r>
              <a:rPr lang="en-US" sz="2400" baseline="-25000">
                <a:solidFill>
                  <a:srgbClr val="E6E6E6"/>
                </a:solidFill>
                <a:latin typeface="Times New Roman"/>
                <a:ea typeface="msmincho"/>
              </a:rPr>
              <a:t>D</a:t>
            </a:r>
            <a:r>
              <a:rPr lang="en-US" sz="2400">
                <a:solidFill>
                  <a:srgbClr val="E6E6E6"/>
                </a:solidFill>
                <a:latin typeface="Times New Roman"/>
                <a:ea typeface="msmincho"/>
              </a:rPr>
              <a:t> is rate of density change</a:t>
            </a:r>
            <a:endParaRPr/>
          </a:p>
          <a:p>
            <a:pPr lvl="1">
              <a:lnSpc>
                <a:spcPct val="100000"/>
              </a:lnSpc>
              <a:buSzPct val="45000"/>
              <a:buFont typeface="Wingdings" charset="2"/>
              <a:buChar char=""/>
            </a:pPr>
            <a:r>
              <a:rPr lang="en-US" sz="2400">
                <a:solidFill>
                  <a:srgbClr val="E6E6E6"/>
                </a:solidFill>
                <a:latin typeface="Times New Roman"/>
                <a:ea typeface="msmincho"/>
              </a:rPr>
              <a:t>∆D is change in density, calculated with: ∆ D = D</a:t>
            </a:r>
            <a:r>
              <a:rPr lang="en-US" sz="2400" baseline="-25000">
                <a:solidFill>
                  <a:srgbClr val="E6E6E6"/>
                </a:solidFill>
                <a:latin typeface="Times New Roman"/>
                <a:ea typeface="msmincho"/>
              </a:rPr>
              <a:t>f</a:t>
            </a:r>
            <a:r>
              <a:rPr lang="en-US" sz="2400">
                <a:solidFill>
                  <a:srgbClr val="E6E6E6"/>
                </a:solidFill>
                <a:latin typeface="Times New Roman"/>
                <a:ea typeface="msmincho"/>
              </a:rPr>
              <a:t> – D</a:t>
            </a:r>
            <a:r>
              <a:rPr lang="en-US" sz="2400" baseline="-25000">
                <a:solidFill>
                  <a:srgbClr val="E6E6E6"/>
                </a:solidFill>
                <a:latin typeface="Times New Roman"/>
                <a:ea typeface="msmincho"/>
              </a:rPr>
              <a:t>i</a:t>
            </a:r>
            <a:endParaRPr/>
          </a:p>
          <a:p>
            <a:pPr lvl="1">
              <a:lnSpc>
                <a:spcPct val="100000"/>
              </a:lnSpc>
              <a:buSzPct val="45000"/>
              <a:buFont typeface="Wingdings" charset="2"/>
              <a:buChar char=""/>
            </a:pPr>
            <a:r>
              <a:rPr lang="en-US" sz="2400">
                <a:solidFill>
                  <a:srgbClr val="E6E6E6"/>
                </a:solidFill>
                <a:latin typeface="Times New Roman"/>
                <a:ea typeface="msmincho"/>
              </a:rPr>
              <a:t>∆t is change in time, calculated with: ∆ t = t</a:t>
            </a:r>
            <a:r>
              <a:rPr lang="en-US" sz="2400" baseline="-25000">
                <a:solidFill>
                  <a:srgbClr val="E6E6E6"/>
                </a:solidFill>
                <a:latin typeface="Times New Roman"/>
                <a:ea typeface="msmincho"/>
              </a:rPr>
              <a:t>f</a:t>
            </a:r>
            <a:r>
              <a:rPr lang="en-US" sz="2400">
                <a:solidFill>
                  <a:srgbClr val="E6E6E6"/>
                </a:solidFill>
                <a:latin typeface="Times New Roman"/>
                <a:ea typeface="msmincho"/>
              </a:rPr>
              <a:t> – t</a:t>
            </a:r>
            <a:r>
              <a:rPr lang="en-US" sz="2400" baseline="-25000">
                <a:solidFill>
                  <a:srgbClr val="E6E6E6"/>
                </a:solidFill>
                <a:latin typeface="Times New Roman"/>
                <a:ea typeface="msmincho"/>
              </a:rPr>
              <a:t>i</a:t>
            </a:r>
            <a:r>
              <a:rPr lang="en-US" sz="2800" baseline="-25000">
                <a:solidFill>
                  <a:srgbClr val="E6E6E6"/>
                </a:solidFill>
                <a:latin typeface="Times New Roman"/>
                <a:ea typeface="msmincho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dur="indefinite" fill="hold">
                      <p:stCondLst>
                        <p:cond delay="indefinite"/>
                      </p:stCondLst>
                      <p:childTnLst>
                        <p:par>
                          <p:cTn id="4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dur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77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dur="indefinite" fill="hold">
                      <p:stCondLst>
                        <p:cond delay="indefinite"/>
                      </p:stCondLst>
                      <p:childTnLst>
                        <p:par>
                          <p:cTn id="8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dur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36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dur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49" end="1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dur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78" end="2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dur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34" end="2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503280" y="301680"/>
            <a:ext cx="9072360" cy="1260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SzPct val="45000"/>
              <a:buFont typeface="Times New Roman"/>
              <a:buChar char="•"/>
            </a:pPr>
            <a:r>
              <a:rPr lang="en-CA" sz="3600" b="1">
                <a:solidFill>
                  <a:srgbClr val="E6E6E6"/>
                </a:solidFill>
                <a:latin typeface="Times New Roman"/>
                <a:ea typeface="msmincho"/>
              </a:rPr>
              <a:t>Rate of change, </a:t>
            </a:r>
            <a:r>
              <a:rPr lang="en-CA" sz="3600" b="1" i="1">
                <a:solidFill>
                  <a:srgbClr val="E6E6E6"/>
                </a:solidFill>
                <a:latin typeface="Times New Roman"/>
                <a:ea typeface="msmincho"/>
              </a:rPr>
              <a:t>density</a:t>
            </a:r>
            <a:r>
              <a:rPr lang="en-CA" sz="3600" b="1">
                <a:solidFill>
                  <a:srgbClr val="E6E6E6"/>
                </a:solidFill>
                <a:latin typeface="Times New Roman"/>
                <a:ea typeface="msmincho"/>
              </a:rPr>
              <a:t> example</a:t>
            </a:r>
            <a:endParaRPr/>
          </a:p>
        </p:txBody>
      </p:sp>
      <p:sp>
        <p:nvSpPr>
          <p:cNvPr id="145" name="CustomShape 2"/>
          <p:cNvSpPr/>
          <p:nvPr/>
        </p:nvSpPr>
        <p:spPr>
          <a:xfrm>
            <a:off x="503280" y="1763640"/>
            <a:ext cx="9072360" cy="4959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90000"/>
              </a:lnSpc>
              <a:buSzPct val="45000"/>
              <a:buFont typeface="Wingdings" charset="2"/>
              <a:buChar char=""/>
            </a:pPr>
            <a:r>
              <a:rPr lang="en-CA" sz="2800">
                <a:solidFill>
                  <a:srgbClr val="E6E6E6"/>
                </a:solidFill>
                <a:latin typeface="Times New Roman"/>
                <a:ea typeface="msmincho"/>
              </a:rPr>
              <a:t>Rate of change for density of ducks from 1989 to 1993</a:t>
            </a:r>
            <a:endParaRPr/>
          </a:p>
          <a:p>
            <a:pPr>
              <a:lnSpc>
                <a:spcPct val="90000"/>
              </a:lnSpc>
              <a:buSzPct val="45000"/>
              <a:buFont typeface="Wingdings" charset="2"/>
              <a:buChar char=""/>
            </a:pPr>
            <a:r>
              <a:rPr lang="en-CA" sz="2800">
                <a:solidFill>
                  <a:srgbClr val="E6E6E6"/>
                </a:solidFill>
                <a:latin typeface="Times New Roman"/>
                <a:ea typeface="msmincho"/>
              </a:rPr>
              <a:t>D</a:t>
            </a:r>
            <a:r>
              <a:rPr lang="en-CA" sz="2800" baseline="-25000">
                <a:solidFill>
                  <a:srgbClr val="E6E6E6"/>
                </a:solidFill>
                <a:latin typeface="Times New Roman"/>
                <a:ea typeface="msmincho"/>
              </a:rPr>
              <a:t>1989</a:t>
            </a:r>
            <a:r>
              <a:rPr lang="en-CA" sz="2800">
                <a:solidFill>
                  <a:srgbClr val="E6E6E6"/>
                </a:solidFill>
                <a:latin typeface="Times New Roman"/>
                <a:ea typeface="msmincho"/>
              </a:rPr>
              <a:t> = 2.0 ducks/ha, D</a:t>
            </a:r>
            <a:r>
              <a:rPr lang="en-CA" sz="2800" baseline="-25000">
                <a:solidFill>
                  <a:srgbClr val="E6E6E6"/>
                </a:solidFill>
                <a:latin typeface="Times New Roman"/>
                <a:ea typeface="msmincho"/>
              </a:rPr>
              <a:t>1993</a:t>
            </a:r>
            <a:r>
              <a:rPr lang="en-CA" sz="2800">
                <a:solidFill>
                  <a:srgbClr val="E6E6E6"/>
                </a:solidFill>
                <a:latin typeface="Times New Roman"/>
                <a:ea typeface="msmincho"/>
              </a:rPr>
              <a:t> = 1.1 ducks/ha</a:t>
            </a:r>
            <a:endParaRPr/>
          </a:p>
          <a:p>
            <a:pPr>
              <a:lnSpc>
                <a:spcPct val="90000"/>
              </a:lnSpc>
              <a:buSzPct val="45000"/>
              <a:buFont typeface="Times New Roman"/>
              <a:buChar char=""/>
            </a:pPr>
            <a:endParaRPr/>
          </a:p>
          <a:p>
            <a:pPr>
              <a:lnSpc>
                <a:spcPct val="90000"/>
              </a:lnSpc>
              <a:buSzPct val="45000"/>
              <a:buFont typeface="Wingdings" charset="2"/>
              <a:buChar char=""/>
            </a:pPr>
            <a:r>
              <a:rPr lang="en-CA" sz="2800">
                <a:solidFill>
                  <a:srgbClr val="E6E6E6"/>
                </a:solidFill>
                <a:latin typeface="Times New Roman"/>
                <a:ea typeface="msmincho"/>
              </a:rPr>
              <a:t>R</a:t>
            </a:r>
            <a:r>
              <a:rPr lang="en-CA" sz="2800" baseline="-25000">
                <a:solidFill>
                  <a:srgbClr val="E6E6E6"/>
                </a:solidFill>
                <a:latin typeface="Times New Roman"/>
                <a:ea typeface="msmincho"/>
              </a:rPr>
              <a:t>1989-93</a:t>
            </a:r>
            <a:r>
              <a:rPr lang="en-CA" sz="2800">
                <a:solidFill>
                  <a:srgbClr val="E6E6E6"/>
                </a:solidFill>
                <a:latin typeface="Times New Roman"/>
                <a:ea typeface="msmincho"/>
              </a:rPr>
              <a:t>	=	 ∆D/ ∆t</a:t>
            </a:r>
            <a:endParaRPr/>
          </a:p>
          <a:p>
            <a:pPr>
              <a:lnSpc>
                <a:spcPct val="90000"/>
              </a:lnSpc>
              <a:buSzPct val="70000"/>
              <a:buFont typeface="Times New Roman"/>
              <a:buChar char="•"/>
            </a:pPr>
            <a:r>
              <a:rPr lang="en-CA" sz="2800">
                <a:solidFill>
                  <a:srgbClr val="E6E6E6"/>
                </a:solidFill>
                <a:latin typeface="Times New Roman"/>
                <a:ea typeface="msmincho"/>
              </a:rPr>
              <a:t>			=	</a:t>
            </a:r>
            <a:r>
              <a:rPr lang="en-CA" sz="2800" u="sng">
                <a:solidFill>
                  <a:srgbClr val="E6E6E6"/>
                </a:solidFill>
                <a:latin typeface="Times New Roman"/>
                <a:ea typeface="msmincho"/>
              </a:rPr>
              <a:t>(1.1 – 2.0)ducks/ha</a:t>
            </a:r>
            <a:endParaRPr/>
          </a:p>
          <a:p>
            <a:pPr>
              <a:lnSpc>
                <a:spcPct val="90000"/>
              </a:lnSpc>
              <a:buSzPct val="70000"/>
              <a:buFont typeface="Times New Roman"/>
              <a:buChar char="•"/>
            </a:pPr>
            <a:r>
              <a:rPr lang="en-CA" sz="2800">
                <a:solidFill>
                  <a:srgbClr val="E6E6E6"/>
                </a:solidFill>
                <a:latin typeface="Times New Roman"/>
                <a:ea typeface="msmincho"/>
              </a:rPr>
              <a:t>				1993 – 1989</a:t>
            </a:r>
            <a:endParaRPr/>
          </a:p>
          <a:p>
            <a:pPr>
              <a:lnSpc>
                <a:spcPct val="90000"/>
              </a:lnSpc>
              <a:buSzPct val="70000"/>
              <a:buFont typeface="Times New Roman"/>
              <a:buChar char="•"/>
            </a:pPr>
            <a:r>
              <a:rPr lang="en-CA" sz="2800">
                <a:solidFill>
                  <a:srgbClr val="E6E6E6"/>
                </a:solidFill>
                <a:latin typeface="Times New Roman"/>
                <a:ea typeface="msmincho"/>
              </a:rPr>
              <a:t>			=	</a:t>
            </a:r>
            <a:r>
              <a:rPr lang="en-CA" sz="2800" u="sng">
                <a:solidFill>
                  <a:srgbClr val="E6E6E6"/>
                </a:solidFill>
                <a:latin typeface="Times New Roman"/>
                <a:ea typeface="msmincho"/>
              </a:rPr>
              <a:t>-0.9 ducks/ha</a:t>
            </a:r>
            <a:endParaRPr/>
          </a:p>
          <a:p>
            <a:pPr>
              <a:lnSpc>
                <a:spcPct val="90000"/>
              </a:lnSpc>
              <a:buSzPct val="70000"/>
              <a:buFont typeface="Times New Roman"/>
              <a:buChar char="•"/>
            </a:pPr>
            <a:r>
              <a:rPr lang="en-CA" sz="2800">
                <a:solidFill>
                  <a:srgbClr val="E6E6E6"/>
                </a:solidFill>
                <a:latin typeface="Times New Roman"/>
                <a:ea typeface="msmincho"/>
              </a:rPr>
              <a:t>				4a</a:t>
            </a:r>
            <a:endParaRPr/>
          </a:p>
          <a:p>
            <a:pPr>
              <a:lnSpc>
                <a:spcPct val="90000"/>
              </a:lnSpc>
              <a:buSzPct val="70000"/>
              <a:buFont typeface="Times New Roman"/>
              <a:buChar char="•"/>
            </a:pPr>
            <a:r>
              <a:rPr lang="en-CA" sz="2800">
                <a:solidFill>
                  <a:srgbClr val="E6E6E6"/>
                </a:solidFill>
                <a:latin typeface="Times New Roman"/>
                <a:ea typeface="msmincho"/>
              </a:rPr>
              <a:t>			=	-0.225 ducks/ha/a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755640" y="1914480"/>
            <a:ext cx="8567640" cy="21178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SzPct val="45000"/>
              <a:buFont typeface="Times New Roman"/>
              <a:buChar char="•"/>
            </a:pPr>
            <a:r>
              <a:rPr lang="en-CA" sz="6000" b="1">
                <a:solidFill>
                  <a:srgbClr val="E5E5FF"/>
                </a:solidFill>
                <a:latin typeface="Times New Roman"/>
                <a:ea typeface="msmincho"/>
              </a:rPr>
              <a:t>Size</a:t>
            </a:r>
            <a:endParaRPr/>
          </a:p>
        </p:txBody>
      </p:sp>
      <p:sp>
        <p:nvSpPr>
          <p:cNvPr id="147" name="CustomShape 2"/>
          <p:cNvSpPr/>
          <p:nvPr/>
        </p:nvSpPr>
        <p:spPr>
          <a:xfrm>
            <a:off x="1511280" y="4334040"/>
            <a:ext cx="7056360" cy="19335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503280" y="301680"/>
            <a:ext cx="9072360" cy="1260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SzPct val="45000"/>
              <a:buFont typeface="Times New Roman"/>
              <a:buChar char="•"/>
            </a:pPr>
            <a:r>
              <a:rPr lang="en-CA" sz="4400" b="1">
                <a:solidFill>
                  <a:srgbClr val="E6E6E6"/>
                </a:solidFill>
                <a:latin typeface="Times New Roman"/>
                <a:ea typeface="msmincho"/>
              </a:rPr>
              <a:t>Change in </a:t>
            </a:r>
            <a:r>
              <a:rPr lang="en-CA" sz="4400" b="1" i="1">
                <a:solidFill>
                  <a:srgbClr val="E6E6E6"/>
                </a:solidFill>
                <a:latin typeface="Times New Roman"/>
                <a:ea typeface="msmincho"/>
              </a:rPr>
              <a:t>Size</a:t>
            </a:r>
            <a:r>
              <a:rPr lang="en-CA" sz="4400" b="1">
                <a:solidFill>
                  <a:srgbClr val="E6E6E6"/>
                </a:solidFill>
                <a:latin typeface="Times New Roman"/>
                <a:ea typeface="msmincho"/>
              </a:rPr>
              <a:t> or Growth</a:t>
            </a:r>
            <a:endParaRPr/>
          </a:p>
        </p:txBody>
      </p:sp>
      <p:sp>
        <p:nvSpPr>
          <p:cNvPr id="149" name="CustomShape 2"/>
          <p:cNvSpPr/>
          <p:nvPr/>
        </p:nvSpPr>
        <p:spPr>
          <a:xfrm>
            <a:off x="503280" y="1763640"/>
            <a:ext cx="9072360" cy="4959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buSzPct val="45000"/>
              <a:buFont typeface="Wingdings" charset="2"/>
              <a:buChar char=""/>
            </a:pPr>
            <a:r>
              <a:rPr lang="en-US" sz="2800">
                <a:solidFill>
                  <a:srgbClr val="E6E6E6"/>
                </a:solidFill>
                <a:latin typeface="Times New Roman"/>
                <a:ea typeface="msmincho"/>
              </a:rPr>
              <a:t>Four factors determine change in population:</a:t>
            </a:r>
            <a:endParaRPr/>
          </a:p>
          <a:p>
            <a:pPr lvl="1">
              <a:lnSpc>
                <a:spcPct val="100000"/>
              </a:lnSpc>
              <a:buSzPct val="45000"/>
              <a:buFont typeface="Wingdings" charset="2"/>
              <a:buChar char=""/>
            </a:pPr>
            <a:r>
              <a:rPr lang="en-US" sz="2400">
                <a:solidFill>
                  <a:srgbClr val="E6E6E6"/>
                </a:solidFill>
                <a:latin typeface="Times New Roman"/>
                <a:ea typeface="msmincho"/>
              </a:rPr>
              <a:t>Increasing Factors:</a:t>
            </a:r>
            <a:endParaRPr/>
          </a:p>
          <a:p>
            <a:pPr lvl="2">
              <a:lnSpc>
                <a:spcPct val="100000"/>
              </a:lnSpc>
              <a:buSzPct val="45000"/>
              <a:buFont typeface="Wingdings" charset="2"/>
              <a:buChar char=""/>
            </a:pPr>
            <a:r>
              <a:rPr lang="en-US" sz="2000">
                <a:solidFill>
                  <a:srgbClr val="E6E6E6"/>
                </a:solidFill>
                <a:latin typeface="Times New Roman"/>
                <a:ea typeface="msmincho"/>
              </a:rPr>
              <a:t>Natality (birth) and Immigration</a:t>
            </a:r>
            <a:endParaRPr/>
          </a:p>
          <a:p>
            <a:pPr lvl="1">
              <a:lnSpc>
                <a:spcPct val="100000"/>
              </a:lnSpc>
              <a:buSzPct val="45000"/>
              <a:buFont typeface="Wingdings" charset="2"/>
              <a:buChar char=""/>
            </a:pPr>
            <a:r>
              <a:rPr lang="en-US" sz="2400">
                <a:solidFill>
                  <a:srgbClr val="E6E6E6"/>
                </a:solidFill>
                <a:latin typeface="Times New Roman"/>
                <a:ea typeface="msmincho"/>
              </a:rPr>
              <a:t>Decreasing Factors:</a:t>
            </a:r>
            <a:endParaRPr/>
          </a:p>
          <a:p>
            <a:pPr lvl="2">
              <a:lnSpc>
                <a:spcPct val="100000"/>
              </a:lnSpc>
              <a:buSzPct val="45000"/>
              <a:buFont typeface="Wingdings" charset="2"/>
              <a:buChar char=""/>
            </a:pPr>
            <a:r>
              <a:rPr lang="en-US" sz="2000">
                <a:solidFill>
                  <a:srgbClr val="E6E6E6"/>
                </a:solidFill>
                <a:latin typeface="Times New Roman"/>
                <a:ea typeface="msmincho"/>
              </a:rPr>
              <a:t>Mortality (death) and Emigration</a:t>
            </a:r>
            <a:endParaRPr/>
          </a:p>
          <a:p>
            <a:pPr lvl="2">
              <a:lnSpc>
                <a:spcPct val="100000"/>
              </a:lnSpc>
              <a:buSzPct val="45000"/>
              <a:buFont typeface="Times New Roman"/>
              <a:buChar char=""/>
            </a:pP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"/>
            </a:pPr>
            <a:r>
              <a:rPr lang="en-US" sz="2800">
                <a:solidFill>
                  <a:srgbClr val="E6E6E6"/>
                </a:solidFill>
                <a:latin typeface="Times New Roman"/>
                <a:ea typeface="msmincho"/>
              </a:rPr>
              <a:t>An equation for Change in Population Size:</a:t>
            </a:r>
            <a:endParaRPr/>
          </a:p>
          <a:p>
            <a:pPr>
              <a:lnSpc>
                <a:spcPct val="100000"/>
              </a:lnSpc>
              <a:buSzPct val="70000"/>
              <a:buFont typeface="Times New Roman"/>
              <a:buChar char="•"/>
            </a:pPr>
            <a:endParaRPr/>
          </a:p>
          <a:p>
            <a:pPr algn="ctr">
              <a:lnSpc>
                <a:spcPct val="100000"/>
              </a:lnSpc>
              <a:buSzPct val="70000"/>
              <a:buFont typeface="Times New Roman"/>
              <a:buChar char="•"/>
            </a:pPr>
            <a:r>
              <a:rPr lang="en-US" sz="2200">
                <a:solidFill>
                  <a:srgbClr val="E6E6E6"/>
                </a:solidFill>
                <a:latin typeface="Times New Roman"/>
                <a:ea typeface="msmincho"/>
              </a:rPr>
              <a:t>∆N = (natality + immigration) – (mortality + emigration)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dur="indefinite" fill="hold">
                      <p:stCondLst>
                        <p:cond delay="indefinite"/>
                      </p:stCondLst>
                      <p:childTnLst>
                        <p:par>
                          <p:cTn id="4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dur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52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dur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96" end="2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510</Words>
  <Application>Microsoft Office PowerPoint</Application>
  <PresentationFormat>Custom</PresentationFormat>
  <Paragraphs>136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Standring</dc:creator>
  <cp:lastModifiedBy>Windows User</cp:lastModifiedBy>
  <cp:revision>3</cp:revision>
  <dcterms:modified xsi:type="dcterms:W3CDTF">2014-05-16T19:13:26Z</dcterms:modified>
</cp:coreProperties>
</file>