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7"/>
  </p:handoutMasterIdLst>
  <p:sldIdLst>
    <p:sldId id="256" r:id="rId2"/>
    <p:sldId id="301" r:id="rId3"/>
    <p:sldId id="322" r:id="rId4"/>
    <p:sldId id="323" r:id="rId5"/>
    <p:sldId id="325" r:id="rId6"/>
    <p:sldId id="326" r:id="rId7"/>
    <p:sldId id="307" r:id="rId8"/>
    <p:sldId id="327" r:id="rId9"/>
    <p:sldId id="320" r:id="rId10"/>
    <p:sldId id="318" r:id="rId11"/>
    <p:sldId id="329" r:id="rId12"/>
    <p:sldId id="330" r:id="rId13"/>
    <p:sldId id="331" r:id="rId14"/>
    <p:sldId id="334" r:id="rId15"/>
    <p:sldId id="335" r:id="rId1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7" rIns="91534" bIns="45767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7" rIns="91534" bIns="45767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7" rIns="91534" bIns="45767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7" rIns="91534" bIns="45767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fld id="{0081B73F-5BBE-49B7-BDA0-4B8BC444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69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48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EC4368-72AB-4964-913F-D3445600680B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747054-DCF2-4291-B9BD-BCB203F5B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5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8A553-3358-49F2-9852-2C6A66CE09AF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6D3F3-D96B-4B85-92B7-C66F5E3CB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5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FA99F-1AB3-443F-998B-9F10A0C4B871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43803-3655-483A-AE3A-5F54740B7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39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BE34-CDE1-41ED-B77D-04DDBFE869B3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AD858-2D55-4963-B5ED-5E8ECDC6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66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23F3A-AFA0-420A-8C6D-B75DC4CC2637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1DD83-2014-4204-8F1F-EE4D2726F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85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7429B-2B84-4E3A-B3C1-18A3854EAC66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BC922-2D7E-4316-B104-26E06ECAC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87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CDFF4-312E-480D-A0C9-17E2C1A096A4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3C6A0-8EE9-48D9-B6B8-EF38E8E98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97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800735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8007350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D5283-B0CA-4D19-B503-4F76EEAD31FA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A0C82-CDA6-4176-B452-8076F4007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9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9A4B0-EFCF-4A5E-91A2-8EE1DF94C237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7304B-8106-4398-A3BB-B907B5F71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2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7A006-0F74-4F05-85BA-755A72A4ECD5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439DA-27F4-42EF-ACF9-70B8E0DBE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1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ABD6F-EE77-4EF0-A6FF-723249C960EC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2C6B5-EBBD-4469-BFDD-BE9415FB2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8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EBDFD-1359-4A62-93A1-98AE12A6CF9E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771DC-4BC5-422D-8FD7-10F72987E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5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0A0B2-A943-460A-B559-D5FE097FE110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8387-0309-462B-A340-CD14F115D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7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59A2A-B7E9-4FA4-B80A-D11A7E0C6FE9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9E622-73EE-419C-82BB-FED07A99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7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210E8-F68F-4499-AEF0-AAB26F64597A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A20C9-8E60-4715-A1EA-50ACFCE74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15789-B8DD-49D2-9C09-CF31371C8200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BEEF-4543-4DC9-9FC4-274280122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5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38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5EF8C57-9BD6-417B-AA76-5B262AA2ED92}" type="datetimeFigureOut">
              <a:rPr lang="en-US"/>
              <a:pPr>
                <a:defRPr/>
              </a:pPr>
              <a:t>1/23/2014</a:t>
            </a:fld>
            <a:endParaRPr lang="en-US"/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12470F6-D0F5-42B3-893D-2D9BF8224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380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0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Recyc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00200"/>
            <a:ext cx="1905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1800" smtClean="0"/>
              <a:t>Recycling Matter</a:t>
            </a:r>
            <a:r>
              <a:rPr lang="en-CA" smtClean="0"/>
              <a:t/>
            </a:r>
            <a:br>
              <a:rPr lang="en-CA" smtClean="0"/>
            </a:br>
            <a:r>
              <a:rPr lang="en-CA" sz="4800" smtClean="0"/>
              <a:t>Nitrogen Cycle</a:t>
            </a:r>
            <a:endParaRPr lang="en-US" sz="4800" smtClean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The flow of nutrients between organisms and their environment is referred to as a biogeochemical cycle.</a:t>
            </a:r>
          </a:p>
          <a:p>
            <a:pPr eaLnBrk="1" hangingPunct="1"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2291" name="Picture 4" descr="nitrogencycle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638"/>
            <a:ext cx="9144000" cy="592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Recyc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09750"/>
            <a:ext cx="1905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4724400" cy="1736725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CA" sz="2400" b="0" smtClean="0">
                <a:solidFill>
                  <a:schemeClr val="accent1"/>
                </a:solidFill>
              </a:rPr>
              <a:t>Recycling Matter</a:t>
            </a:r>
            <a:br>
              <a:rPr lang="en-CA" sz="2400" b="0" smtClean="0">
                <a:solidFill>
                  <a:schemeClr val="accent1"/>
                </a:solidFill>
              </a:rPr>
            </a:br>
            <a:r>
              <a:rPr lang="en-CA" b="0" smtClean="0">
                <a:solidFill>
                  <a:schemeClr val="accent1"/>
                </a:solidFill>
              </a:rPr>
              <a:t>Phosphorus Cycle</a:t>
            </a:r>
            <a:r>
              <a:rPr lang="en-CA" smtClean="0"/>
              <a:t/>
            </a:r>
            <a:br>
              <a:rPr lang="en-CA" smtClean="0"/>
            </a:br>
            <a:endParaRPr lang="en-US" sz="3600" smtClean="0">
              <a:solidFill>
                <a:srgbClr val="CC3300"/>
              </a:solidFill>
            </a:endParaRP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The flow of nutrients between organisms and their environment is referred to as a biogeochemical cycle.</a:t>
            </a:r>
          </a:p>
          <a:p>
            <a:pPr eaLnBrk="1" hangingPunct="1">
              <a:defRPr/>
            </a:pPr>
            <a:endParaRPr lang="en-US" sz="280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19200" y="37338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0" i="1" smtClean="0">
                <a:solidFill>
                  <a:schemeClr val="accent2"/>
                </a:solidFill>
              </a:rPr>
              <a:t>Phosphorus is Important</a:t>
            </a:r>
          </a:p>
        </p:txBody>
      </p:sp>
      <p:pic>
        <p:nvPicPr>
          <p:cNvPr id="63494" name="Picture 6" descr="cell_membrane_p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3913188"/>
            <a:ext cx="5119688" cy="2706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5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8007350" cy="2017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Needed for cell membranes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Phospholipid by-layer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ATP (adenosine triphospate) or cellular energy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Bone construction</a:t>
            </a:r>
          </a:p>
        </p:txBody>
      </p:sp>
      <p:pic>
        <p:nvPicPr>
          <p:cNvPr id="63495" name="Picture 7" descr="cell_membrane_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4133850"/>
            <a:ext cx="21526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Two Large Cycles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38" y="1371600"/>
            <a:ext cx="4322762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Long Cycle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Phosphate ions combine with other elements and are deposited in rocks.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Short Cycle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Phosphates dissolved in water and taken up by living organisms.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Neither involved phosphorus in the atmosphere.</a:t>
            </a:r>
          </a:p>
        </p:txBody>
      </p:sp>
      <p:pic>
        <p:nvPicPr>
          <p:cNvPr id="15364" name="Picture 4" descr="phosphoruscycl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2286000"/>
            <a:ext cx="4770438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phosphorus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6838"/>
            <a:ext cx="7696200" cy="676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Effects of Excess Phosphate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916488" y="1905000"/>
            <a:ext cx="3929062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Low phosphate levels keep plant growth in check.</a:t>
            </a:r>
          </a:p>
          <a:p>
            <a:pPr eaLnBrk="1" hangingPunct="1">
              <a:defRPr/>
            </a:pPr>
            <a:r>
              <a:rPr lang="en-US" sz="2800" smtClean="0"/>
              <a:t>Excess phosphate in water bodies can lead to algal blooms which can then lead to eutrification of the body of water.</a:t>
            </a:r>
          </a:p>
        </p:txBody>
      </p:sp>
      <p:pic>
        <p:nvPicPr>
          <p:cNvPr id="17412" name="Picture 4" descr="226curt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676400"/>
            <a:ext cx="3810000" cy="5103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mtClean="0"/>
              <a:t>Nitrogen is Important</a:t>
            </a:r>
            <a:endParaRPr lang="en-US" smtClean="0"/>
          </a:p>
        </p:txBody>
      </p:sp>
      <p:sp>
        <p:nvSpPr>
          <p:cNvPr id="4106" name="Rectangle 10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2800" smtClean="0"/>
              <a:t>Needed for Proteins (amino acids)</a:t>
            </a:r>
          </a:p>
          <a:p>
            <a:pPr eaLnBrk="1" hangingPunct="1">
              <a:defRPr/>
            </a:pPr>
            <a:r>
              <a:rPr lang="en-CA" sz="2800" smtClean="0"/>
              <a:t>Needed for Nucleic acids (DNA)</a:t>
            </a:r>
            <a:endParaRPr lang="en-US" sz="2800" smtClean="0"/>
          </a:p>
        </p:txBody>
      </p:sp>
      <p:pic>
        <p:nvPicPr>
          <p:cNvPr id="4100" name="Picture 15" descr="dnastructure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371600"/>
            <a:ext cx="3733800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Picture 16" descr="Protein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3886200"/>
            <a:ext cx="1981200" cy="2867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Inert in the Atmosphere FYI</a:t>
            </a:r>
          </a:p>
        </p:txBody>
      </p:sp>
      <p:sp>
        <p:nvSpPr>
          <p:cNvPr id="38917" name="Rectangle 5"/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Although it makes up a whopping majority of the atmosphere, N2 is too stable to be used in metabolic processes.</a:t>
            </a:r>
          </a:p>
        </p:txBody>
      </p:sp>
      <p:pic>
        <p:nvPicPr>
          <p:cNvPr id="64517" name="Picture 5" descr="atmospheric gasses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38" y="1905000"/>
            <a:ext cx="4978400" cy="373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Creation of Nitrates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295400"/>
            <a:ext cx="64770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Small amount by Lightening</a:t>
            </a:r>
          </a:p>
          <a:p>
            <a:pPr eaLnBrk="1" hangingPunct="1">
              <a:defRPr/>
            </a:pPr>
            <a:r>
              <a:rPr lang="en-US" sz="2800" dirty="0" smtClean="0"/>
              <a:t>Majority by </a:t>
            </a:r>
            <a:r>
              <a:rPr lang="en-US" sz="2800" b="1" dirty="0" smtClean="0"/>
              <a:t>Nitrogen fixing</a:t>
            </a:r>
            <a:r>
              <a:rPr lang="en-US" sz="2800" dirty="0" smtClean="0"/>
              <a:t> bacteria</a:t>
            </a:r>
          </a:p>
          <a:p>
            <a:pPr lvl="1" eaLnBrk="1" hangingPunct="1">
              <a:defRPr/>
            </a:pPr>
            <a:r>
              <a:rPr lang="en-US" dirty="0" smtClean="0"/>
              <a:t>Nitrogen fixing bacteria</a:t>
            </a:r>
          </a:p>
          <a:p>
            <a:pPr lvl="2" eaLnBrk="1" hangingPunct="1">
              <a:defRPr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to Ammonia or NH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+</a:t>
            </a:r>
          </a:p>
          <a:p>
            <a:pPr lvl="1" eaLnBrk="1" hangingPunct="1">
              <a:defRPr/>
            </a:pPr>
            <a:r>
              <a:rPr lang="en-US" dirty="0" smtClean="0"/>
              <a:t>Nitrifying bacteria</a:t>
            </a:r>
          </a:p>
          <a:p>
            <a:pPr lvl="2" eaLnBrk="1" hangingPunct="1">
              <a:defRPr/>
            </a:pPr>
            <a:r>
              <a:rPr lang="en-US" dirty="0" smtClean="0"/>
              <a:t>Ammonia to Nitrite or NO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-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Nitrite to Nitrate or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</a:p>
          <a:p>
            <a:pPr lvl="2" eaLnBrk="1" hangingPunct="1">
              <a:defRPr/>
            </a:pPr>
            <a:r>
              <a:rPr lang="en-US" dirty="0" smtClean="0"/>
              <a:t>Used by plants</a:t>
            </a:r>
          </a:p>
        </p:txBody>
      </p:sp>
      <p:pic>
        <p:nvPicPr>
          <p:cNvPr id="6148" name="Picture 7" descr="fig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2971800"/>
            <a:ext cx="4140200" cy="3581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Bacteria live symbiotically</a:t>
            </a:r>
          </a:p>
        </p:txBody>
      </p:sp>
      <p:sp>
        <p:nvSpPr>
          <p:cNvPr id="45062" name="Rectangle 6"/>
          <p:cNvSpPr>
            <a:spLocks noGrp="1" noRot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grow in nodules on the roots of many species of plants in a symbiotic relationship</a:t>
            </a:r>
          </a:p>
          <a:p>
            <a:pPr eaLnBrk="1" hangingPunct="1">
              <a:defRPr/>
            </a:pPr>
            <a:r>
              <a:rPr lang="en-US" sz="2800" smtClean="0"/>
              <a:t>bacteria get sugar from the plant, the plant gets nitrates</a:t>
            </a:r>
          </a:p>
        </p:txBody>
      </p:sp>
      <p:pic>
        <p:nvPicPr>
          <p:cNvPr id="71686" name="Picture 6" descr="16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393825"/>
            <a:ext cx="2886075" cy="2530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685" name="Picture 5" descr="nodules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247775"/>
            <a:ext cx="1966913" cy="263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Animals must consume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4478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Animals must consume their nitrogen, by either eating plants, or by eating other animals.</a:t>
            </a:r>
          </a:p>
        </p:txBody>
      </p:sp>
      <p:pic>
        <p:nvPicPr>
          <p:cNvPr id="8196" name="Picture 4" descr="nitrogen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5334000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Nitrogen Recycled</a:t>
            </a:r>
          </a:p>
        </p:txBody>
      </p:sp>
      <p:sp>
        <p:nvSpPr>
          <p:cNvPr id="9222" name="Rectangle 6"/>
          <p:cNvSpPr>
            <a:spLocks noGrp="1" noRot="1" noChangeArrowheads="1"/>
          </p:cNvSpPr>
          <p:nvPr>
            <p:ph type="body" idx="1"/>
          </p:nvPr>
        </p:nvSpPr>
        <p:spPr>
          <a:xfrm>
            <a:off x="2438400" y="1905000"/>
            <a:ext cx="64071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Organic waste converted into Ammonia</a:t>
            </a:r>
          </a:p>
          <a:p>
            <a:pPr lvl="1" eaLnBrk="1" hangingPunct="1">
              <a:defRPr/>
            </a:pPr>
            <a:r>
              <a:rPr lang="en-US" sz="2400" smtClean="0"/>
              <a:t>Bacteria then continue the conversion till Nitrate (NO</a:t>
            </a:r>
            <a:r>
              <a:rPr lang="en-US" sz="2400" baseline="-25000" smtClean="0"/>
              <a:t>3</a:t>
            </a:r>
            <a:r>
              <a:rPr lang="en-US" sz="2400" baseline="30000" smtClean="0"/>
              <a:t>-</a:t>
            </a:r>
            <a:r>
              <a:rPr lang="en-US" sz="2400" smtClean="0"/>
              <a:t>) is reached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b="1" smtClean="0"/>
              <a:t>Denitrifying</a:t>
            </a:r>
            <a:r>
              <a:rPr lang="en-US" sz="2800" smtClean="0"/>
              <a:t> bacteria can covert either nitrites or nitrates back into N</a:t>
            </a:r>
            <a:r>
              <a:rPr lang="en-US" sz="2800" baseline="-25000" smtClean="0"/>
              <a:t>2</a:t>
            </a:r>
            <a:r>
              <a:rPr lang="en-US" sz="2800" smtClean="0"/>
              <a:t> </a:t>
            </a:r>
          </a:p>
          <a:p>
            <a:pPr lvl="1" eaLnBrk="1" hangingPunct="1">
              <a:defRPr/>
            </a:pPr>
            <a:r>
              <a:rPr lang="en-US" sz="2400" smtClean="0"/>
              <a:t>Released into the atmosphere.</a:t>
            </a:r>
          </a:p>
          <a:p>
            <a:pPr eaLnBrk="1" hangingPunct="1">
              <a:defRPr/>
            </a:pPr>
            <a:endParaRPr lang="en-US" sz="2800" smtClean="0"/>
          </a:p>
        </p:txBody>
      </p:sp>
      <p:pic>
        <p:nvPicPr>
          <p:cNvPr id="9220" name="Picture 7" descr="re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95600"/>
            <a:ext cx="22098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Managing Nitrogen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371600"/>
            <a:ext cx="60960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Crop rotation</a:t>
            </a:r>
          </a:p>
          <a:p>
            <a:pPr lvl="1" eaLnBrk="1" hangingPunct="1">
              <a:defRPr/>
            </a:pPr>
            <a:r>
              <a:rPr lang="en-US" sz="2400" dirty="0" smtClean="0"/>
              <a:t>Nitrogen fixing bacteria produce more nitrogen then their host plant uses.  The excess nitrates are released into the soil.</a:t>
            </a:r>
          </a:p>
          <a:p>
            <a:pPr eaLnBrk="1" hangingPunct="1">
              <a:defRPr/>
            </a:pPr>
            <a:r>
              <a:rPr lang="en-US" sz="2800" dirty="0" smtClean="0"/>
              <a:t>Aerating lawn</a:t>
            </a:r>
          </a:p>
          <a:p>
            <a:pPr lvl="1" eaLnBrk="1" hangingPunct="1">
              <a:defRPr/>
            </a:pPr>
            <a:r>
              <a:rPr lang="en-US" sz="2400" dirty="0" smtClean="0"/>
              <a:t>Denitrifying bacteria are anaerobic (they don’t like oxygen).</a:t>
            </a:r>
          </a:p>
          <a:p>
            <a:pPr lvl="1" eaLnBrk="1" hangingPunct="1">
              <a:defRPr/>
            </a:pPr>
            <a:r>
              <a:rPr lang="en-US" sz="2400" dirty="0" smtClean="0"/>
              <a:t>Adding oxygen to the soil kills them and prevents the loss of nitrates.</a:t>
            </a:r>
          </a:p>
          <a:p>
            <a:pPr lvl="1" eaLnBrk="1" hangingPunct="1">
              <a:defRPr/>
            </a:pPr>
            <a:endParaRPr lang="en-US" sz="2400" dirty="0" smtClean="0"/>
          </a:p>
        </p:txBody>
      </p:sp>
      <p:pic>
        <p:nvPicPr>
          <p:cNvPr id="10244" name="Picture 7" descr="crop-rot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88" y="3048000"/>
            <a:ext cx="29956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nitrogen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"/>
            <a:ext cx="6858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908</TotalTime>
  <Words>344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Wingdings</vt:lpstr>
      <vt:lpstr>Calibri</vt:lpstr>
      <vt:lpstr>Glass Layers</vt:lpstr>
      <vt:lpstr>Recycling Matter Nitrogen Cycle</vt:lpstr>
      <vt:lpstr>Nitrogen is Important</vt:lpstr>
      <vt:lpstr>Inert in the Atmosphere FYI</vt:lpstr>
      <vt:lpstr>Creation of Nitrates</vt:lpstr>
      <vt:lpstr>Bacteria live symbiotically</vt:lpstr>
      <vt:lpstr>Animals must consume</vt:lpstr>
      <vt:lpstr>Nitrogen Recycled</vt:lpstr>
      <vt:lpstr>Managing Nitrogen</vt:lpstr>
      <vt:lpstr>PowerPoint Presentation</vt:lpstr>
      <vt:lpstr>PowerPoint Presentation</vt:lpstr>
      <vt:lpstr>Recycling Matter Phosphorus Cycle </vt:lpstr>
      <vt:lpstr>Phosphorus is Important</vt:lpstr>
      <vt:lpstr>Two Large Cycles</vt:lpstr>
      <vt:lpstr>PowerPoint Presentation</vt:lpstr>
      <vt:lpstr>Effects of Excess Phosphate</vt:lpstr>
    </vt:vector>
  </TitlesOfParts>
  <Company>BRHS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Greenhouse Effect and Global Warming</dc:title>
  <dc:creator>Daniel Standring</dc:creator>
  <cp:lastModifiedBy>Windows User</cp:lastModifiedBy>
  <cp:revision>61</cp:revision>
  <dcterms:created xsi:type="dcterms:W3CDTF">2004-12-02T15:17:16Z</dcterms:created>
  <dcterms:modified xsi:type="dcterms:W3CDTF">2014-01-23T21:57:51Z</dcterms:modified>
</cp:coreProperties>
</file>