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17"/>
  </p:handoutMasterIdLst>
  <p:sldIdLst>
    <p:sldId id="346" r:id="rId2"/>
    <p:sldId id="330" r:id="rId3"/>
    <p:sldId id="347" r:id="rId4"/>
    <p:sldId id="348" r:id="rId5"/>
    <p:sldId id="289" r:id="rId6"/>
    <p:sldId id="344" r:id="rId7"/>
    <p:sldId id="349" r:id="rId8"/>
    <p:sldId id="298" r:id="rId9"/>
    <p:sldId id="299" r:id="rId10"/>
    <p:sldId id="292" r:id="rId11"/>
    <p:sldId id="295" r:id="rId12"/>
    <p:sldId id="352" r:id="rId13"/>
    <p:sldId id="326" r:id="rId14"/>
    <p:sldId id="353" r:id="rId15"/>
    <p:sldId id="354" r:id="rId16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341C18A-04FB-46E3-8ED0-E863FC5D0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2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87BF-5F78-4065-BD08-81CF7A561A6F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AFCD-7C70-4729-AE83-B770DFAC8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EF4-0312-49FE-8D7A-E7E63BD5BDC3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4421-E6A2-4536-BC10-4239D7B93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8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1E78-3CE1-4EB9-A577-9381F9584953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5C3D-314E-400E-ABAB-3C8CC435C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4C2B-5E9F-4406-ACD9-82870AB812AB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679C6-1C23-40D5-8262-342F25CCD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13F36-B817-4761-B93A-3964569318F7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359E-0C00-4AD7-AE16-1725F21DF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F78C-4F80-42AC-9E03-3A3444F0969C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90626-9E50-4907-A29A-63CEE0D9D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EA00-71B8-4D2B-8204-CFA33F255390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83CD8-6FE8-4E8D-887A-6F1B7FD5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9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6274-3B07-4F47-BD1F-5825C754EA4C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44AD-BD40-4739-9677-9E80B3F62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9C95-CFD5-486F-8FBE-FCB26F54D318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02BB-FB28-4D6C-B38C-B9F0310A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880B-FC68-4DC9-A006-C3E0B2214864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5BBC0-2B7C-461F-9782-8C0B09E98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3705-451B-49A5-AD4A-12BFF1ADAAB3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E38E-7948-4FCD-981D-B7DD366F2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7AEF-8324-4099-A7BF-EAEE7F2A5557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2C3F3-1A02-4479-A0BE-1044CC7DB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1AD7-ACDF-4268-9E91-638BCA6B80BE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C7715-68B3-403C-B346-FE8F68A2B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619D-9254-4FE2-9575-B140D29F4459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F5A7-8DD0-4C42-941C-5FD74F618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342A2E-0616-4EF2-9273-BDD31974E0FC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CB94F9-A36D-4552-BCDD-33332CD22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Re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905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b="0" dirty="0" smtClean="0">
                <a:solidFill>
                  <a:schemeClr val="accent1"/>
                </a:solidFill>
              </a:rPr>
              <a:t>Recycling Matter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sz="3600" dirty="0" smtClean="0">
              <a:solidFill>
                <a:srgbClr val="CC33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3733800"/>
            <a:ext cx="6324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FF00"/>
                </a:solidFill>
                <a:latin typeface="Arial" charset="0"/>
              </a:rPr>
              <a:t>The flow of nutrients between organisms and their environment is referred to as a </a:t>
            </a:r>
          </a:p>
          <a:p>
            <a:pPr algn="ctr" eaLnBrk="1" hangingPunct="1"/>
            <a:r>
              <a:rPr lang="en-US" sz="3200" u="sng">
                <a:solidFill>
                  <a:srgbClr val="FFFF00"/>
                </a:solidFill>
                <a:latin typeface="Arial" charset="0"/>
              </a:rPr>
              <a:t>biogeochemical cycle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Human Impact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Combustion of Fossil fuels</a:t>
            </a:r>
          </a:p>
          <a:p>
            <a:pPr eaLnBrk="1" hangingPunct="1">
              <a:defRPr/>
            </a:pPr>
            <a:r>
              <a:rPr lang="en-US" sz="2800" smtClean="0"/>
              <a:t>Reduction of Vegetation</a:t>
            </a:r>
          </a:p>
          <a:p>
            <a:pPr eaLnBrk="1" hangingPunct="1">
              <a:defRPr/>
            </a:pPr>
            <a:r>
              <a:rPr lang="en-US" sz="2800" smtClean="0"/>
              <a:t>Increased Population</a:t>
            </a:r>
          </a:p>
          <a:p>
            <a:pPr eaLnBrk="1" hangingPunct="1">
              <a:defRPr/>
            </a:pPr>
            <a:r>
              <a:rPr lang="en-US" sz="2800" smtClean="0"/>
              <a:t>Increased livestock production</a:t>
            </a:r>
          </a:p>
          <a:p>
            <a:pPr eaLnBrk="1" hangingPunct="1">
              <a:defRPr/>
            </a:pPr>
            <a:endParaRPr lang="en-US" sz="2800" smtClean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53252" name="Picture 4" descr="carexhaust300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3600"/>
            <a:ext cx="285750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coal lo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52400"/>
            <a:ext cx="25066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cut tr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forest bu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505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crowd of peo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8862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3" descr="pigFarm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810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62400" y="1219200"/>
            <a:ext cx="44958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 Warming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Increased Carbon in the Atmosphere Leads to an increase in the Greenhouse effect and Climate Change.</a:t>
            </a:r>
          </a:p>
        </p:txBody>
      </p:sp>
      <p:pic>
        <p:nvPicPr>
          <p:cNvPr id="13316" name="Picture 7" descr="Glob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2857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greenhouse_effect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"/>
            <a:ext cx="8382000" cy="674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9092" name="Picture 4" descr="Ag_Upsala_Glac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Sulfur Cycle</a:t>
            </a:r>
          </a:p>
        </p:txBody>
      </p:sp>
      <p:pic>
        <p:nvPicPr>
          <p:cNvPr id="16387" name="Picture 5" descr="Sulfur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58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971800" y="6248400"/>
            <a:ext cx="49339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http://biology.kenyon.edu/courses/biol112/Biol112WebPage/Syllabus/Topics/Week%2013/SulfurCycle.jpg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utogreenmag.com/wp-content/uploads/2009/05/sulfur-crystals-from-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Key points in the sulfur cycle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There are decomposers that convert sulfur to sulfide and others that convert sulfides to sulfur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Human activities are responsible for far more generation of sulfates in the atmosphere than natural processes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Sulfates and sulfides that combine with water in the air form </a:t>
            </a:r>
            <a:r>
              <a:rPr lang="en-US" sz="2800" dirty="0" err="1" smtClean="0"/>
              <a:t>hydrosulfic</a:t>
            </a:r>
            <a:r>
              <a:rPr lang="en-US" sz="2800" dirty="0" smtClean="0"/>
              <a:t> acid and sulfuric </a:t>
            </a:r>
            <a:r>
              <a:rPr lang="en-US" sz="2800" dirty="0" err="1" smtClean="0"/>
              <a:t>acid</a:t>
            </a:r>
            <a:r>
              <a:rPr lang="en-US" sz="2800" dirty="0" err="1" smtClean="0">
                <a:sym typeface="Wingdings" pitchFamily="2" charset="2"/>
              </a:rPr>
              <a:t>acid</a:t>
            </a:r>
            <a:r>
              <a:rPr lang="en-US" sz="2800" dirty="0" smtClean="0">
                <a:sym typeface="Wingdings" pitchFamily="2" charset="2"/>
              </a:rPr>
              <a:t> deposition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Problematic when it causes acidification of lakes and corrosion of metal and stone structures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Sulfur is used by plants for protein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Carbon Cycle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00" name="Picture 10" descr="http://3.bp.blogspot.com/_uxxPcE6riUU/THdy1TrM6pI/AAAAAAAACiw/SXLqdZPDquo/s1600/global_warming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24000"/>
            <a:ext cx="7043737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Key to Life</a:t>
            </a:r>
          </a:p>
        </p:txBody>
      </p:sp>
      <p:pic>
        <p:nvPicPr>
          <p:cNvPr id="5123" name="Picture 5" descr="http://images.wikia.com/green/images/d/de/Reduce_your_carbon_foo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4310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524000"/>
            <a:ext cx="7924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>
                <a:solidFill>
                  <a:srgbClr val="00B050"/>
                </a:solidFill>
              </a:rPr>
              <a:t>Carbon</a:t>
            </a:r>
            <a:r>
              <a:rPr lang="en-US" sz="2800" dirty="0" smtClean="0">
                <a:solidFill>
                  <a:srgbClr val="00B050"/>
                </a:solidFill>
              </a:rPr>
              <a:t> is the element that is central to all life.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Backbone of every </a:t>
            </a:r>
            <a:r>
              <a:rPr lang="en-US" sz="2800" u="sng" dirty="0" smtClean="0">
                <a:solidFill>
                  <a:srgbClr val="00B050"/>
                </a:solidFill>
              </a:rPr>
              <a:t>organic molecule </a:t>
            </a:r>
            <a:r>
              <a:rPr lang="en-US" sz="2800" dirty="0" smtClean="0">
                <a:solidFill>
                  <a:srgbClr val="00B050"/>
                </a:solidFill>
              </a:rPr>
              <a:t>found.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B050"/>
                </a:solidFill>
                <a:effectLst/>
              </a:rPr>
              <a:t>Inorganic carbon also prevalent on the planet.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B050"/>
                </a:solidFill>
                <a:effectLst/>
              </a:rPr>
              <a:t>It is found dissolved in the oceans.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B050"/>
                </a:solidFill>
                <a:effectLst/>
              </a:rPr>
              <a:t>It is contained in rocks and sediments.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B050"/>
                </a:solidFill>
                <a:effectLst/>
              </a:rPr>
              <a:t>It is found in the atmosphere, mostly as CO</a:t>
            </a:r>
            <a:r>
              <a:rPr lang="en-US" baseline="-25000" dirty="0" smtClean="0">
                <a:solidFill>
                  <a:srgbClr val="00B050"/>
                </a:solidFill>
                <a:effectLst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Carbon can be cycled fast or slow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" y="1143000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Fast cycling involves photosynthesis and cellular respiration</a:t>
            </a:r>
          </a:p>
          <a:p>
            <a:pPr eaLnBrk="1" hangingPunct="1">
              <a:defRPr/>
            </a:pPr>
            <a:r>
              <a:rPr lang="en-US" sz="2800" dirty="0" smtClean="0"/>
              <a:t>Slow cycling involves carbon sources and carbon sinks.</a:t>
            </a:r>
          </a:p>
        </p:txBody>
      </p:sp>
      <p:pic>
        <p:nvPicPr>
          <p:cNvPr id="6148" name="Picture 5" descr="http://soilcarboncoalition.org/files/images/carboncyclefl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133600"/>
            <a:ext cx="72659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Fast Cycling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Photosynthesis takes in approximately 50 -70 billion tones of carbon every year.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66700" y="259080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000">
                <a:solidFill>
                  <a:srgbClr val="FFFF00"/>
                </a:solidFill>
                <a:latin typeface="Arial" charset="0"/>
              </a:rPr>
              <a:t>That’s about the mass of 9 million elephants, or 1 trillion people!</a:t>
            </a:r>
            <a:endParaRPr lang="en-US" sz="20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0184" name="Picture 8" descr="vw_Eleph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8825"/>
            <a:ext cx="354806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rainforest 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838" y="2438400"/>
            <a:ext cx="4953000" cy="371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Slow Cycle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Oceans are massive carbon sinks</a:t>
            </a:r>
          </a:p>
          <a:p>
            <a:pPr eaLnBrk="1" hangingPunct="1">
              <a:defRPr/>
            </a:pPr>
            <a:r>
              <a:rPr lang="en-US" sz="2800" dirty="0" smtClean="0"/>
              <a:t>Volcanoes release significant amounts of carbon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5131" name="Picture 1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85875"/>
            <a:ext cx="4191000" cy="2816225"/>
          </a:xfrm>
        </p:spPr>
      </p:pic>
      <p:pic>
        <p:nvPicPr>
          <p:cNvPr id="53254" name="Picture 6" descr="volcano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810000"/>
            <a:ext cx="3959225" cy="247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arboncycle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77863"/>
            <a:ext cx="8610600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arbon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glob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4625"/>
            <a:ext cx="7667625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978</TotalTime>
  <Words>259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Wingdings</vt:lpstr>
      <vt:lpstr>Calibri</vt:lpstr>
      <vt:lpstr>Maple</vt:lpstr>
      <vt:lpstr>Recycling Matter </vt:lpstr>
      <vt:lpstr>Carbon Cycle</vt:lpstr>
      <vt:lpstr>Key to Life</vt:lpstr>
      <vt:lpstr>Carbon can be cycled fast or slow</vt:lpstr>
      <vt:lpstr>Fast Cycling</vt:lpstr>
      <vt:lpstr>Slow Cycle</vt:lpstr>
      <vt:lpstr>PowerPoint Presentation</vt:lpstr>
      <vt:lpstr>PowerPoint Presentation</vt:lpstr>
      <vt:lpstr>PowerPoint Presentation</vt:lpstr>
      <vt:lpstr>Human Impact</vt:lpstr>
      <vt:lpstr>Global Warming</vt:lpstr>
      <vt:lpstr>PowerPoint Presentation</vt:lpstr>
      <vt:lpstr>PowerPoint Presentation</vt:lpstr>
      <vt:lpstr>Sulfur Cycle</vt:lpstr>
      <vt:lpstr>Key points in the sulfur cycle</vt:lpstr>
    </vt:vector>
  </TitlesOfParts>
  <Company>BRHS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Greenhouse Effect and Global Warming</dc:title>
  <dc:creator>Daniel Standring</dc:creator>
  <cp:lastModifiedBy>Windows User</cp:lastModifiedBy>
  <cp:revision>59</cp:revision>
  <dcterms:created xsi:type="dcterms:W3CDTF">2004-12-02T15:17:16Z</dcterms:created>
  <dcterms:modified xsi:type="dcterms:W3CDTF">2014-01-23T21:57:35Z</dcterms:modified>
</cp:coreProperties>
</file>