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102" y="-12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245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245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245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6E31287-3CC0-4D9E-845B-35CACF4C3AC6}" type="slidenum">
              <a:rPr lang="en-US"/>
              <a:pPr>
                <a:defRPr/>
              </a:pPr>
              <a:t>‹#›</a:t>
            </a:fld>
            <a:endParaRPr lang="en-US"/>
          </a:p>
        </p:txBody>
      </p:sp>
    </p:spTree>
    <p:extLst>
      <p:ext uri="{BB962C8B-B14F-4D97-AF65-F5344CB8AC3E}">
        <p14:creationId xmlns:p14="http://schemas.microsoft.com/office/powerpoint/2010/main" val="4290794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3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4E186DC-D931-4009-8E49-2F6385F28ED9}" type="slidenum">
              <a:rPr lang="en-US"/>
              <a:pPr>
                <a:defRPr/>
              </a:pPr>
              <a:t>‹#›</a:t>
            </a:fld>
            <a:endParaRPr lang="en-US"/>
          </a:p>
        </p:txBody>
      </p:sp>
    </p:spTree>
    <p:extLst>
      <p:ext uri="{BB962C8B-B14F-4D97-AF65-F5344CB8AC3E}">
        <p14:creationId xmlns:p14="http://schemas.microsoft.com/office/powerpoint/2010/main" val="589792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5E42489-556D-430C-9689-39B9985E9D37}" type="slidenum">
              <a:rPr lang="en-US"/>
              <a:pPr/>
              <a:t>3</a:t>
            </a:fld>
            <a:endParaRPr 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circulation of wind and ocean water helps to regulate the earth’s thermal energy.</a:t>
            </a:r>
          </a:p>
          <a:p>
            <a:pPr eaLnBrk="1" hangingPunct="1"/>
            <a:r>
              <a:rPr lang="en-US" smtClean="0"/>
              <a:t>Recall from Science 10: wind currents move particles in the air (and the trapped heat) from the equator to the poles, thereby equalizing the Earth’s climate.  Currents in the ocean also distribute heat, and can warm the air over a particular body of water.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FEF8A38-14E6-4B17-A0A0-0DB985FC7766}" type="slidenum">
              <a:rPr lang="en-US"/>
              <a:pPr/>
              <a:t>4</a:t>
            </a:fld>
            <a:endParaRPr 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Describe polarity, explain the structure of water molecule using model kit.  State that these four properties arise due to the structure of the water molecule.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13A509-F897-48F1-9CA3-A65B7CBCBC48}" type="slidenum">
              <a:rPr lang="en-US"/>
              <a:pPr/>
              <a:t>5</a:t>
            </a:fld>
            <a:endParaRPr 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Briefly outline hydrogen bonding – use baby example</a:t>
            </a:r>
          </a:p>
          <a:p>
            <a:pPr eaLnBrk="1" hangingPunct="1"/>
            <a:r>
              <a:rPr lang="en-US" smtClean="0"/>
              <a:t>Hydrogen is simultaneously attracted to the electrons of the covalent bond it forms with oxygen (in water), and the electrons of a more electronegative atom.  This will be further explored in chemistry when we get into the bonding unit.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79F622A-EFA8-410C-8E1E-E1F08A71ABA5}" type="slidenum">
              <a:rPr lang="en-US"/>
              <a:pPr/>
              <a:t>6</a:t>
            </a:fld>
            <a:endParaRPr 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Demonstrate with paper – single = weak, many = strong (harder to tear) or toothpicks.</a:t>
            </a:r>
          </a:p>
          <a:p>
            <a:pPr eaLnBrk="1" hangingPunct="1"/>
            <a:r>
              <a:rPr lang="en-US" smtClean="0"/>
              <a:t>Demo 2 beakers, one with 50mL water, another with 100 mL water at same temp – which boils first.  Maybe start lesson with this.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6F2F0FF-5490-41D8-ACCE-6029E9991077}" type="slidenum">
              <a:rPr lang="en-US"/>
              <a:pPr/>
              <a:t>7</a:t>
            </a:fld>
            <a:endParaRPr 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High SHC require large amounts of energy for small changes in temperature.</a:t>
            </a:r>
          </a:p>
          <a:p>
            <a:pPr eaLnBrk="1" hangingPunct="1"/>
            <a:endParaRPr lang="en-US" smtClean="0"/>
          </a:p>
          <a:p>
            <a:pPr eaLnBrk="1" hangingPunct="1"/>
            <a:r>
              <a:rPr lang="en-US" smtClean="0"/>
              <a:t>This is important for animals because it helps to regulate body temperature (animals have a high concentration of water in their tissues)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136A4B-E55B-4700-B589-4D7795845F62}" type="slidenum">
              <a:rPr lang="en-US"/>
              <a:pPr/>
              <a:t>8</a:t>
            </a:fld>
            <a:endParaRPr 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Water is the most dense at 4 degrees celsius</a:t>
            </a:r>
          </a:p>
          <a:p>
            <a:pPr eaLnBrk="1" hangingPunct="1"/>
            <a:r>
              <a:rPr lang="en-US" smtClean="0"/>
              <a:t>Warm water (4 degrees) sinks, cooler water (less dense) rises </a:t>
            </a:r>
            <a:r>
              <a:rPr lang="en-US" smtClean="0">
                <a:sym typeface="Wingdings" pitchFamily="2" charset="2"/>
              </a:rPr>
              <a:t> cycles and regulates the temperature of the water; also cycles nutrients, dissolved oxygen.</a:t>
            </a:r>
          </a:p>
          <a:p>
            <a:pPr eaLnBrk="1" hangingPunct="1"/>
            <a:r>
              <a:rPr lang="en-US" smtClean="0">
                <a:sym typeface="Wingdings" pitchFamily="2" charset="2"/>
              </a:rPr>
              <a:t>Ice = less dense  floats, insulates the water below</a:t>
            </a:r>
          </a:p>
          <a:p>
            <a:pPr eaLnBrk="1" hangingPunct="1"/>
            <a:r>
              <a:rPr lang="en-US" smtClean="0">
                <a:sym typeface="Wingdings" pitchFamily="2" charset="2"/>
              </a:rPr>
              <a:t>If ice were more dense than water, all aquatic life would die in winter.</a:t>
            </a:r>
            <a:endParaRPr lang="en-US" smtClean="0"/>
          </a:p>
          <a:p>
            <a:pPr eaLnBrk="1" hangingPunct="1"/>
            <a:r>
              <a:rPr lang="en-US" smtClean="0"/>
              <a:t>Sc 10 example of adhesion </a:t>
            </a:r>
            <a:r>
              <a:rPr lang="en-US" smtClean="0">
                <a:sym typeface="Wingdings" pitchFamily="2" charset="2"/>
              </a:rPr>
              <a:t> water in xylem</a:t>
            </a:r>
          </a:p>
          <a:p>
            <a:pPr eaLnBrk="1" hangingPunct="1"/>
            <a:r>
              <a:rPr lang="en-US" smtClean="0">
                <a:sym typeface="Wingdings" pitchFamily="2" charset="2"/>
              </a:rPr>
              <a:t>Adhesion provides an upward force on water and counteracts the pull of gravity</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5448120-FBA3-49E5-981F-323C79DCB6DF}" type="slidenum">
              <a:rPr lang="en-US"/>
              <a:pPr/>
              <a:t>10</a:t>
            </a:fld>
            <a:endParaRPr 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Discuss environmental impacts of drought </a:t>
            </a:r>
            <a:r>
              <a:rPr lang="en-US" smtClean="0">
                <a:sym typeface="Wingdings" pitchFamily="2" charset="2"/>
              </a:rPr>
              <a:t> increases greenhouse gases (can’t take up as much carbon dioxide), warms atmosphere, etc.</a:t>
            </a:r>
          </a:p>
          <a:p>
            <a:pPr eaLnBrk="1" hangingPunct="1"/>
            <a:r>
              <a:rPr lang="en-US" smtClean="0">
                <a:sym typeface="Wingdings" pitchFamily="2" charset="2"/>
              </a:rPr>
              <a:t>Have students do Thought Lab 2.1 (water budget calculations) pg 38; Review questions #2-9, pg 40 (time permitting) and complete a handout with a water cycle diagram – fill in the blank.  Allow 20-30 minutes – most of these will be quick questions.</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grpSp>
        </p:grpSp>
      </p:grpSp>
      <p:sp>
        <p:nvSpPr>
          <p:cNvPr id="518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18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15FFDC84-A079-42AD-BFB8-35248D7D161D}" type="slidenum">
              <a:rPr lang="en-US"/>
              <a:pPr>
                <a:defRPr/>
              </a:pPr>
              <a:t>‹#›</a:t>
            </a:fld>
            <a:endParaRPr lang="en-US"/>
          </a:p>
        </p:txBody>
      </p:sp>
    </p:spTree>
    <p:extLst>
      <p:ext uri="{BB962C8B-B14F-4D97-AF65-F5344CB8AC3E}">
        <p14:creationId xmlns:p14="http://schemas.microsoft.com/office/powerpoint/2010/main" val="71650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15590794-E831-4563-8FD7-D7AB4A0C8FCD}" type="slidenum">
              <a:rPr lang="en-US"/>
              <a:pPr>
                <a:defRPr/>
              </a:pPr>
              <a:t>‹#›</a:t>
            </a:fld>
            <a:endParaRPr lang="en-US"/>
          </a:p>
        </p:txBody>
      </p:sp>
    </p:spTree>
    <p:extLst>
      <p:ext uri="{BB962C8B-B14F-4D97-AF65-F5344CB8AC3E}">
        <p14:creationId xmlns:p14="http://schemas.microsoft.com/office/powerpoint/2010/main" val="242881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5F3A34F0-796E-438D-AC61-573E87F63CAF}" type="slidenum">
              <a:rPr lang="en-US"/>
              <a:pPr>
                <a:defRPr/>
              </a:pPr>
              <a:t>‹#›</a:t>
            </a:fld>
            <a:endParaRPr lang="en-US"/>
          </a:p>
        </p:txBody>
      </p:sp>
    </p:spTree>
    <p:extLst>
      <p:ext uri="{BB962C8B-B14F-4D97-AF65-F5344CB8AC3E}">
        <p14:creationId xmlns:p14="http://schemas.microsoft.com/office/powerpoint/2010/main" val="1867735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CCA48E35-9E8B-4452-A09D-F0A32176457F}" type="slidenum">
              <a:rPr lang="en-US"/>
              <a:pPr>
                <a:defRPr/>
              </a:pPr>
              <a:t>‹#›</a:t>
            </a:fld>
            <a:endParaRPr lang="en-US"/>
          </a:p>
        </p:txBody>
      </p:sp>
    </p:spTree>
    <p:extLst>
      <p:ext uri="{BB962C8B-B14F-4D97-AF65-F5344CB8AC3E}">
        <p14:creationId xmlns:p14="http://schemas.microsoft.com/office/powerpoint/2010/main" val="127098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8E02F47-385A-4013-BE1D-3675372B9029}" type="slidenum">
              <a:rPr lang="en-US"/>
              <a:pPr>
                <a:defRPr/>
              </a:pPr>
              <a:t>‹#›</a:t>
            </a:fld>
            <a:endParaRPr lang="en-US"/>
          </a:p>
        </p:txBody>
      </p:sp>
    </p:spTree>
    <p:extLst>
      <p:ext uri="{BB962C8B-B14F-4D97-AF65-F5344CB8AC3E}">
        <p14:creationId xmlns:p14="http://schemas.microsoft.com/office/powerpoint/2010/main" val="411437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1D1DC72E-C9D7-4EAB-A3CF-11A9CEB1757A}" type="slidenum">
              <a:rPr lang="en-US"/>
              <a:pPr>
                <a:defRPr/>
              </a:pPr>
              <a:t>‹#›</a:t>
            </a:fld>
            <a:endParaRPr lang="en-US"/>
          </a:p>
        </p:txBody>
      </p:sp>
    </p:spTree>
    <p:extLst>
      <p:ext uri="{BB962C8B-B14F-4D97-AF65-F5344CB8AC3E}">
        <p14:creationId xmlns:p14="http://schemas.microsoft.com/office/powerpoint/2010/main" val="3079521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05288EE-A54E-4387-AB27-2C45568CCDC1}" type="slidenum">
              <a:rPr lang="en-US"/>
              <a:pPr>
                <a:defRPr/>
              </a:pPr>
              <a:t>‹#›</a:t>
            </a:fld>
            <a:endParaRPr lang="en-US"/>
          </a:p>
        </p:txBody>
      </p:sp>
    </p:spTree>
    <p:extLst>
      <p:ext uri="{BB962C8B-B14F-4D97-AF65-F5344CB8AC3E}">
        <p14:creationId xmlns:p14="http://schemas.microsoft.com/office/powerpoint/2010/main" val="3382758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108FD969-9125-49C7-B301-6260ED39BB82}" type="slidenum">
              <a:rPr lang="en-US"/>
              <a:pPr>
                <a:defRPr/>
              </a:pPr>
              <a:t>‹#›</a:t>
            </a:fld>
            <a:endParaRPr lang="en-US"/>
          </a:p>
        </p:txBody>
      </p:sp>
    </p:spTree>
    <p:extLst>
      <p:ext uri="{BB962C8B-B14F-4D97-AF65-F5344CB8AC3E}">
        <p14:creationId xmlns:p14="http://schemas.microsoft.com/office/powerpoint/2010/main" val="172209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AF5654AF-BFEC-4270-9567-6A1D107CA27C}" type="slidenum">
              <a:rPr lang="en-US"/>
              <a:pPr>
                <a:defRPr/>
              </a:pPr>
              <a:t>‹#›</a:t>
            </a:fld>
            <a:endParaRPr lang="en-US"/>
          </a:p>
        </p:txBody>
      </p:sp>
    </p:spTree>
    <p:extLst>
      <p:ext uri="{BB962C8B-B14F-4D97-AF65-F5344CB8AC3E}">
        <p14:creationId xmlns:p14="http://schemas.microsoft.com/office/powerpoint/2010/main" val="327824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163503A0-88C8-4F3B-9DB1-BC5D56DEE79F}" type="slidenum">
              <a:rPr lang="en-US"/>
              <a:pPr>
                <a:defRPr/>
              </a:pPr>
              <a:t>‹#›</a:t>
            </a:fld>
            <a:endParaRPr lang="en-US"/>
          </a:p>
        </p:txBody>
      </p:sp>
    </p:spTree>
    <p:extLst>
      <p:ext uri="{BB962C8B-B14F-4D97-AF65-F5344CB8AC3E}">
        <p14:creationId xmlns:p14="http://schemas.microsoft.com/office/powerpoint/2010/main" val="19421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72998A4-B3CF-4E23-AA55-63D4D6D1BB42}" type="slidenum">
              <a:rPr lang="en-US"/>
              <a:pPr>
                <a:defRPr/>
              </a:pPr>
              <a:t>‹#›</a:t>
            </a:fld>
            <a:endParaRPr lang="en-US"/>
          </a:p>
        </p:txBody>
      </p:sp>
    </p:spTree>
    <p:extLst>
      <p:ext uri="{BB962C8B-B14F-4D97-AF65-F5344CB8AC3E}">
        <p14:creationId xmlns:p14="http://schemas.microsoft.com/office/powerpoint/2010/main" val="170763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70A5927-FC60-4948-A376-300BD7A5A364}" type="slidenum">
              <a:rPr lang="en-US"/>
              <a:pPr>
                <a:defRPr/>
              </a:pPr>
              <a:t>‹#›</a:t>
            </a:fld>
            <a:endParaRPr lang="en-US"/>
          </a:p>
        </p:txBody>
      </p:sp>
    </p:spTree>
    <p:extLst>
      <p:ext uri="{BB962C8B-B14F-4D97-AF65-F5344CB8AC3E}">
        <p14:creationId xmlns:p14="http://schemas.microsoft.com/office/powerpoint/2010/main" val="191254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410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410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en-US"/>
              </a:p>
            </p:txBody>
          </p:sp>
          <p:sp>
            <p:nvSpPr>
              <p:cNvPr id="410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en-US"/>
              </a:p>
            </p:txBody>
          </p:sp>
          <p:sp>
            <p:nvSpPr>
              <p:cNvPr id="410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410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410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410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en-US"/>
              </a:p>
            </p:txBody>
          </p:sp>
          <p:sp>
            <p:nvSpPr>
              <p:cNvPr id="410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en-US"/>
              </a:p>
            </p:txBody>
          </p:sp>
          <p:sp>
            <p:nvSpPr>
              <p:cNvPr id="410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411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en-US"/>
              </a:p>
            </p:txBody>
          </p:sp>
          <p:sp>
            <p:nvSpPr>
              <p:cNvPr id="411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en-US"/>
              </a:p>
            </p:txBody>
          </p:sp>
          <p:sp>
            <p:nvSpPr>
              <p:cNvPr id="411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411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en-US"/>
              </a:p>
            </p:txBody>
          </p:sp>
          <p:sp>
            <p:nvSpPr>
              <p:cNvPr id="411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en-US"/>
              </a:p>
            </p:txBody>
          </p:sp>
          <p:sp>
            <p:nvSpPr>
              <p:cNvPr id="411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en-US"/>
              </a:p>
            </p:txBody>
          </p:sp>
          <p:sp>
            <p:nvSpPr>
              <p:cNvPr id="411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11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11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en-US"/>
              </a:p>
            </p:txBody>
          </p:sp>
          <p:sp>
            <p:nvSpPr>
              <p:cNvPr id="412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en-US"/>
              </a:p>
            </p:txBody>
          </p:sp>
          <p:sp>
            <p:nvSpPr>
              <p:cNvPr id="412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en-US"/>
              </a:p>
            </p:txBody>
          </p:sp>
          <p:sp>
            <p:nvSpPr>
              <p:cNvPr id="412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en-US"/>
              </a:p>
            </p:txBody>
          </p:sp>
          <p:sp>
            <p:nvSpPr>
              <p:cNvPr id="412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en-US"/>
              </a:p>
            </p:txBody>
          </p:sp>
          <p:sp>
            <p:nvSpPr>
              <p:cNvPr id="412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en-US"/>
              </a:p>
            </p:txBody>
          </p:sp>
          <p:sp>
            <p:nvSpPr>
              <p:cNvPr id="412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en-US"/>
              </a:p>
            </p:txBody>
          </p:sp>
          <p:sp>
            <p:nvSpPr>
              <p:cNvPr id="412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en-US"/>
              </a:p>
            </p:txBody>
          </p:sp>
          <p:sp>
            <p:nvSpPr>
              <p:cNvPr id="412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en-US"/>
              </a:p>
            </p:txBody>
          </p:sp>
          <p:sp>
            <p:nvSpPr>
              <p:cNvPr id="412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412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413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en-US"/>
              </a:p>
            </p:txBody>
          </p:sp>
          <p:sp>
            <p:nvSpPr>
              <p:cNvPr id="413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413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413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413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en-US"/>
              </a:p>
            </p:txBody>
          </p:sp>
          <p:sp>
            <p:nvSpPr>
              <p:cNvPr id="413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413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413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413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en-US"/>
              </a:p>
            </p:txBody>
          </p:sp>
          <p:sp>
            <p:nvSpPr>
              <p:cNvPr id="414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en-US"/>
              </a:p>
            </p:txBody>
          </p:sp>
          <p:sp>
            <p:nvSpPr>
              <p:cNvPr id="414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en-US"/>
              </a:p>
            </p:txBody>
          </p:sp>
          <p:sp>
            <p:nvSpPr>
              <p:cNvPr id="414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414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en-US"/>
              </a:p>
            </p:txBody>
          </p:sp>
          <p:sp>
            <p:nvSpPr>
              <p:cNvPr id="414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en-US"/>
              </a:p>
            </p:txBody>
          </p:sp>
          <p:sp>
            <p:nvSpPr>
              <p:cNvPr id="414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en-US"/>
              </a:p>
            </p:txBody>
          </p:sp>
          <p:sp>
            <p:nvSpPr>
              <p:cNvPr id="414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414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en-US"/>
              </a:p>
            </p:txBody>
          </p:sp>
          <p:sp>
            <p:nvSpPr>
              <p:cNvPr id="414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en-US"/>
              </a:p>
            </p:txBody>
          </p:sp>
          <p:sp>
            <p:nvSpPr>
              <p:cNvPr id="414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415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415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415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415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415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415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a:p>
            </p:txBody>
          </p:sp>
          <p:sp>
            <p:nvSpPr>
              <p:cNvPr id="415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415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416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sp>
              <p:nvSpPr>
                <p:cNvPr id="416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en-US"/>
                </a:p>
              </p:txBody>
            </p:sp>
            <p:sp>
              <p:nvSpPr>
                <p:cNvPr id="416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en-US"/>
                </a:p>
              </p:txBody>
            </p:sp>
          </p:grpSp>
        </p:grpSp>
      </p:grpSp>
      <p:sp>
        <p:nvSpPr>
          <p:cNvPr id="416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6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6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US"/>
          </a:p>
        </p:txBody>
      </p:sp>
      <p:sp>
        <p:nvSpPr>
          <p:cNvPr id="416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n-US"/>
          </a:p>
        </p:txBody>
      </p:sp>
      <p:sp>
        <p:nvSpPr>
          <p:cNvPr id="416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F90AFA6D-60E7-4908-95F7-1613CDBDE3A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03263" y="641350"/>
            <a:ext cx="7772400" cy="1736725"/>
          </a:xfrm>
        </p:spPr>
        <p:txBody>
          <a:bodyPr/>
          <a:lstStyle/>
          <a:p>
            <a:pPr eaLnBrk="1" hangingPunct="1">
              <a:defRPr/>
            </a:pPr>
            <a:r>
              <a:rPr lang="en-US" dirty="0" smtClean="0"/>
              <a:t>The Role of Water in Cycles of Matter</a:t>
            </a:r>
          </a:p>
        </p:txBody>
      </p:sp>
      <p:sp>
        <p:nvSpPr>
          <p:cNvPr id="6" name="Subtitle 5"/>
          <p:cNvSpPr>
            <a:spLocks noGrp="1"/>
          </p:cNvSpPr>
          <p:nvPr>
            <p:ph type="subTitle" sz="quarter" idx="1"/>
          </p:nvPr>
        </p:nvSpPr>
        <p:spPr/>
        <p:txBody>
          <a:bodyPr/>
          <a:lstStyle/>
          <a:p>
            <a:pPr eaLnBrk="1" hangingPunct="1">
              <a:defRPr/>
            </a:pPr>
            <a:endParaRPr lang="en-US" smtClean="0"/>
          </a:p>
        </p:txBody>
      </p:sp>
      <p:pic>
        <p:nvPicPr>
          <p:cNvPr id="3076" name="Picture 5" descr="http://www.cartoonstock.com/newscartoons/cartoonists/ama/lowres/aman193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0700" y="2589213"/>
            <a:ext cx="29241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Water in the Environment</a:t>
            </a:r>
          </a:p>
        </p:txBody>
      </p:sp>
      <p:sp>
        <p:nvSpPr>
          <p:cNvPr id="22531" name="Rectangle 3"/>
          <p:cNvSpPr>
            <a:spLocks noGrp="1" noChangeArrowheads="1"/>
          </p:cNvSpPr>
          <p:nvPr>
            <p:ph type="body" idx="1"/>
          </p:nvPr>
        </p:nvSpPr>
        <p:spPr>
          <a:xfrm>
            <a:off x="4076700" y="1600200"/>
            <a:ext cx="4610100" cy="4525963"/>
          </a:xfrm>
        </p:spPr>
        <p:txBody>
          <a:bodyPr/>
          <a:lstStyle/>
          <a:p>
            <a:pPr eaLnBrk="1" hangingPunct="1">
              <a:defRPr/>
            </a:pPr>
            <a:r>
              <a:rPr lang="en-US" sz="2500" dirty="0" smtClean="0"/>
              <a:t>Plants get water from soil, lose water through transpiration</a:t>
            </a:r>
          </a:p>
          <a:p>
            <a:pPr eaLnBrk="1" hangingPunct="1">
              <a:defRPr/>
            </a:pPr>
            <a:r>
              <a:rPr lang="en-US" sz="2500" dirty="0" smtClean="0"/>
              <a:t>Drought</a:t>
            </a:r>
          </a:p>
          <a:p>
            <a:pPr lvl="1" eaLnBrk="1" hangingPunct="1">
              <a:defRPr/>
            </a:pPr>
            <a:r>
              <a:rPr lang="en-US" sz="2500" dirty="0" smtClean="0"/>
              <a:t>Plants close stomata </a:t>
            </a:r>
            <a:r>
              <a:rPr lang="en-US" sz="2500" dirty="0" smtClean="0">
                <a:sym typeface="Wingdings" pitchFamily="2" charset="2"/>
              </a:rPr>
              <a:t> less water loss</a:t>
            </a:r>
          </a:p>
          <a:p>
            <a:pPr lvl="2" eaLnBrk="1" hangingPunct="1">
              <a:defRPr/>
            </a:pPr>
            <a:r>
              <a:rPr lang="en-US" sz="2500" dirty="0" smtClean="0"/>
              <a:t>Can not take up as much CO</a:t>
            </a:r>
            <a:r>
              <a:rPr lang="en-US" sz="2500" baseline="-25000" dirty="0" smtClean="0"/>
              <a:t>2</a:t>
            </a:r>
            <a:r>
              <a:rPr lang="en-US" sz="2500" dirty="0" smtClean="0"/>
              <a:t> for photosynthesis</a:t>
            </a:r>
          </a:p>
          <a:p>
            <a:pPr eaLnBrk="1" hangingPunct="1">
              <a:defRPr/>
            </a:pPr>
            <a:r>
              <a:rPr lang="en-US" sz="2500" dirty="0" smtClean="0"/>
              <a:t>Hydrologic cycle has an effect on all other biogeochemical cycles</a:t>
            </a:r>
          </a:p>
        </p:txBody>
      </p:sp>
      <p:pic>
        <p:nvPicPr>
          <p:cNvPr id="12292" name="Picture 5" descr="http://www.springtide.ca/rene/dof/images/droug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13" y="4111625"/>
            <a:ext cx="3403600" cy="227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7" descr="http://2.bp.blogspot.com/_RX1XntT9N_k/TL6c2z8CTlI/AAAAAAAAAFg/FyzO095BBiQ/s1600/severe-drought-impacts-the-b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1614488"/>
            <a:ext cx="3413125"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 calcmode="lin" valueType="num">
                                      <p:cBhvr additive="base">
                                        <p:cTn id="17"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 calcmode="lin" valueType="num">
                                      <p:cBhvr additive="base">
                                        <p:cTn id="21"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 calcmode="lin" valueType="num">
                                      <p:cBhvr additive="base">
                                        <p:cTn id="27"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dirty="0" smtClean="0"/>
              <a:t>Biogeochemical Cycles</a:t>
            </a:r>
          </a:p>
        </p:txBody>
      </p:sp>
      <p:sp>
        <p:nvSpPr>
          <p:cNvPr id="6147" name="Rectangle 3"/>
          <p:cNvSpPr>
            <a:spLocks noGrp="1" noChangeArrowheads="1"/>
          </p:cNvSpPr>
          <p:nvPr>
            <p:ph type="body" idx="1"/>
          </p:nvPr>
        </p:nvSpPr>
        <p:spPr/>
        <p:txBody>
          <a:bodyPr/>
          <a:lstStyle/>
          <a:p>
            <a:pPr eaLnBrk="1" hangingPunct="1">
              <a:defRPr/>
            </a:pPr>
            <a:r>
              <a:rPr lang="en-US" sz="2500" dirty="0" smtClean="0"/>
              <a:t>Biogeochemical Cycles</a:t>
            </a:r>
          </a:p>
          <a:p>
            <a:pPr lvl="1" eaLnBrk="1" hangingPunct="1">
              <a:defRPr/>
            </a:pPr>
            <a:r>
              <a:rPr lang="en-US" dirty="0" smtClean="0"/>
              <a:t>The routes that chemical nutrients take through the biotic (living) and </a:t>
            </a:r>
            <a:r>
              <a:rPr lang="en-US" dirty="0" err="1" smtClean="0"/>
              <a:t>abiotic</a:t>
            </a:r>
            <a:r>
              <a:rPr lang="en-US" dirty="0" smtClean="0"/>
              <a:t> (non-living) components of the biosphere</a:t>
            </a:r>
          </a:p>
          <a:p>
            <a:pPr eaLnBrk="1" hangingPunct="1">
              <a:defRPr/>
            </a:pPr>
            <a:r>
              <a:rPr lang="en-US" sz="2500" dirty="0" smtClean="0"/>
              <a:t>Hydrologic (Water) Cycle</a:t>
            </a:r>
          </a:p>
          <a:p>
            <a:pPr eaLnBrk="1" hangingPunct="1">
              <a:defRPr/>
            </a:pPr>
            <a:r>
              <a:rPr lang="en-US" sz="2500" dirty="0" smtClean="0"/>
              <a:t>Carbon/Oxygen Cycle</a:t>
            </a:r>
          </a:p>
          <a:p>
            <a:pPr eaLnBrk="1" hangingPunct="1">
              <a:defRPr/>
            </a:pPr>
            <a:r>
              <a:rPr lang="en-US" sz="2500" dirty="0" smtClean="0"/>
              <a:t>Nitrogen Cycle</a:t>
            </a:r>
          </a:p>
          <a:p>
            <a:pPr eaLnBrk="1" hangingPunct="1">
              <a:defRPr/>
            </a:pPr>
            <a:r>
              <a:rPr lang="en-US" sz="2500" dirty="0" smtClean="0"/>
              <a:t>Phosphorous, Sulfur Cycles</a:t>
            </a:r>
          </a:p>
        </p:txBody>
      </p:sp>
      <p:pic>
        <p:nvPicPr>
          <p:cNvPr id="4100" name="Picture 5" descr="http://www.sciencedaily.com/images/2009/08/090804071400-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4788" y="3392488"/>
            <a:ext cx="3859212" cy="263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down)">
                                      <p:cBhvr>
                                        <p:cTn id="7" dur="500"/>
                                        <p:tgtEl>
                                          <p:spTgt spid="614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down)">
                                      <p:cBhvr>
                                        <p:cTn id="10" dur="500"/>
                                        <p:tgtEl>
                                          <p:spTgt spid="614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wipe(down)">
                                      <p:cBhvr>
                                        <p:cTn id="15" dur="500"/>
                                        <p:tgtEl>
                                          <p:spTgt spid="614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147">
                                            <p:txEl>
                                              <p:pRg st="3" end="3"/>
                                            </p:txEl>
                                          </p:spTgt>
                                        </p:tgtEl>
                                        <p:attrNameLst>
                                          <p:attrName>style.visibility</p:attrName>
                                        </p:attrNameLst>
                                      </p:cBhvr>
                                      <p:to>
                                        <p:strVal val="visible"/>
                                      </p:to>
                                    </p:set>
                                    <p:animEffect transition="in" filter="wipe(down)">
                                      <p:cBhvr>
                                        <p:cTn id="20" dur="500"/>
                                        <p:tgtEl>
                                          <p:spTgt spid="6147">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Effect transition="in" filter="wipe(down)">
                                      <p:cBhvr>
                                        <p:cTn id="25" dur="500"/>
                                        <p:tgtEl>
                                          <p:spTgt spid="6147">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147">
                                            <p:txEl>
                                              <p:pRg st="5" end="5"/>
                                            </p:txEl>
                                          </p:spTgt>
                                        </p:tgtEl>
                                        <p:attrNameLst>
                                          <p:attrName>style.visibility</p:attrName>
                                        </p:attrNameLst>
                                      </p:cBhvr>
                                      <p:to>
                                        <p:strVal val="visible"/>
                                      </p:to>
                                    </p:set>
                                    <p:animEffect transition="in" filter="wipe(down)">
                                      <p:cBhvr>
                                        <p:cTn id="30"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Hydrologic Cycle</a:t>
            </a:r>
          </a:p>
        </p:txBody>
      </p:sp>
      <p:sp>
        <p:nvSpPr>
          <p:cNvPr id="7171" name="Rectangle 3"/>
          <p:cNvSpPr>
            <a:spLocks noGrp="1" noChangeArrowheads="1"/>
          </p:cNvSpPr>
          <p:nvPr>
            <p:ph type="body" idx="1"/>
          </p:nvPr>
        </p:nvSpPr>
        <p:spPr>
          <a:xfrm>
            <a:off x="457200" y="1600200"/>
            <a:ext cx="8229600" cy="2287588"/>
          </a:xfrm>
        </p:spPr>
        <p:txBody>
          <a:bodyPr/>
          <a:lstStyle/>
          <a:p>
            <a:pPr eaLnBrk="1" hangingPunct="1">
              <a:defRPr/>
            </a:pPr>
            <a:r>
              <a:rPr lang="en-US" dirty="0" smtClean="0"/>
              <a:t>Involves all phases (solid, liquid, gas)</a:t>
            </a:r>
          </a:p>
          <a:p>
            <a:pPr eaLnBrk="1" hangingPunct="1">
              <a:defRPr/>
            </a:pPr>
            <a:r>
              <a:rPr lang="en-US" dirty="0" smtClean="0"/>
              <a:t>Connects various ecosystems</a:t>
            </a:r>
          </a:p>
          <a:p>
            <a:pPr lvl="1" eaLnBrk="1" hangingPunct="1">
              <a:defRPr/>
            </a:pPr>
            <a:r>
              <a:rPr lang="en-US" dirty="0" smtClean="0"/>
              <a:t>Air currents carry water </a:t>
            </a:r>
            <a:r>
              <a:rPr lang="en-US" dirty="0" err="1" smtClean="0"/>
              <a:t>vapour</a:t>
            </a:r>
            <a:endParaRPr lang="en-US" dirty="0" smtClean="0"/>
          </a:p>
          <a:p>
            <a:pPr lvl="1" eaLnBrk="1" hangingPunct="1">
              <a:defRPr/>
            </a:pPr>
            <a:r>
              <a:rPr lang="en-US" dirty="0" smtClean="0"/>
              <a:t>Ocean currents circulate warm water</a:t>
            </a:r>
          </a:p>
        </p:txBody>
      </p:sp>
      <p:pic>
        <p:nvPicPr>
          <p:cNvPr id="5124" name="Picture 5" descr="http://www.radford.edu/~sbisset/wqcycle.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779713" y="3927475"/>
            <a:ext cx="3067050"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2000"/>
                                        <p:tgtEl>
                                          <p:spTgt spid="7171">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fade">
                                      <p:cBhvr>
                                        <p:cTn id="15" dur="2000"/>
                                        <p:tgtEl>
                                          <p:spTgt spid="717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fade">
                                      <p:cBhvr>
                                        <p:cTn id="18" dur="2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Properties of Water</a:t>
            </a:r>
          </a:p>
        </p:txBody>
      </p:sp>
      <p:sp>
        <p:nvSpPr>
          <p:cNvPr id="10243"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en-US" dirty="0" smtClean="0"/>
              <a:t>Universal Solvent</a:t>
            </a:r>
          </a:p>
          <a:p>
            <a:pPr marL="609600" indent="-609600" eaLnBrk="1" hangingPunct="1">
              <a:buFont typeface="Wingdings" pitchFamily="2" charset="2"/>
              <a:buAutoNum type="arabicPeriod"/>
              <a:defRPr/>
            </a:pPr>
            <a:r>
              <a:rPr lang="en-US" dirty="0" smtClean="0"/>
              <a:t>High boiling and melting points (relative to other chemicals)</a:t>
            </a:r>
          </a:p>
          <a:p>
            <a:pPr marL="609600" indent="-609600" eaLnBrk="1" hangingPunct="1">
              <a:buFont typeface="Wingdings" pitchFamily="2" charset="2"/>
              <a:buAutoNum type="arabicPeriod"/>
              <a:defRPr/>
            </a:pPr>
            <a:r>
              <a:rPr lang="en-US" dirty="0" smtClean="0"/>
              <a:t>Has cohesive and adhesive properties</a:t>
            </a:r>
          </a:p>
          <a:p>
            <a:pPr marL="609600" indent="-609600" eaLnBrk="1" hangingPunct="1">
              <a:buFont typeface="Wingdings" pitchFamily="2" charset="2"/>
              <a:buAutoNum type="arabicPeriod"/>
              <a:defRPr/>
            </a:pPr>
            <a:r>
              <a:rPr lang="en-US" dirty="0" smtClean="0"/>
              <a:t>High specific heat capacity</a:t>
            </a:r>
          </a:p>
          <a:p>
            <a:pPr marL="609600" indent="-609600" eaLnBrk="1" hangingPunct="1">
              <a:defRPr/>
            </a:pPr>
            <a:endParaRPr lang="en-US" dirty="0" smtClean="0"/>
          </a:p>
          <a:p>
            <a:pPr marL="609600" indent="-609600" eaLnBrk="1" hangingPunct="1">
              <a:defRPr/>
            </a:pPr>
            <a:r>
              <a:rPr lang="en-US" dirty="0" smtClean="0"/>
              <a:t>Water is a </a:t>
            </a:r>
            <a:r>
              <a:rPr lang="en-US" b="1" i="1" dirty="0" smtClean="0"/>
              <a:t>polar</a:t>
            </a:r>
            <a:r>
              <a:rPr lang="en-US" dirty="0" smtClean="0"/>
              <a:t> molecule</a:t>
            </a:r>
          </a:p>
        </p:txBody>
      </p:sp>
      <p:pic>
        <p:nvPicPr>
          <p:cNvPr id="6148" name="Picture 5" descr="http://www.marietta.edu/~biol/biomes/physmo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300" y="3784600"/>
            <a:ext cx="36957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down)">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down)">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down)">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wipe(down)">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wipe(down)">
                                      <p:cBhvr>
                                        <p:cTn id="27"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mtClean="0"/>
              <a:t>The Universal Solvent</a:t>
            </a:r>
          </a:p>
        </p:txBody>
      </p:sp>
      <p:sp>
        <p:nvSpPr>
          <p:cNvPr id="12291" name="Rectangle 3"/>
          <p:cNvSpPr>
            <a:spLocks noGrp="1" noChangeArrowheads="1"/>
          </p:cNvSpPr>
          <p:nvPr>
            <p:ph type="body" idx="1"/>
          </p:nvPr>
        </p:nvSpPr>
        <p:spPr>
          <a:xfrm>
            <a:off x="457200" y="1600200"/>
            <a:ext cx="4191000" cy="4525963"/>
          </a:xfrm>
        </p:spPr>
        <p:txBody>
          <a:bodyPr/>
          <a:lstStyle/>
          <a:p>
            <a:pPr eaLnBrk="1" hangingPunct="1">
              <a:defRPr/>
            </a:pPr>
            <a:r>
              <a:rPr lang="en-US" sz="2500" dirty="0" smtClean="0"/>
              <a:t>Dissolved particles are easily carried in water</a:t>
            </a:r>
          </a:p>
          <a:p>
            <a:pPr lvl="1" eaLnBrk="1" hangingPunct="1">
              <a:defRPr/>
            </a:pPr>
            <a:r>
              <a:rPr lang="en-US" sz="2500" dirty="0" smtClean="0"/>
              <a:t>Plants get nutrients from nutrients dissolved in water in the soil</a:t>
            </a:r>
          </a:p>
          <a:p>
            <a:pPr eaLnBrk="1" hangingPunct="1">
              <a:defRPr/>
            </a:pPr>
            <a:r>
              <a:rPr lang="en-US" sz="2500" dirty="0" smtClean="0"/>
              <a:t>The polar nature of a water molecule allows for hydrogen bonds</a:t>
            </a:r>
          </a:p>
          <a:p>
            <a:pPr lvl="1" eaLnBrk="1" hangingPunct="1">
              <a:defRPr/>
            </a:pPr>
            <a:r>
              <a:rPr lang="en-US" sz="2500" dirty="0" smtClean="0"/>
              <a:t>Enables water to make weak bonds with other substances</a:t>
            </a:r>
          </a:p>
        </p:txBody>
      </p:sp>
      <p:pic>
        <p:nvPicPr>
          <p:cNvPr id="7172" name="Picture 5" descr="http://www.completeza.com/images/Universal%20Solv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0588" y="1641475"/>
            <a:ext cx="4208462" cy="487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 calcmode="lin" valueType="num">
                                      <p:cBhvr additive="base">
                                        <p:cTn id="17"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9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 calcmode="lin" valueType="num">
                                      <p:cBhvr additive="base">
                                        <p:cTn id="21"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High Boiling and Melting Points</a:t>
            </a:r>
          </a:p>
        </p:txBody>
      </p:sp>
      <p:sp>
        <p:nvSpPr>
          <p:cNvPr id="14339" name="Rectangle 3"/>
          <p:cNvSpPr>
            <a:spLocks noGrp="1" noChangeArrowheads="1"/>
          </p:cNvSpPr>
          <p:nvPr>
            <p:ph type="body" idx="1"/>
          </p:nvPr>
        </p:nvSpPr>
        <p:spPr>
          <a:xfrm>
            <a:off x="4238625" y="1600200"/>
            <a:ext cx="4448175" cy="4525963"/>
          </a:xfrm>
        </p:spPr>
        <p:txBody>
          <a:bodyPr/>
          <a:lstStyle/>
          <a:p>
            <a:pPr eaLnBrk="1" hangingPunct="1">
              <a:defRPr/>
            </a:pPr>
            <a:r>
              <a:rPr lang="en-US" sz="2500" dirty="0" smtClean="0"/>
              <a:t>Also due to hydrogen bonding</a:t>
            </a:r>
          </a:p>
          <a:p>
            <a:pPr eaLnBrk="1" hangingPunct="1">
              <a:defRPr/>
            </a:pPr>
            <a:r>
              <a:rPr lang="en-US" sz="2500" dirty="0" smtClean="0"/>
              <a:t>Individual H-bond is weak </a:t>
            </a:r>
            <a:r>
              <a:rPr lang="en-US" sz="2500" dirty="0" smtClean="0">
                <a:sym typeface="Wingdings" pitchFamily="2" charset="2"/>
              </a:rPr>
              <a:t> constantly breaking and re-forming</a:t>
            </a:r>
          </a:p>
          <a:p>
            <a:pPr eaLnBrk="1" hangingPunct="1">
              <a:defRPr/>
            </a:pPr>
            <a:r>
              <a:rPr lang="en-US" sz="2500" dirty="0" smtClean="0">
                <a:sym typeface="Wingdings" pitchFamily="2" charset="2"/>
              </a:rPr>
              <a:t>Many bonds  harder to break</a:t>
            </a:r>
          </a:p>
          <a:p>
            <a:pPr lvl="1" eaLnBrk="1" hangingPunct="1">
              <a:defRPr/>
            </a:pPr>
            <a:r>
              <a:rPr lang="en-US" sz="2500" dirty="0" smtClean="0">
                <a:sym typeface="Wingdings" pitchFamily="2" charset="2"/>
              </a:rPr>
              <a:t>Large volume of water takes longer to boil</a:t>
            </a:r>
          </a:p>
          <a:p>
            <a:pPr lvl="1" eaLnBrk="1" hangingPunct="1">
              <a:defRPr/>
            </a:pPr>
            <a:r>
              <a:rPr lang="en-US" sz="2500" dirty="0" smtClean="0">
                <a:sym typeface="Wingdings" pitchFamily="2" charset="2"/>
              </a:rPr>
              <a:t>A large amount of energy is needed to melt ice</a:t>
            </a:r>
            <a:endParaRPr lang="en-US" sz="2500" dirty="0" smtClean="0"/>
          </a:p>
        </p:txBody>
      </p:sp>
      <p:pic>
        <p:nvPicPr>
          <p:cNvPr id="8196" name="Picture 5" descr="http://www.offthemarkcartoons.com/cartoons/1993-04-2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763" y="1512888"/>
            <a:ext cx="3494087"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down)">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wipe(down)">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wipe(down)">
                                      <p:cBhvr>
                                        <p:cTn id="17" dur="500"/>
                                        <p:tgtEl>
                                          <p:spTgt spid="14339">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339">
                                            <p:txEl>
                                              <p:pRg st="3" end="3"/>
                                            </p:txEl>
                                          </p:spTgt>
                                        </p:tgtEl>
                                        <p:attrNameLst>
                                          <p:attrName>style.visibility</p:attrName>
                                        </p:attrNameLst>
                                      </p:cBhvr>
                                      <p:to>
                                        <p:strVal val="visible"/>
                                      </p:to>
                                    </p:set>
                                    <p:animEffect transition="in" filter="wipe(down)">
                                      <p:cBhvr>
                                        <p:cTn id="20" dur="500"/>
                                        <p:tgtEl>
                                          <p:spTgt spid="14339">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wipe(down)">
                                      <p:cBhvr>
                                        <p:cTn id="23"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High Specific Heat Capacity</a:t>
            </a:r>
          </a:p>
        </p:txBody>
      </p:sp>
      <p:sp>
        <p:nvSpPr>
          <p:cNvPr id="16387" name="Rectangle 3"/>
          <p:cNvSpPr>
            <a:spLocks noGrp="1" noChangeArrowheads="1"/>
          </p:cNvSpPr>
          <p:nvPr>
            <p:ph type="body" idx="1"/>
          </p:nvPr>
        </p:nvSpPr>
        <p:spPr>
          <a:xfrm>
            <a:off x="457200" y="1600200"/>
            <a:ext cx="4208463" cy="4525963"/>
          </a:xfrm>
        </p:spPr>
        <p:txBody>
          <a:bodyPr/>
          <a:lstStyle/>
          <a:p>
            <a:pPr eaLnBrk="1" hangingPunct="1">
              <a:defRPr/>
            </a:pPr>
            <a:r>
              <a:rPr lang="en-US" dirty="0" smtClean="0"/>
              <a:t>Specific Heat Capacity</a:t>
            </a:r>
          </a:p>
          <a:p>
            <a:pPr lvl="1" eaLnBrk="1" hangingPunct="1">
              <a:defRPr/>
            </a:pPr>
            <a:r>
              <a:rPr lang="en-US" dirty="0" smtClean="0"/>
              <a:t>The amount of heat a substance can absorb/release for a given change in temperature</a:t>
            </a:r>
          </a:p>
          <a:p>
            <a:pPr eaLnBrk="1" hangingPunct="1">
              <a:defRPr/>
            </a:pPr>
            <a:r>
              <a:rPr lang="en-US" dirty="0" smtClean="0"/>
              <a:t>Important for animals.  Why?</a:t>
            </a:r>
          </a:p>
        </p:txBody>
      </p:sp>
      <p:pic>
        <p:nvPicPr>
          <p:cNvPr id="9220" name="Picture 5" descr="http://t1.gstatic.com/images?q=tbn:ANd9GcQdKcHtdt-1UvRUdQ3orptisQqjtCqjIw21Xb0vtm7_pb2WGplr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1575" y="1628775"/>
            <a:ext cx="3643313"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fade">
                                      <p:cBhvr>
                                        <p:cTn id="10" dur="2000"/>
                                        <p:tgtEl>
                                          <p:spTgt spid="1638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fade">
                                      <p:cBhvr>
                                        <p:cTn id="15" dur="20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Other Important Properties</a:t>
            </a:r>
          </a:p>
        </p:txBody>
      </p:sp>
      <p:sp>
        <p:nvSpPr>
          <p:cNvPr id="18435" name="Rectangle 3"/>
          <p:cNvSpPr>
            <a:spLocks noGrp="1" noChangeArrowheads="1"/>
          </p:cNvSpPr>
          <p:nvPr>
            <p:ph type="body" idx="1"/>
          </p:nvPr>
        </p:nvSpPr>
        <p:spPr>
          <a:xfrm>
            <a:off x="3581400" y="1600200"/>
            <a:ext cx="5105400" cy="4525963"/>
          </a:xfrm>
        </p:spPr>
        <p:txBody>
          <a:bodyPr/>
          <a:lstStyle/>
          <a:p>
            <a:pPr eaLnBrk="1" hangingPunct="1">
              <a:lnSpc>
                <a:spcPct val="90000"/>
              </a:lnSpc>
              <a:defRPr/>
            </a:pPr>
            <a:r>
              <a:rPr lang="en-US" sz="2500" dirty="0" smtClean="0"/>
              <a:t>Density</a:t>
            </a:r>
          </a:p>
          <a:p>
            <a:pPr lvl="1" eaLnBrk="1" hangingPunct="1">
              <a:lnSpc>
                <a:spcPct val="90000"/>
              </a:lnSpc>
              <a:defRPr/>
            </a:pPr>
            <a:r>
              <a:rPr lang="en-US" sz="2500" dirty="0" smtClean="0"/>
              <a:t>Solid H</a:t>
            </a:r>
            <a:r>
              <a:rPr lang="en-US" sz="2500" baseline="-25000" dirty="0" smtClean="0"/>
              <a:t>2</a:t>
            </a:r>
            <a:r>
              <a:rPr lang="en-US" sz="2500" dirty="0" smtClean="0"/>
              <a:t>0 is less dense than liquid H</a:t>
            </a:r>
            <a:r>
              <a:rPr lang="en-US" sz="2500" baseline="-25000" dirty="0" smtClean="0"/>
              <a:t>2</a:t>
            </a:r>
            <a:r>
              <a:rPr lang="en-US" sz="2500" dirty="0" smtClean="0"/>
              <a:t>0</a:t>
            </a:r>
          </a:p>
          <a:p>
            <a:pPr lvl="1" eaLnBrk="1" hangingPunct="1">
              <a:lnSpc>
                <a:spcPct val="90000"/>
              </a:lnSpc>
              <a:defRPr/>
            </a:pPr>
            <a:r>
              <a:rPr lang="en-US" sz="2500" dirty="0" smtClean="0"/>
              <a:t>Extremely important in lakes/ponds etc.</a:t>
            </a:r>
          </a:p>
          <a:p>
            <a:pPr eaLnBrk="1" hangingPunct="1">
              <a:lnSpc>
                <a:spcPct val="90000"/>
              </a:lnSpc>
              <a:defRPr/>
            </a:pPr>
            <a:r>
              <a:rPr lang="en-US" sz="2500" dirty="0" smtClean="0"/>
              <a:t>Adhesion</a:t>
            </a:r>
          </a:p>
          <a:p>
            <a:pPr lvl="1" eaLnBrk="1" hangingPunct="1">
              <a:lnSpc>
                <a:spcPct val="90000"/>
              </a:lnSpc>
              <a:defRPr/>
            </a:pPr>
            <a:r>
              <a:rPr lang="en-US" sz="2500" dirty="0" smtClean="0"/>
              <a:t>Attraction of water molecules to molecules of other substances</a:t>
            </a:r>
          </a:p>
          <a:p>
            <a:pPr eaLnBrk="1" hangingPunct="1">
              <a:lnSpc>
                <a:spcPct val="90000"/>
              </a:lnSpc>
              <a:defRPr/>
            </a:pPr>
            <a:r>
              <a:rPr lang="en-US" sz="2500" dirty="0" smtClean="0"/>
              <a:t>Cohesion</a:t>
            </a:r>
          </a:p>
          <a:p>
            <a:pPr lvl="1" eaLnBrk="1" hangingPunct="1">
              <a:lnSpc>
                <a:spcPct val="90000"/>
              </a:lnSpc>
              <a:defRPr/>
            </a:pPr>
            <a:r>
              <a:rPr lang="en-US" sz="2500" dirty="0" smtClean="0"/>
              <a:t>Attraction of water molecules to other water molecules </a:t>
            </a:r>
            <a:r>
              <a:rPr lang="en-US" sz="2500" dirty="0" smtClean="0">
                <a:sym typeface="Wingdings" pitchFamily="2" charset="2"/>
              </a:rPr>
              <a:t> results in </a:t>
            </a:r>
            <a:r>
              <a:rPr lang="en-US" sz="2500" b="1" i="1" dirty="0" smtClean="0">
                <a:sym typeface="Wingdings" pitchFamily="2" charset="2"/>
              </a:rPr>
              <a:t>surface tension</a:t>
            </a:r>
            <a:endParaRPr lang="en-US" sz="2500" b="1" i="1" dirty="0" smtClean="0"/>
          </a:p>
        </p:txBody>
      </p:sp>
      <p:pic>
        <p:nvPicPr>
          <p:cNvPr id="10244" name="Picture 5" descr="http://images.northrup.org/picture/xl/water-strider/water-bug-standing-on-surface-tensio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563" y="1546225"/>
            <a:ext cx="3224212"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7" descr="http://www.arcticice.org/images/scener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963" y="4256088"/>
            <a:ext cx="3140075"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435">
                                            <p:txEl>
                                              <p:pRg st="6" end="6"/>
                                            </p:txEl>
                                          </p:spTgt>
                                        </p:tgtEl>
                                        <p:attrNameLst>
                                          <p:attrName>style.visibility</p:attrName>
                                        </p:attrNameLst>
                                      </p:cBhvr>
                                      <p:to>
                                        <p:strVal val="visible"/>
                                      </p:to>
                                    </p:set>
                                    <p:anim calcmode="lin" valueType="num">
                                      <p:cBhvr additive="base">
                                        <p:cTn id="35"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5276850" cy="1139825"/>
          </a:xfrm>
        </p:spPr>
        <p:txBody>
          <a:bodyPr/>
          <a:lstStyle/>
          <a:p>
            <a:pPr eaLnBrk="1" hangingPunct="1">
              <a:defRPr/>
            </a:pPr>
            <a:r>
              <a:rPr lang="en-US" dirty="0" smtClean="0"/>
              <a:t>Water in Animals</a:t>
            </a:r>
          </a:p>
        </p:txBody>
      </p:sp>
      <p:sp>
        <p:nvSpPr>
          <p:cNvPr id="20483" name="Rectangle 3"/>
          <p:cNvSpPr>
            <a:spLocks noGrp="1" noChangeArrowheads="1"/>
          </p:cNvSpPr>
          <p:nvPr>
            <p:ph type="body" sz="half" idx="1"/>
          </p:nvPr>
        </p:nvSpPr>
        <p:spPr>
          <a:xfrm>
            <a:off x="457200" y="1600200"/>
            <a:ext cx="8347075" cy="4525963"/>
          </a:xfrm>
        </p:spPr>
        <p:txBody>
          <a:bodyPr/>
          <a:lstStyle/>
          <a:p>
            <a:pPr eaLnBrk="1" hangingPunct="1">
              <a:defRPr/>
            </a:pPr>
            <a:r>
              <a:rPr lang="en-US" smtClean="0"/>
              <a:t>Human - 70% water</a:t>
            </a:r>
          </a:p>
          <a:p>
            <a:pPr eaLnBrk="1" hangingPunct="1">
              <a:defRPr/>
            </a:pPr>
            <a:r>
              <a:rPr lang="en-US" smtClean="0"/>
              <a:t>Active metabolism:</a:t>
            </a:r>
          </a:p>
          <a:p>
            <a:pPr eaLnBrk="1" hangingPunct="1">
              <a:buFont typeface="Wingdings" pitchFamily="2" charset="2"/>
              <a:buNone/>
              <a:defRPr/>
            </a:pPr>
            <a:endParaRPr lang="en-US" smtClean="0"/>
          </a:p>
          <a:p>
            <a:pPr eaLnBrk="1" hangingPunct="1">
              <a:defRPr/>
            </a:pPr>
            <a:endParaRPr lang="en-US" sz="2800" smtClean="0"/>
          </a:p>
        </p:txBody>
      </p:sp>
      <p:graphicFrame>
        <p:nvGraphicFramePr>
          <p:cNvPr id="20513" name="Group 33"/>
          <p:cNvGraphicFramePr>
            <a:graphicFrameLocks noGrp="1"/>
          </p:cNvGraphicFramePr>
          <p:nvPr>
            <p:ph sz="half" idx="2"/>
          </p:nvPr>
        </p:nvGraphicFramePr>
        <p:xfrm>
          <a:off x="552450" y="2843213"/>
          <a:ext cx="8108950" cy="3808413"/>
        </p:xfrm>
        <a:graphic>
          <a:graphicData uri="http://schemas.openxmlformats.org/drawingml/2006/table">
            <a:tbl>
              <a:tblPr/>
              <a:tblGrid>
                <a:gridCol w="4054475"/>
                <a:gridCol w="4054475"/>
              </a:tblGrid>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Arial" charset="0"/>
                        </a:rPr>
                        <a:t>Obtain water by: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Arial" charset="0"/>
                        </a:rPr>
                        <a:t>Lose water by: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rPr>
                        <a:t>Eating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rPr>
                        <a:t>Breathing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Drinking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rPr>
                        <a:t>Sweating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rPr>
                        <a:t>Absorbing through skin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rPr>
                        <a:t>Urinating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rPr>
                        <a:t>Cellular Respiration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rPr>
                        <a:t>Defecating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1288" name="Picture 35" descr="http://ecx.images-amazon.com/images/I/41ikcztFJc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1000" y="514350"/>
            <a:ext cx="3119438"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275</TotalTime>
  <Words>726</Words>
  <Application>Microsoft Office PowerPoint</Application>
  <PresentationFormat>On-screen Show (4:3)</PresentationFormat>
  <Paragraphs>87</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Ripple</vt:lpstr>
      <vt:lpstr>The Role of Water in Cycles of Matter</vt:lpstr>
      <vt:lpstr>Biogeochemical Cycles</vt:lpstr>
      <vt:lpstr>Hydrologic Cycle</vt:lpstr>
      <vt:lpstr>Properties of Water</vt:lpstr>
      <vt:lpstr>The Universal Solvent</vt:lpstr>
      <vt:lpstr>High Boiling and Melting Points</vt:lpstr>
      <vt:lpstr>High Specific Heat Capacity</vt:lpstr>
      <vt:lpstr>Other Important Properties</vt:lpstr>
      <vt:lpstr>Water in Animals</vt:lpstr>
      <vt:lpstr>Water in the Environment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Water in Cycles of Matter</dc:title>
  <dc:creator>Daniel Standring</dc:creator>
  <cp:lastModifiedBy>Windows User</cp:lastModifiedBy>
  <cp:revision>12</cp:revision>
  <dcterms:created xsi:type="dcterms:W3CDTF">2007-06-13T00:28:16Z</dcterms:created>
  <dcterms:modified xsi:type="dcterms:W3CDTF">2014-01-23T21:56:48Z</dcterms:modified>
</cp:coreProperties>
</file>