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6"/>
  </p:notesMasterIdLst>
  <p:sldIdLst>
    <p:sldId id="256" r:id="rId2"/>
    <p:sldId id="258" r:id="rId3"/>
    <p:sldId id="276" r:id="rId4"/>
    <p:sldId id="259" r:id="rId5"/>
    <p:sldId id="277" r:id="rId6"/>
    <p:sldId id="279" r:id="rId7"/>
    <p:sldId id="29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3" r:id="rId22"/>
    <p:sldId id="284" r:id="rId23"/>
    <p:sldId id="285" r:id="rId24"/>
    <p:sldId id="273" r:id="rId25"/>
    <p:sldId id="282" r:id="rId26"/>
    <p:sldId id="274" r:id="rId27"/>
    <p:sldId id="275" r:id="rId28"/>
    <p:sldId id="286" r:id="rId29"/>
    <p:sldId id="292" r:id="rId30"/>
    <p:sldId id="293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68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F8FA0-7743-42EF-A70D-B53415B9300D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AD7E-1112-459E-9FDB-222BE5A2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35FD4DE2-2CEC-42AA-8E64-B39629B61082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5C31-6339-4469-B99A-B08686997467}" type="slidenum">
              <a:rPr lang="en-US"/>
              <a:pPr/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394FA01F-F7EA-4F2C-BFEA-C6BCCC1D3BD2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D67DBCC3-2B6B-4C61-80B5-5A85E07C8B74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EADEC50E-8611-4694-9812-8DE47E29D1E7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52F23F2D-A247-4375-BAB3-7550DAC6594F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B790D04F-8C1C-4CCA-8CE4-81C2DBACD97A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3DAA6AC4-AFF2-4C03-919C-A06CEDE4404F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E9C1674-15D9-4C5F-B521-2C9A01D38316}" type="datetime4">
              <a:rPr lang="en-US" smtClean="0"/>
              <a:t>September 11, 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5B52-A62E-4D6C-A69C-9BD05168CA4F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C4B0-945D-48F4-9154-3C3AE6ECE2E8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D56-7A87-4E4A-9173-D2E82B2ABE3E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6B9C3C-957D-4F30-99E7-C30678049E7C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C480-7E27-4697-A48D-7A04209B04BE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FA62-A6D4-4A24-8259-B24AD8482C06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E95-1760-4C4C-82EA-ED26044E9257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B46-C90D-42AB-9605-A70513424BF2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542E-2FA7-43D9-BD56-3B97D2A14473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ED57-DADB-4651-8BCC-0BB74B776864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D36FDC4-BC70-432F-A3BB-0B0A03418968}" type="datetime4">
              <a:rPr lang="en-US" smtClean="0"/>
              <a:t>September 11,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does our energy ultimately come from?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2960"/>
            <a:ext cx="6629400" cy="1828800"/>
          </a:xfrm>
        </p:spPr>
        <p:txBody>
          <a:bodyPr/>
          <a:lstStyle/>
          <a:p>
            <a:r>
              <a:rPr lang="en-GB" dirty="0" smtClean="0"/>
              <a:t>Chapter #1 </a:t>
            </a:r>
            <a:r>
              <a:rPr lang="en-GB" dirty="0" smtClean="0">
                <a:sym typeface="Wingdings" pitchFamily="2" charset="2"/>
              </a:rPr>
              <a:t>        </a:t>
            </a:r>
            <a:r>
              <a:rPr lang="en-GB" dirty="0" smtClean="0"/>
              <a:t>How </a:t>
            </a:r>
            <a:r>
              <a:rPr lang="en-GB" u="sng" dirty="0" smtClean="0"/>
              <a:t>Energy</a:t>
            </a:r>
            <a:r>
              <a:rPr lang="en-GB" dirty="0" smtClean="0"/>
              <a:t> is Transferred in the </a:t>
            </a:r>
            <a:r>
              <a:rPr lang="en-GB" u="sng" dirty="0" smtClean="0"/>
              <a:t>Biosphere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98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pPr marL="342900" lvl="1" indent="-342900" eaLnBrk="1" hangingPunct="1">
              <a:buClr>
                <a:schemeClr val="accent1"/>
              </a:buClr>
              <a:buFont typeface="Times" pitchFamily="1" charset="0"/>
              <a:buChar char="•"/>
            </a:pPr>
            <a:r>
              <a:rPr lang="en-US" sz="2800" u="sng" smtClean="0"/>
              <a:t>Decomposition</a:t>
            </a:r>
            <a:r>
              <a:rPr lang="en-US" sz="2800" smtClean="0"/>
              <a:t> is the breakdown of wastes and dead organisms by organisms called </a:t>
            </a:r>
            <a:r>
              <a:rPr lang="en-US" sz="2800" u="sng" smtClean="0"/>
              <a:t>decomposers</a:t>
            </a:r>
            <a:r>
              <a:rPr lang="en-US" sz="2800" smtClean="0"/>
              <a:t> through the process of </a:t>
            </a:r>
            <a:r>
              <a:rPr lang="en-US" sz="2800" u="sng" smtClean="0"/>
              <a:t>biodegradation</a:t>
            </a:r>
            <a:r>
              <a:rPr lang="en-US" sz="2800" smtClean="0"/>
              <a:t>.</a:t>
            </a:r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r>
              <a:rPr lang="en-US" sz="2800" smtClean="0"/>
              <a:t>									</a:t>
            </a:r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endParaRPr lang="en-US" sz="2800" smtClean="0"/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r>
              <a:rPr lang="en-US" sz="2800" smtClean="0"/>
              <a:t>								These fungi are</a:t>
            </a:r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r>
              <a:rPr lang="en-US" sz="2800" smtClean="0"/>
              <a:t>								decomposing a</a:t>
            </a:r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r>
              <a:rPr lang="en-US" sz="2800" smtClean="0"/>
              <a:t>								dead tree</a:t>
            </a:r>
          </a:p>
          <a:p>
            <a:pPr eaLnBrk="1" hangingPunct="1"/>
            <a:endParaRPr lang="en-US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Decomposers</a:t>
            </a:r>
          </a:p>
        </p:txBody>
      </p:sp>
      <p:pic>
        <p:nvPicPr>
          <p:cNvPr id="17413" name="Picture 4" descr="Decomposers_in_lying_in_a_large_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5499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31925"/>
            <a:ext cx="8534400" cy="5426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Scientists use different methods to represent energy moving through ecosystems.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Food chains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Food webs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Food pyramids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marL="36576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Food chains </a:t>
            </a:r>
            <a:r>
              <a:rPr lang="en-US" sz="2400" dirty="0" smtClean="0"/>
              <a:t>show the flow of energy in an ecosystem.</a:t>
            </a:r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Energy Flow and Energy Loss in Ecosystems:</a:t>
            </a:r>
            <a:br>
              <a:rPr lang="en-GB" dirty="0" smtClean="0"/>
            </a:br>
            <a:r>
              <a:rPr lang="en-GB" dirty="0" smtClean="0"/>
              <a:t>Food Chains</a:t>
            </a:r>
            <a:endParaRPr lang="en-US" dirty="0" smtClean="0"/>
          </a:p>
        </p:txBody>
      </p:sp>
      <p:pic>
        <p:nvPicPr>
          <p:cNvPr id="18438" name="Picture 9" descr="forest-food-chai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08200"/>
            <a:ext cx="5715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67200" y="5152768"/>
            <a:ext cx="1143000" cy="304800"/>
            <a:chOff x="4267200" y="5152768"/>
            <a:chExt cx="1143000" cy="304800"/>
          </a:xfrm>
        </p:grpSpPr>
        <p:cxnSp>
          <p:nvCxnSpPr>
            <p:cNvPr id="3" name="Straight Arrow Connector 2"/>
            <p:cNvCxnSpPr/>
            <p:nvPr/>
          </p:nvCxnSpPr>
          <p:spPr bwMode="auto">
            <a:xfrm>
              <a:off x="4419600" y="5305168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" name="Rectangle 3"/>
            <p:cNvSpPr/>
            <p:nvPr/>
          </p:nvSpPr>
          <p:spPr bwMode="auto">
            <a:xfrm>
              <a:off x="4267200" y="5152768"/>
              <a:ext cx="3048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29400" y="5165126"/>
            <a:ext cx="1143000" cy="304800"/>
            <a:chOff x="4267200" y="5152768"/>
            <a:chExt cx="1143000" cy="3048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4419600" y="5305168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4267200" y="5152768"/>
              <a:ext cx="3048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Each step in a food chain is a trophic level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Tertiary consumers = 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dirty="0" smtClean="0"/>
              <a:t>	4th trophic level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Secondary consumers =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dirty="0" smtClean="0"/>
              <a:t>	3rd trophic level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Primary consumers =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dirty="0" smtClean="0"/>
              <a:t>	2nd trophic level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Producers =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dirty="0" smtClean="0"/>
              <a:t>	1st trophic level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Trophic Levels</a:t>
            </a:r>
          </a:p>
        </p:txBody>
      </p:sp>
      <p:grpSp>
        <p:nvGrpSpPr>
          <p:cNvPr id="19461" name="Group 9"/>
          <p:cNvGrpSpPr>
            <a:grpSpLocks/>
          </p:cNvGrpSpPr>
          <p:nvPr/>
        </p:nvGrpSpPr>
        <p:grpSpPr bwMode="auto">
          <a:xfrm>
            <a:off x="4438447" y="2050325"/>
            <a:ext cx="4510091" cy="4502874"/>
            <a:chOff x="3291" y="1200"/>
            <a:chExt cx="2359" cy="2369"/>
          </a:xfrm>
        </p:grpSpPr>
        <p:pic>
          <p:nvPicPr>
            <p:cNvPr id="19462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" y="1403"/>
              <a:ext cx="2359" cy="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3388" y="1212"/>
              <a:ext cx="21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/>
              <a:r>
                <a:rPr lang="en-CA" sz="1600">
                  <a:solidFill>
                    <a:srgbClr val="0D5613"/>
                  </a:solidFill>
                </a:rPr>
                <a:t>Examples of terrestrial and aquatic food chains</a:t>
              </a:r>
              <a:endParaRPr lang="en-CA" sz="1600">
                <a:solidFill>
                  <a:schemeClr val="tx2"/>
                </a:solidFill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3310" y="1200"/>
              <a:ext cx="2312" cy="23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23975"/>
            <a:ext cx="8778875" cy="49244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u="sng" dirty="0" smtClean="0"/>
              <a:t>Consumers</a:t>
            </a:r>
            <a:r>
              <a:rPr lang="en-US" sz="2800" dirty="0" smtClean="0"/>
              <a:t> in a food chain can be classified as: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Herbivores – Eat Plants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Carnivores – Eat Meat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Omnivores – Eat plants and meat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Detrivores – Eat dead material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07473" y="304800"/>
            <a:ext cx="7315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Energy Flow and Energy Loss in Ecosystems:</a:t>
            </a:r>
            <a:br>
              <a:rPr lang="en-GB" dirty="0" smtClean="0"/>
            </a:br>
            <a:r>
              <a:rPr lang="en-GB" dirty="0" smtClean="0"/>
              <a:t>Food Chains (continued)</a:t>
            </a:r>
            <a:endParaRPr lang="en-US" dirty="0" smtClean="0"/>
          </a:p>
        </p:txBody>
      </p:sp>
      <p:pic>
        <p:nvPicPr>
          <p:cNvPr id="8" name="Picture 7" descr="plants-vs-zombies-Andro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24250"/>
            <a:ext cx="5271951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>
            <a:off x="381000" y="1981200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-1333500" y="3695700"/>
            <a:ext cx="3429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5638800" y="3200400"/>
            <a:ext cx="1905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7239001" y="3505200"/>
            <a:ext cx="609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7429500" y="3314700"/>
            <a:ext cx="6858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7467600" y="3276600"/>
            <a:ext cx="13716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381000" y="5029200"/>
            <a:ext cx="32004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381000" y="5410200"/>
            <a:ext cx="32766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381000" y="5410200"/>
            <a:ext cx="480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7" name="Picture 26" descr="raw-meat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25146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0800000">
            <a:off x="609600" y="23622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-304800" y="3276600"/>
            <a:ext cx="1828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609600" y="4191000"/>
            <a:ext cx="304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3886200" y="2971801"/>
            <a:ext cx="0" cy="60959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H="1">
            <a:off x="2667000" y="2971801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H="1">
            <a:off x="2667000" y="2971800"/>
            <a:ext cx="1588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53000" y="2895600"/>
            <a:ext cx="228600" cy="76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150" indent="-381000"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Herbivores</a:t>
            </a:r>
            <a:r>
              <a:rPr lang="en-US" sz="2800" dirty="0" smtClean="0"/>
              <a:t> – primary consumers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sz="2400" dirty="0" smtClean="0"/>
              <a:t>Herbivores eat plants (producers) only.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>
                <a:solidFill>
                  <a:srgbClr val="0D5613"/>
                </a:solidFill>
              </a:rPr>
              <a:t>Many dinosaurs, like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>
                <a:solidFill>
                  <a:srgbClr val="0D5613"/>
                </a:solidFill>
              </a:rPr>
              <a:t>modern animals, were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>
                <a:solidFill>
                  <a:srgbClr val="0D5613"/>
                </a:solidFill>
              </a:rPr>
              <a:t>herbivores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Herbivores</a:t>
            </a:r>
          </a:p>
        </p:txBody>
      </p:sp>
      <p:pic>
        <p:nvPicPr>
          <p:cNvPr id="21509" name="Picture 4" descr="plant di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52879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438150" indent="-381000"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Carnivores</a:t>
            </a:r>
            <a:r>
              <a:rPr lang="en-US" sz="2800" dirty="0" smtClean="0"/>
              <a:t> – secondary or tertiary consumers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sz="2400" dirty="0" smtClean="0"/>
              <a:t>Secondary consumers eat non-producers, such as herbivores.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sz="2400" dirty="0" smtClean="0"/>
              <a:t>Tertiary consumers eat secondary consumers.</a:t>
            </a:r>
          </a:p>
          <a:p>
            <a:pPr marL="1466850" lvl="2" indent="-381000" eaLnBrk="1" hangingPunct="1">
              <a:lnSpc>
                <a:spcPct val="90000"/>
              </a:lnSpc>
              <a:buFont typeface="Wingdings" pitchFamily="1" charset="2"/>
              <a:buChar char="w"/>
              <a:defRPr/>
            </a:pPr>
            <a:r>
              <a:rPr lang="en-US" sz="2400" dirty="0" smtClean="0"/>
              <a:t>Also called</a:t>
            </a:r>
          </a:p>
          <a:p>
            <a:pPr marL="1085850" lvl="2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top consumers or</a:t>
            </a:r>
          </a:p>
          <a:p>
            <a:pPr marL="1085850" lvl="2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top carnivores.</a:t>
            </a:r>
          </a:p>
          <a:p>
            <a:pPr marL="7239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7239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7239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lvl="1" eaLnBrk="1" hangingPunct="1">
              <a:buFont typeface="Wingdings" pitchFamily="1" charset="2"/>
              <a:buNone/>
              <a:defRPr/>
            </a:pPr>
            <a:r>
              <a:rPr lang="en-US" sz="2400" dirty="0" smtClean="0">
                <a:solidFill>
                  <a:srgbClr val="0D5613"/>
                </a:solidFill>
              </a:rPr>
              <a:t>This lion is a top </a:t>
            </a:r>
            <a:r>
              <a:rPr lang="en-US" sz="2400" u="sng" dirty="0" smtClean="0">
                <a:solidFill>
                  <a:srgbClr val="0D5613"/>
                </a:solidFill>
              </a:rPr>
              <a:t>carnivore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Carnivores</a:t>
            </a:r>
          </a:p>
        </p:txBody>
      </p:sp>
      <p:pic>
        <p:nvPicPr>
          <p:cNvPr id="22533" name="Picture 4" descr="lion-eating-me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/>
          <a:lstStyle/>
          <a:p>
            <a:pPr marL="438150" indent="-381000"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Omnivores</a:t>
            </a:r>
            <a:r>
              <a:rPr lang="en-US" sz="2800" dirty="0" smtClean="0"/>
              <a:t> – consumers that eat both plants and animals</a:t>
            </a:r>
          </a:p>
          <a:p>
            <a:pPr eaLnBrk="1" hangingPunct="1">
              <a:buFont typeface="Times" pitchFamily="1" charset="0"/>
              <a:buNone/>
              <a:defRPr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0D5613"/>
                </a:solidFill>
              </a:rPr>
              <a:t>Bears are </a:t>
            </a:r>
            <a:r>
              <a:rPr lang="en-US" u="sng" dirty="0" smtClean="0">
                <a:solidFill>
                  <a:srgbClr val="0D5613"/>
                </a:solidFill>
              </a:rPr>
              <a:t>omnivores</a:t>
            </a:r>
          </a:p>
          <a:p>
            <a:pPr eaLnBrk="1" hangingPunct="1">
              <a:buFont typeface="Times" pitchFamily="1" charset="0"/>
              <a:buNone/>
              <a:defRPr/>
            </a:pPr>
            <a:r>
              <a:rPr lang="en-US" dirty="0" smtClean="0">
                <a:solidFill>
                  <a:srgbClr val="0D5613"/>
                </a:solidFill>
              </a:rPr>
              <a:t>				(So are we humans)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Omnivores</a:t>
            </a:r>
          </a:p>
        </p:txBody>
      </p:sp>
      <p:pic>
        <p:nvPicPr>
          <p:cNvPr id="23557" name="Picture 4" descr="bear_eating_crabap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828800"/>
            <a:ext cx="3371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bear-eating-salmon_9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537535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/>
          <a:lstStyle/>
          <a:p>
            <a:pPr marL="438150" indent="-381000" eaLnBrk="1" hangingPunct="1">
              <a:lnSpc>
                <a:spcPct val="90000"/>
              </a:lnSpc>
            </a:pPr>
            <a:r>
              <a:rPr lang="en-US" sz="2800" u="sng" dirty="0" smtClean="0"/>
              <a:t>Detrivores</a:t>
            </a:r>
            <a:r>
              <a:rPr lang="en-US" sz="2800" dirty="0" smtClean="0"/>
              <a:t> – consumers that obtain energy and nutrients from dead organisms and waste matter</a:t>
            </a:r>
          </a:p>
          <a:p>
            <a:pPr marL="895350" lvl="1" indent="-381000" eaLnBrk="1" hangingPunct="1">
              <a:lnSpc>
                <a:spcPct val="90000"/>
              </a:lnSpc>
            </a:pPr>
            <a:r>
              <a:rPr lang="en-US" sz="2400" dirty="0" smtClean="0"/>
              <a:t>Examples include earthworms,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bacteria and fungi.</a:t>
            </a:r>
          </a:p>
          <a:p>
            <a:pPr marL="895350" lvl="1" indent="-381000" eaLnBrk="1" hangingPunct="1">
              <a:lnSpc>
                <a:spcPct val="90000"/>
              </a:lnSpc>
            </a:pPr>
            <a:r>
              <a:rPr lang="en-US" sz="2400" dirty="0" smtClean="0"/>
              <a:t>Detrivores feed at every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trophic level.</a:t>
            </a:r>
          </a:p>
          <a:p>
            <a:pPr marL="895350" lvl="1" indent="-381000" eaLnBrk="1" hangingPunct="1">
              <a:lnSpc>
                <a:spcPct val="90000"/>
              </a:lnSpc>
            </a:pPr>
            <a:r>
              <a:rPr lang="en-US" sz="2400" dirty="0" smtClean="0"/>
              <a:t>Detrivores have their own,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separate food chains 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and are very numerous.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Detrivores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276600" y="5791200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/>
            <a:r>
              <a:rPr lang="en-CA" sz="2000" dirty="0">
                <a:solidFill>
                  <a:srgbClr val="0D5613"/>
                </a:solidFill>
              </a:rPr>
              <a:t>This dung beetle is a </a:t>
            </a:r>
            <a:r>
              <a:rPr lang="en-CA" sz="2000" u="sng" dirty="0">
                <a:solidFill>
                  <a:srgbClr val="0D5613"/>
                </a:solidFill>
              </a:rPr>
              <a:t>detrivore</a:t>
            </a:r>
            <a:r>
              <a:rPr lang="en-CA" sz="2000" dirty="0">
                <a:solidFill>
                  <a:srgbClr val="0D5613"/>
                </a:solidFill>
              </a:rPr>
              <a:t>.</a:t>
            </a:r>
            <a:endParaRPr lang="en-CA" sz="2000" dirty="0">
              <a:solidFill>
                <a:schemeClr val="tx2"/>
              </a:solidFill>
            </a:endParaRPr>
          </a:p>
        </p:txBody>
      </p:sp>
      <p:pic>
        <p:nvPicPr>
          <p:cNvPr id="24582" name="Picture 7" descr="545px-Scarabaeus_latico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5035" r="19078" b="5363"/>
          <a:stretch>
            <a:fillRect/>
          </a:stretch>
        </p:blipFill>
        <p:spPr bwMode="auto">
          <a:xfrm>
            <a:off x="5927725" y="2286000"/>
            <a:ext cx="3216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Most organisms are part of many food chains.</a:t>
            </a:r>
          </a:p>
          <a:p>
            <a:pPr lvl="1" eaLnBrk="1" hangingPunct="1"/>
            <a:r>
              <a:rPr lang="en-US" sz="2400" dirty="0" smtClean="0"/>
              <a:t>Food webs represent interconnected food chains.</a:t>
            </a:r>
          </a:p>
          <a:p>
            <a:pPr lvl="1" eaLnBrk="1" hangingPunct="1">
              <a:buFont typeface="Wingdings" pitchFamily="1" charset="2"/>
              <a:buNone/>
            </a:pPr>
            <a:endParaRPr lang="en-US" dirty="0" smtClean="0"/>
          </a:p>
          <a:p>
            <a:pPr eaLnBrk="1" hangingPunct="1">
              <a:buFont typeface="Times" pitchFamily="1" charset="0"/>
              <a:buNone/>
            </a:pPr>
            <a:endParaRPr lang="en-US" dirty="0" smtClean="0"/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smtClean="0"/>
              <a:t>Energy Flow and Energy Loss in Ecosystems:</a:t>
            </a:r>
            <a:br>
              <a:rPr lang="en-GB" smtClean="0"/>
            </a:br>
            <a:r>
              <a:rPr lang="en-GB" smtClean="0"/>
              <a:t>Food Webs</a:t>
            </a:r>
            <a:endParaRPr lang="en-US" smtClean="0"/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304800" y="3581400"/>
            <a:ext cx="312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r>
              <a:rPr lang="en-CA" sz="2000" dirty="0">
                <a:solidFill>
                  <a:srgbClr val="0D5613"/>
                </a:solidFill>
              </a:rPr>
              <a:t>This food web represents a terrestrial ecosystem that could be found in </a:t>
            </a:r>
            <a:r>
              <a:rPr lang="en-CA" sz="2000" dirty="0" smtClean="0">
                <a:solidFill>
                  <a:srgbClr val="0D5613"/>
                </a:solidFill>
              </a:rPr>
              <a:t>Alberta.</a:t>
            </a:r>
            <a:endParaRPr lang="en-CA" sz="2000" dirty="0">
              <a:solidFill>
                <a:schemeClr val="tx2"/>
              </a:solidFill>
            </a:endParaRPr>
          </a:p>
        </p:txBody>
      </p:sp>
      <p:pic>
        <p:nvPicPr>
          <p:cNvPr id="2560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76475"/>
            <a:ext cx="4989513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Food webs </a:t>
            </a:r>
            <a:r>
              <a:rPr lang="en-US" dirty="0" smtClean="0"/>
              <a:t>are models of the feeding relationships in an ecosystem.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Arrows in a food web represent</a:t>
            </a:r>
          </a:p>
          <a:p>
            <a:pPr eaLnBrk="1" hangingPunct="1">
              <a:buFont typeface="Times" pitchFamily="1" charset="0"/>
              <a:buNone/>
            </a:pPr>
            <a:r>
              <a:rPr lang="en-US" dirty="0" smtClean="0"/>
              <a:t>	the flow of energy and nutrients.</a:t>
            </a:r>
          </a:p>
          <a:p>
            <a:pPr eaLnBrk="1" hangingPunct="1">
              <a:buFont typeface="Times" pitchFamily="1" charset="0"/>
              <a:buNone/>
            </a:pPr>
            <a:endParaRPr lang="en-US" dirty="0" smtClean="0"/>
          </a:p>
          <a:p>
            <a:pPr eaLnBrk="1" hangingPunct="1">
              <a:buFont typeface="Times" pitchFamily="1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Following the arrows leads to</a:t>
            </a:r>
          </a:p>
          <a:p>
            <a:pPr marL="45720" indent="0" eaLnBrk="1" hangingPunct="1">
              <a:buNone/>
            </a:pPr>
            <a:r>
              <a:rPr lang="en-US" dirty="0" smtClean="0"/>
              <a:t>the top carnivore(s).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Webs</a:t>
            </a:r>
          </a:p>
        </p:txBody>
      </p:sp>
      <p:pic>
        <p:nvPicPr>
          <p:cNvPr id="26629" name="Picture 4" descr="food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828800"/>
            <a:ext cx="44831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0" y="1406525"/>
            <a:ext cx="9051925" cy="54514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u="sng" dirty="0" smtClean="0"/>
              <a:t>Biomass</a:t>
            </a:r>
            <a:r>
              <a:rPr lang="en-US" sz="2800" dirty="0" smtClean="0"/>
              <a:t> is the total mass of all living things in a given area.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800" dirty="0" smtClean="0"/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Biomass can also refer to the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mass of a particular type of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matter, such as organic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materials used to produce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biofuels</a:t>
            </a:r>
            <a:r>
              <a:rPr lang="en-US" sz="2400" dirty="0" smtClean="0"/>
              <a:t>.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2400" dirty="0" smtClean="0"/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Biomass is generally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measured in g/m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or kg/m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.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/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Biomass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52400" y="6400800"/>
            <a:ext cx="172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D5613"/>
                </a:solidFill>
              </a:rPr>
              <a:t> See </a:t>
            </a:r>
            <a:r>
              <a:rPr lang="en-US" sz="1400" dirty="0" smtClean="0">
                <a:solidFill>
                  <a:srgbClr val="0D5613"/>
                </a:solidFill>
              </a:rPr>
              <a:t>page</a:t>
            </a:r>
            <a:endParaRPr lang="en-US" dirty="0"/>
          </a:p>
        </p:txBody>
      </p:sp>
      <p:pic>
        <p:nvPicPr>
          <p:cNvPr id="13318" name="Picture 8" descr="biomass_ener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838575" cy="49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50975"/>
            <a:ext cx="9144000" cy="5407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This is a pyramid of energy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What is it showing?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Why use the “pyramid”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en-US" sz="2800" dirty="0" smtClean="0"/>
              <a:t>Rather than a rectangle?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/>
              <a:t>Energy Flow and Energy Loss in Ecosystems:</a:t>
            </a:r>
            <a:br>
              <a:rPr lang="en-GB" dirty="0" smtClean="0"/>
            </a:br>
            <a:r>
              <a:rPr lang="en-GB" dirty="0" smtClean="0"/>
              <a:t>Food Pyramids</a:t>
            </a:r>
            <a:endParaRPr lang="en-US" dirty="0" smtClean="0"/>
          </a:p>
        </p:txBody>
      </p:sp>
      <p:pic>
        <p:nvPicPr>
          <p:cNvPr id="27654" name="Picture 7" descr="foodpyrami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8831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1.2 How Energy is Transferred in the Biosphere</a:t>
            </a:r>
            <a:r>
              <a:rPr lang="en-US" sz="2800" dirty="0" smtClean="0"/>
              <a:t> </a:t>
            </a:r>
            <a:r>
              <a:rPr lang="en-US" sz="1200" dirty="0" smtClean="0"/>
              <a:t>(cont’d)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19796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Ecological pyramids describe quantitative relationships between trophic levels. </a:t>
            </a:r>
          </a:p>
          <a:p>
            <a:pPr lvl="1" eaLnBrk="1" hangingPunct="1"/>
            <a:r>
              <a:rPr lang="en-US" sz="2400" dirty="0" smtClean="0"/>
              <a:t>A </a:t>
            </a:r>
            <a:r>
              <a:rPr lang="en-US" sz="2400" u="sng" dirty="0" smtClean="0"/>
              <a:t>pyramid of numbers </a:t>
            </a:r>
            <a:r>
              <a:rPr lang="en-US" sz="2400" dirty="0" smtClean="0"/>
              <a:t>is based on the number of organisms in each trophic level.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55340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0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1.2 How Energy is Transferred in the Biosphere</a:t>
            </a:r>
            <a:r>
              <a:rPr lang="en-US" sz="2800" dirty="0" smtClean="0"/>
              <a:t> </a:t>
            </a:r>
            <a:r>
              <a:rPr lang="en-US" sz="1200" dirty="0" smtClean="0"/>
              <a:t>(cont’d)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101917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dirty="0" smtClean="0"/>
              <a:t>A </a:t>
            </a:r>
            <a:r>
              <a:rPr lang="en-US" sz="2800" u="sng" dirty="0" smtClean="0"/>
              <a:t>pyramid of biomass </a:t>
            </a:r>
            <a:r>
              <a:rPr lang="en-US" sz="2800" dirty="0" smtClean="0"/>
              <a:t>is based on the biomass of organisms in each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680085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5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1.2 How Energy is Transferred in the Biosphere</a:t>
            </a:r>
            <a:r>
              <a:rPr lang="en-US" sz="2800" dirty="0" smtClean="0"/>
              <a:t> </a:t>
            </a:r>
            <a:r>
              <a:rPr lang="en-US" sz="1200" dirty="0" smtClean="0"/>
              <a:t>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05727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400" dirty="0" smtClean="0"/>
              <a:t>A </a:t>
            </a:r>
            <a:r>
              <a:rPr lang="en-US" sz="2400" u="sng" dirty="0" smtClean="0"/>
              <a:t>pyramid of energy </a:t>
            </a:r>
            <a:r>
              <a:rPr lang="en-US" sz="2400" dirty="0" smtClean="0"/>
              <a:t>is based on the total amount of energy in each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374" y="2743200"/>
            <a:ext cx="6243638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3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Energy enters at the first trophic level (producers), where there is a large amount of biomass and therefore much energy.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It takes large quantities of organisms in one trophic level to meet the energy needs of the next trophic level.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Each level loses large amounts of the energy 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000" dirty="0" smtClean="0"/>
              <a:t>	it gathers through basic processes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000" dirty="0" smtClean="0"/>
              <a:t>	of living.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80 – 90 percent of energy taken in by </a:t>
            </a:r>
            <a:br>
              <a:rPr lang="en-US" sz="2000" dirty="0" smtClean="0"/>
            </a:br>
            <a:r>
              <a:rPr lang="en-US" sz="2000" dirty="0" smtClean="0"/>
              <a:t>consumers is used in chemical reactions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000" dirty="0" smtClean="0"/>
              <a:t>	in the body and is lost as thermal energy.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There is very little energy left over </a:t>
            </a:r>
            <a:br>
              <a:rPr lang="en-US" sz="2000" dirty="0" smtClean="0"/>
            </a:br>
            <a:r>
              <a:rPr lang="en-US" sz="2000" dirty="0" smtClean="0"/>
              <a:t>for growth or increase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000" dirty="0" smtClean="0"/>
              <a:t>	in biomass.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the Pyramid gets smaller going up…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7" y="3048000"/>
            <a:ext cx="3657599" cy="283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733800" y="5715000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/>
            <a:r>
              <a:rPr lang="en-CA" sz="2000">
                <a:solidFill>
                  <a:srgbClr val="0D5613"/>
                </a:solidFill>
              </a:rPr>
              <a:t>Ninety percent of this mouse’s food energy is used to maintain its life functions.</a:t>
            </a:r>
            <a:endParaRPr lang="en-CA" sz="200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1.2 How Energy is Transferred in the Biosphere</a:t>
            </a:r>
            <a:r>
              <a:rPr lang="en-US" sz="2800" dirty="0" smtClean="0"/>
              <a:t> </a:t>
            </a:r>
            <a:r>
              <a:rPr lang="en-US" sz="1200" dirty="0" smtClean="0"/>
              <a:t>(cont’d)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209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Only part of the available energy from one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 can be transferred to the next. Assume that 10% of the energy available at a particular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 is transferred to the next. Because of the Laws of thermodynamics.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3321050"/>
            <a:ext cx="553085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684963" y="4043363"/>
            <a:ext cx="1727200" cy="169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FF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4605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4"/>
          <p:cNvSpPr>
            <a:spLocks noGrp="1" noChangeArrowheads="1"/>
          </p:cNvSpPr>
          <p:nvPr>
            <p:ph idx="1"/>
          </p:nvPr>
        </p:nvSpPr>
        <p:spPr>
          <a:xfrm>
            <a:off x="0" y="1450975"/>
            <a:ext cx="9144000" cy="54070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Food pyramids are also known as ecological pyramids.</a:t>
            </a:r>
          </a:p>
          <a:p>
            <a:pPr lvl="1" eaLnBrk="1" hangingPunct="1"/>
            <a:r>
              <a:rPr lang="en-US" sz="2400" dirty="0" smtClean="0"/>
              <a:t>Ecological pyramids may show biomass, numbers, or energy.</a:t>
            </a:r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>
              <a:buFont typeface="Wingdings" pitchFamily="1" charset="2"/>
              <a:buNone/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>
              <a:buFont typeface="Wingdings" pitchFamily="1" charset="2"/>
              <a:buNone/>
            </a:pPr>
            <a:endParaRPr lang="en-US" sz="2400" dirty="0" smtClean="0"/>
          </a:p>
          <a:p>
            <a:pPr lvl="1" eaLnBrk="1" hangingPunct="1">
              <a:buFont typeface="Wingdings" pitchFamily="1" charset="2"/>
              <a:buNone/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The amount of life an ecosystem can contain is based on the bottom level of the ecological pyramid, where producers capture energy from the Sun.</a:t>
            </a: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smtClean="0"/>
              <a:t>Energy Flow and Energy Loss in Ecosystems:</a:t>
            </a:r>
            <a:br>
              <a:rPr lang="en-GB" smtClean="0"/>
            </a:br>
            <a:r>
              <a:rPr lang="en-GB" smtClean="0"/>
              <a:t>Food Pyramids (continued)</a:t>
            </a:r>
            <a:endParaRPr lang="en-US" smtClean="0"/>
          </a:p>
        </p:txBody>
      </p:sp>
      <p:pic>
        <p:nvPicPr>
          <p:cNvPr id="29702" name="Picture 6" descr="ecological pyrami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7696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Each level in the energy pyramid = a loss of 90 percent of total energy available.</a:t>
            </a:r>
          </a:p>
          <a:p>
            <a:pPr lvl="1" eaLnBrk="1" hangingPunct="1"/>
            <a:r>
              <a:rPr lang="en-US" sz="2400" dirty="0" smtClean="0"/>
              <a:t>Lower trophic levels have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much larger populations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than upper levels.</a:t>
            </a:r>
          </a:p>
          <a:p>
            <a:pPr lvl="1" eaLnBrk="1" hangingPunct="1"/>
            <a:r>
              <a:rPr lang="en-US" sz="2400" dirty="0" smtClean="0"/>
              <a:t>This shows the importance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of maintaining large,</a:t>
            </a:r>
          </a:p>
          <a:p>
            <a:pPr marL="365760" lvl="1" indent="0" eaLnBrk="1" hangingPunct="1">
              <a:buNone/>
            </a:pPr>
            <a:r>
              <a:rPr lang="en-US" sz="2400" u="sng" dirty="0" smtClean="0"/>
              <a:t>biodiverse</a:t>
            </a:r>
            <a:r>
              <a:rPr lang="en-US" sz="2400" dirty="0" smtClean="0"/>
              <a:t> populations at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the lowest levels of the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food pyramid.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Losing 90% per Level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388615"/>
            <a:ext cx="5075238" cy="37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Pollutants are also Transferred in the Biosphere</a:t>
            </a:r>
            <a:endParaRPr lang="en-US" sz="1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800725" y="2063750"/>
            <a:ext cx="2886075" cy="3592513"/>
          </a:xfrm>
        </p:spPr>
        <p:txBody>
          <a:bodyPr/>
          <a:lstStyle/>
          <a:p>
            <a:pPr eaLnBrk="1" hangingPunct="1"/>
            <a:r>
              <a:rPr lang="en-US" sz="2400" smtClean="0"/>
              <a:t>Changes within one trophic level may result in changes to a higher or lower trophic level, as well as energy transfer through an ecosystem.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201738"/>
            <a:ext cx="51435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(c) McGraw Hill Ryerson 2007</a:t>
            </a:r>
            <a:endParaRPr lang="en-US" sz="1400" i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/>
              <a:t>Effect of Bioaccumulation </a:t>
            </a:r>
            <a:br>
              <a:rPr lang="en-GB" dirty="0" smtClean="0"/>
            </a:br>
            <a:r>
              <a:rPr lang="en-GB" dirty="0" smtClean="0"/>
              <a:t>on Ecosystems</a:t>
            </a:r>
            <a:endParaRPr lang="en-US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388" y="1447800"/>
            <a:ext cx="9050337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Bioaccumulation</a:t>
            </a:r>
            <a:r>
              <a:rPr lang="en-US" sz="2800" dirty="0" smtClean="0"/>
              <a:t> refers to the gradual buildup of</a:t>
            </a:r>
            <a:br>
              <a:rPr lang="en-US" sz="2800" dirty="0" smtClean="0"/>
            </a:br>
            <a:r>
              <a:rPr lang="en-US" sz="2800" dirty="0" smtClean="0"/>
              <a:t>chemicals in living organisms.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Many harmful chemicals cannot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be decomposed naturally.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These chemicals can be eaten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or absorbed and sometimes 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cannot be removed from the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body of the organism effectively.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6553200"/>
            <a:ext cx="1423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D5613"/>
                </a:solidFill>
              </a:rPr>
              <a:t> See page 94</a:t>
            </a:r>
            <a:endParaRPr lang="en-US"/>
          </a:p>
        </p:txBody>
      </p:sp>
      <p:pic>
        <p:nvPicPr>
          <p:cNvPr id="13318" name="Picture 20" descr="raccoon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93009"/>
            <a:ext cx="3581400" cy="423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1"/>
          <p:cNvSpPr txBox="1">
            <a:spLocks noChangeArrowheads="1"/>
          </p:cNvSpPr>
          <p:nvPr/>
        </p:nvSpPr>
        <p:spPr bwMode="auto">
          <a:xfrm>
            <a:off x="838200" y="59436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D5613"/>
                </a:solidFill>
              </a:rPr>
              <a:t> Organisms are sometimes exposed to toxic chemicals.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550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energy and matter in this</a:t>
            </a:r>
          </a:p>
          <a:p>
            <a:pPr marL="45720" indent="0">
              <a:buNone/>
            </a:pPr>
            <a:r>
              <a:rPr lang="en-US" dirty="0" smtClean="0"/>
              <a:t>picture has to come from</a:t>
            </a:r>
          </a:p>
          <a:p>
            <a:pPr marL="45720" indent="0">
              <a:buNone/>
            </a:pPr>
            <a:r>
              <a:rPr lang="en-US" dirty="0" smtClean="0"/>
              <a:t>somewhere…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Where does the energy</a:t>
            </a:r>
          </a:p>
          <a:p>
            <a:pPr marL="45720" indent="0">
              <a:buNone/>
            </a:pPr>
            <a:r>
              <a:rPr lang="en-US" dirty="0" smtClean="0"/>
              <a:t>originate?</a:t>
            </a:r>
          </a:p>
          <a:p>
            <a:pPr marL="45720" indent="0">
              <a:buNone/>
            </a:pPr>
            <a:r>
              <a:rPr lang="en-US" dirty="0" smtClean="0"/>
              <a:t>		</a:t>
            </a:r>
            <a:r>
              <a:rPr lang="en-US" sz="2800" dirty="0" smtClean="0"/>
              <a:t>The Sun</a:t>
            </a:r>
            <a:endParaRPr lang="en-US" sz="2800" dirty="0"/>
          </a:p>
          <a:p>
            <a:r>
              <a:rPr lang="en-US" dirty="0" smtClean="0"/>
              <a:t>Where does the matter come</a:t>
            </a:r>
          </a:p>
          <a:p>
            <a:pPr marL="45720" indent="0">
              <a:buNone/>
            </a:pPr>
            <a:r>
              <a:rPr lang="en-US" dirty="0" smtClean="0"/>
              <a:t>from?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		</a:t>
            </a:r>
            <a:r>
              <a:rPr lang="en-US" sz="2800" dirty="0" smtClean="0"/>
              <a:t>The Earth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starting point?</a:t>
            </a:r>
            <a:endParaRPr lang="en-US" dirty="0"/>
          </a:p>
        </p:txBody>
      </p:sp>
      <p:pic>
        <p:nvPicPr>
          <p:cNvPr id="6" name="Picture 8" descr="biomass_ener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5575"/>
            <a:ext cx="4219575" cy="543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9800" y="3903519"/>
            <a:ext cx="1524000" cy="516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55626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Bioaccumulation of PCB’s and the Orca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(c) McGraw Hill Ryerson 2007</a:t>
            </a:r>
            <a:endParaRPr lang="en-US" sz="1400" i="0" smtClean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66700" y="6121400"/>
            <a:ext cx="6773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r>
              <a:rPr lang="en-CA" sz="2000" dirty="0">
                <a:solidFill>
                  <a:srgbClr val="0D5613"/>
                </a:solidFill>
              </a:rPr>
              <a:t>The bioaccumulation of PCBs begins with the absorption of the chemicals by microscopic plants and algae.</a:t>
            </a:r>
            <a:endParaRPr lang="en-CA" sz="2000" dirty="0">
              <a:solidFill>
                <a:schemeClr val="tx2"/>
              </a:solidFill>
            </a:endParaRPr>
          </a:p>
        </p:txBody>
      </p:sp>
      <p:pic>
        <p:nvPicPr>
          <p:cNvPr id="19462" name="Picture 8" descr="o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4676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 Review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Explain the constant transfer of energy.</a:t>
            </a:r>
          </a:p>
          <a:p>
            <a:pPr eaLnBrk="1" hangingPunct="1"/>
            <a:r>
              <a:rPr lang="en-US" dirty="0" smtClean="0"/>
              <a:t>How does matter cycle through the biosphere?</a:t>
            </a:r>
          </a:p>
          <a:p>
            <a:pPr eaLnBrk="1" hangingPunct="1"/>
            <a:r>
              <a:rPr lang="en-US" dirty="0" smtClean="0"/>
              <a:t>Why is the biosphere both an open and closed system?</a:t>
            </a:r>
          </a:p>
          <a:p>
            <a:pPr eaLnBrk="1" hangingPunct="1"/>
            <a:r>
              <a:rPr lang="en-US" dirty="0" smtClean="0"/>
              <a:t>Draw the following and describe the significance of each.</a:t>
            </a:r>
          </a:p>
          <a:p>
            <a:pPr lvl="1" eaLnBrk="1" hangingPunct="1"/>
            <a:r>
              <a:rPr lang="en-US" dirty="0" smtClean="0"/>
              <a:t>a pyramid of numbers,</a:t>
            </a:r>
          </a:p>
          <a:p>
            <a:pPr lvl="1" eaLnBrk="1" hangingPunct="1"/>
            <a:r>
              <a:rPr lang="en-US" dirty="0" smtClean="0"/>
              <a:t>a pyramid of biomass; and </a:t>
            </a:r>
          </a:p>
          <a:p>
            <a:pPr lvl="1" eaLnBrk="1" hangingPunct="1"/>
            <a:r>
              <a:rPr lang="en-US" dirty="0" smtClean="0"/>
              <a:t>a pyramid </a:t>
            </a:r>
            <a:r>
              <a:rPr lang="en-US" smtClean="0"/>
              <a:t>of </a:t>
            </a:r>
            <a:r>
              <a:rPr lang="en-US" smtClean="0"/>
              <a:t>Energy.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6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 Concept Organizer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970088"/>
            <a:ext cx="882967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 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Producers are autotrophs. Producers include photosynthetic organisms. Photosynthesis transforms the Sun’s radiant energy into energy-rich carbohydrate molecules such as glucose. Through cellular respiration, organisms use the energy from these molecules to support and sustain their lives.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Consumers are heterotrophs and obtain energy by consuming producers and/or other consumers. Primary consumers eat producers, secondary and tertiary consumers eat other consumers, and decomposers consume all kinds of organisms. </a:t>
            </a:r>
          </a:p>
        </p:txBody>
      </p:sp>
    </p:spTree>
    <p:extLst>
      <p:ext uri="{BB962C8B-B14F-4D97-AF65-F5344CB8AC3E}">
        <p14:creationId xmlns:p14="http://schemas.microsoft.com/office/powerpoint/2010/main" val="6706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 Summary </a:t>
            </a:r>
            <a:r>
              <a:rPr lang="en-US" sz="1200" smtClean="0"/>
              <a:t>(cont’d)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smtClean="0"/>
              <a:t>Food chains model energy transfer from one trophic level to another. Food webs show how organisms in different food chains interact. Only a small percentage of energy from one trophic level is transferred to the next level. Ecological pyramids of numbers, biomass, and energy describe the connections among organisms at different trophic levels.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Interactions of organisms in ecosystems are interrelated and changes at any trophic level, or changes to the environment that supports the organisms, can destabilize ecosystems.</a:t>
            </a:r>
          </a:p>
        </p:txBody>
      </p:sp>
    </p:spTree>
    <p:extLst>
      <p:ext uri="{BB962C8B-B14F-4D97-AF65-F5344CB8AC3E}">
        <p14:creationId xmlns:p14="http://schemas.microsoft.com/office/powerpoint/2010/main" val="14170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4" descr="Energy 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63740"/>
            <a:ext cx="5105400" cy="43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48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800" dirty="0" smtClean="0"/>
              <a:t>Within an organism’s niche, the organism interacts with the ecosystem by:</a:t>
            </a:r>
          </a:p>
          <a:p>
            <a:pPr marL="495300" indent="-3810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en-US" dirty="0" smtClean="0"/>
              <a:t>Obtaining food from the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	ecosystem</a:t>
            </a:r>
          </a:p>
          <a:p>
            <a:pPr marL="571500" indent="-457200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en-US" dirty="0" smtClean="0"/>
              <a:t>Contributing energy to</a:t>
            </a:r>
          </a:p>
          <a:p>
            <a:pPr marL="571500" indent="-4572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	the ecosystem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 natural cycle of biomass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sorts of things might determine how much of the sun’s energy reaches us or plants?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percentage of the suns energy </a:t>
            </a:r>
            <a:r>
              <a:rPr lang="en-US" dirty="0"/>
              <a:t>directed at the </a:t>
            </a:r>
            <a:r>
              <a:rPr lang="en-US" dirty="0" smtClean="0"/>
              <a:t>earth do you think reaches us here on the surface of the planet?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What percentage of the suns energy </a:t>
            </a:r>
            <a:r>
              <a:rPr lang="en-US" dirty="0" smtClean="0"/>
              <a:t>directed at the earth do </a:t>
            </a:r>
            <a:r>
              <a:rPr lang="en-US" dirty="0"/>
              <a:t>you </a:t>
            </a:r>
            <a:r>
              <a:rPr lang="en-US" dirty="0" smtClean="0"/>
              <a:t>think is used by plants as fuel?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of the Sun’s Energy Reaches us?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8153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Discuss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648200"/>
            <a:ext cx="8153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radbud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514600"/>
            <a:ext cx="576088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US" dirty="0" smtClean="0"/>
              <a:t>Albedo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smtClean="0"/>
              <a:t>Albedo</a:t>
            </a:r>
            <a:r>
              <a:rPr lang="en-US" dirty="0" smtClean="0"/>
              <a:t> </a:t>
            </a:r>
            <a:r>
              <a:rPr lang="en-US" dirty="0"/>
              <a:t>refers to the amount of energy reflected by a surface.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Light-</a:t>
            </a:r>
            <a:r>
              <a:rPr lang="en-US" dirty="0" err="1"/>
              <a:t>coloured</a:t>
            </a:r>
            <a:r>
              <a:rPr lang="en-US" dirty="0"/>
              <a:t> surfaces (snow, sand) have a high albedo and reflect energy.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Dark-</a:t>
            </a:r>
            <a:r>
              <a:rPr lang="en-US" dirty="0" err="1"/>
              <a:t>coloured</a:t>
            </a:r>
            <a:r>
              <a:rPr lang="en-US" dirty="0"/>
              <a:t> surfaces (soil, water) have a low albedo and absorb energy.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858000" y="6172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D5613"/>
                </a:solidFill>
              </a:rPr>
              <a:t> See </a:t>
            </a:r>
            <a:r>
              <a:rPr lang="en-US" sz="1400" dirty="0" smtClean="0">
                <a:solidFill>
                  <a:srgbClr val="0D5613"/>
                </a:solidFill>
              </a:rPr>
              <a:t>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Energy Enters the Biosphere	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sun is the source of energy for all producers on earth</a:t>
            </a:r>
          </a:p>
          <a:p>
            <a:pPr eaLnBrk="1" hangingPunct="1"/>
            <a:r>
              <a:rPr lang="en-US" dirty="0" smtClean="0"/>
              <a:t>About 10</a:t>
            </a:r>
            <a:r>
              <a:rPr lang="en-US" baseline="30000" dirty="0" smtClean="0"/>
              <a:t>22</a:t>
            </a:r>
            <a:r>
              <a:rPr lang="en-US" dirty="0" smtClean="0"/>
              <a:t> J of Sun’s energy reaches Earth every day</a:t>
            </a:r>
          </a:p>
          <a:p>
            <a:pPr eaLnBrk="1" hangingPunct="1"/>
            <a:r>
              <a:rPr lang="en-US" dirty="0" smtClean="0"/>
              <a:t>30% is reflected</a:t>
            </a:r>
          </a:p>
          <a:p>
            <a:pPr eaLnBrk="1" hangingPunct="1"/>
            <a:r>
              <a:rPr lang="en-US" dirty="0" smtClean="0"/>
              <a:t>20% absorbed by gases</a:t>
            </a:r>
          </a:p>
          <a:p>
            <a:pPr eaLnBrk="1" hangingPunct="1"/>
            <a:r>
              <a:rPr lang="en-US" dirty="0" smtClean="0"/>
              <a:t>50% reaches the Earth’s surface</a:t>
            </a:r>
          </a:p>
          <a:p>
            <a:pPr lvl="1" eaLnBrk="1" hangingPunct="1"/>
            <a:r>
              <a:rPr lang="en-US" dirty="0" smtClean="0"/>
              <a:t>Only 1 – 2% is used for photosynthesis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70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 marL="438150" indent="-381000" eaLnBrk="1" hangingPunct="1">
              <a:lnSpc>
                <a:spcPct val="90000"/>
              </a:lnSpc>
              <a:defRPr/>
            </a:pPr>
            <a:r>
              <a:rPr lang="en-US" sz="2800" dirty="0" smtClean="0"/>
              <a:t>Plants are called </a:t>
            </a:r>
            <a:r>
              <a:rPr lang="en-US" sz="2800" u="sng" dirty="0" smtClean="0"/>
              <a:t>producers</a:t>
            </a:r>
            <a:r>
              <a:rPr lang="en-US" sz="2800" dirty="0" smtClean="0"/>
              <a:t> because they produce carbohydrates from carbon dioxide, water, and the Sun’s energy.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Producers</a:t>
            </a:r>
          </a:p>
        </p:txBody>
      </p:sp>
      <p:pic>
        <p:nvPicPr>
          <p:cNvPr id="15365" name="Picture 4" descr="photosynthes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89909"/>
            <a:ext cx="47244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chemeClr val="accent1"/>
              </a:buClr>
              <a:buFont typeface="Times" pitchFamily="1" charset="0"/>
              <a:buChar char="•"/>
            </a:pPr>
            <a:r>
              <a:rPr lang="en-US" sz="2800" u="sng" smtClean="0"/>
              <a:t>Consumers</a:t>
            </a:r>
            <a:r>
              <a:rPr lang="en-US" sz="2800" smtClean="0"/>
              <a:t> get their energy by feeding on producers or other consumers.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Consumers</a:t>
            </a:r>
          </a:p>
        </p:txBody>
      </p:sp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10643"/>
            <a:ext cx="34290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81000" y="41148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r>
              <a:rPr lang="en-CA" sz="2000">
                <a:solidFill>
                  <a:srgbClr val="0D5613"/>
                </a:solidFill>
              </a:rPr>
              <a:t>Bees are consumers. </a:t>
            </a:r>
            <a:endParaRPr lang="en-CA" sz="200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96</TotalTime>
  <Words>1273</Words>
  <Application>Microsoft Office PowerPoint</Application>
  <PresentationFormat>On-screen Show (4:3)</PresentationFormat>
  <Paragraphs>273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Grid</vt:lpstr>
      <vt:lpstr>Chapter #1         How Energy is Transferred in the Biosphere</vt:lpstr>
      <vt:lpstr>Biomass</vt:lpstr>
      <vt:lpstr>Where is the starting point?</vt:lpstr>
      <vt:lpstr>A natural cycle of biomass</vt:lpstr>
      <vt:lpstr>How much of the Sun’s Energy Reaches us?</vt:lpstr>
      <vt:lpstr>Albedo</vt:lpstr>
      <vt:lpstr>How Energy Enters the Biosphere </vt:lpstr>
      <vt:lpstr>Producers</vt:lpstr>
      <vt:lpstr>Consumers</vt:lpstr>
      <vt:lpstr>Decomposers</vt:lpstr>
      <vt:lpstr>Energy Flow and Energy Loss in Ecosystems: Food Chains</vt:lpstr>
      <vt:lpstr>Trophic Levels</vt:lpstr>
      <vt:lpstr>Energy Flow and Energy Loss in Ecosystems: Food Chains (continued)</vt:lpstr>
      <vt:lpstr>Herbivores</vt:lpstr>
      <vt:lpstr>Carnivores</vt:lpstr>
      <vt:lpstr>Omnivores</vt:lpstr>
      <vt:lpstr>Detrivores</vt:lpstr>
      <vt:lpstr>Energy Flow and Energy Loss in Ecosystems: Food Webs</vt:lpstr>
      <vt:lpstr>Food Webs</vt:lpstr>
      <vt:lpstr>Energy Flow and Energy Loss in Ecosystems: Food Pyramids</vt:lpstr>
      <vt:lpstr>1.2 How Energy is Transferred in the Biosphere (cont’d)</vt:lpstr>
      <vt:lpstr>1.2 How Energy is Transferred in the Biosphere (cont’d)</vt:lpstr>
      <vt:lpstr>1.2 How Energy is Transferred in the Biosphere (cont’d)</vt:lpstr>
      <vt:lpstr>Why the Pyramid gets smaller going up…</vt:lpstr>
      <vt:lpstr>1.2 How Energy is Transferred in the Biosphere (cont’d)</vt:lpstr>
      <vt:lpstr>Energy Flow and Energy Loss in Ecosystems: Food Pyramids (continued)</vt:lpstr>
      <vt:lpstr>Losing 90% per Level</vt:lpstr>
      <vt:lpstr>Pollutants are also Transferred in the Biosphere</vt:lpstr>
      <vt:lpstr>Effect of Bioaccumulation  on Ecosystems</vt:lpstr>
      <vt:lpstr>Bioaccumulation of PCB’s and the Orca</vt:lpstr>
      <vt:lpstr>Chapter 1 Review</vt:lpstr>
      <vt:lpstr>Chapter 1 Concept Organizer</vt:lpstr>
      <vt:lpstr>Chapter 1 Summary</vt:lpstr>
      <vt:lpstr>Chapter 1 Summary (cont’d)</vt:lpstr>
    </vt:vector>
  </TitlesOfParts>
  <Company>PWSD76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Standring, Daniel</dc:creator>
  <cp:lastModifiedBy>Standring, Daniel</cp:lastModifiedBy>
  <cp:revision>9</cp:revision>
  <dcterms:created xsi:type="dcterms:W3CDTF">2012-09-03T22:19:03Z</dcterms:created>
  <dcterms:modified xsi:type="dcterms:W3CDTF">2012-09-11T16:40:28Z</dcterms:modified>
</cp:coreProperties>
</file>