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559675" cy="10691813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56" y="-21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FAADD248-688E-4BF2-B996-BED31B66C5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101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AD6E8AB-B9F3-449E-9CD0-CD086CAA4B19}" type="slidenum">
              <a:rPr lang="en-US"/>
              <a:pPr/>
              <a:t>1</a:t>
            </a:fld>
            <a:endParaRPr lang="en-US"/>
          </a:p>
        </p:txBody>
      </p:sp>
      <p:sp>
        <p:nvSpPr>
          <p:cNvPr id="163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4AE45C9-980D-4B29-8FA3-BD6453386335}" type="slidenum">
              <a:rPr lang="en-US"/>
              <a:pPr/>
              <a:t>10</a:t>
            </a:fld>
            <a:endParaRPr lang="en-US"/>
          </a:p>
        </p:txBody>
      </p:sp>
      <p:sp>
        <p:nvSpPr>
          <p:cNvPr id="2560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409788-D2EC-42F0-A7CE-558A911AEBCD}" type="slidenum">
              <a:rPr lang="en-US"/>
              <a:pPr/>
              <a:t>2</a:t>
            </a:fld>
            <a:endParaRPr lang="en-US"/>
          </a:p>
        </p:txBody>
      </p:sp>
      <p:sp>
        <p:nvSpPr>
          <p:cNvPr id="174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B3D3CD-EB2E-452C-8921-B07DF987C1F6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F48FE47-2159-4FDC-9E63-99A12CC88D22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4D46695-6C1E-459C-B098-BB22C48CB3AE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CE33AE-47D9-479F-873C-A7D74E0B5D9F}" type="slidenum">
              <a:rPr lang="en-US"/>
              <a:pPr/>
              <a:t>6</a:t>
            </a:fld>
            <a:endParaRPr lang="en-US"/>
          </a:p>
        </p:txBody>
      </p:sp>
      <p:sp>
        <p:nvSpPr>
          <p:cNvPr id="2150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16E583C-C261-45B8-B32F-8463D3C5E858}" type="slidenum">
              <a:rPr lang="en-US"/>
              <a:pPr/>
              <a:t>7</a:t>
            </a:fld>
            <a:endParaRPr lang="en-US"/>
          </a:p>
        </p:txBody>
      </p:sp>
      <p:sp>
        <p:nvSpPr>
          <p:cNvPr id="2252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CAFC88E-6CA1-471D-855F-E2260ED43B11}" type="slidenum">
              <a:rPr lang="en-US"/>
              <a:pPr/>
              <a:t>8</a:t>
            </a:fld>
            <a:endParaRPr lang="en-US"/>
          </a:p>
        </p:txBody>
      </p:sp>
      <p:sp>
        <p:nvSpPr>
          <p:cNvPr id="2355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063C90-7839-4D6B-A246-E01820E62A6C}" type="slidenum">
              <a:rPr lang="en-US"/>
              <a:pPr/>
              <a:t>9</a:t>
            </a:fld>
            <a:endParaRPr lang="en-US"/>
          </a:p>
        </p:txBody>
      </p:sp>
      <p:sp>
        <p:nvSpPr>
          <p:cNvPr id="2457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5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4/29/2014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April 29, 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1295400" y="3200400"/>
            <a:ext cx="6400800" cy="1600200"/>
          </a:xfrm>
          <a:custGeom>
            <a:avLst/>
            <a:gdLst>
              <a:gd name="G0" fmla="*/ 17779 1 2"/>
              <a:gd name="G1" fmla="*/ 4444 1 2"/>
              <a:gd name="G2" fmla="+- 4444 0 0"/>
              <a:gd name="G3" fmla="+- 1777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7779" y="0"/>
                </a:lnTo>
                <a:lnTo>
                  <a:pt x="17779" y="4444"/>
                </a:lnTo>
                <a:lnTo>
                  <a:pt x="0" y="444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57200" y="1506538"/>
            <a:ext cx="8229600" cy="1468437"/>
          </a:xfrm>
          <a:custGeom>
            <a:avLst/>
            <a:gdLst>
              <a:gd name="G0" fmla="*/ 22859 1 2"/>
              <a:gd name="G1" fmla="*/ 4082 1 2"/>
              <a:gd name="G2" fmla="+- 4082 0 0"/>
              <a:gd name="G3" fmla="+- 2285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2859" y="0"/>
                </a:lnTo>
                <a:lnTo>
                  <a:pt x="22859" y="4082"/>
                </a:lnTo>
                <a:lnTo>
                  <a:pt x="0" y="4082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</a:tabLst>
            </a:pPr>
            <a:r>
              <a:rPr lang="en-US" sz="4000">
                <a:solidFill>
                  <a:srgbClr val="FFFFFF"/>
                </a:solidFill>
                <a:latin typeface="Franklin Gothic Book" charset="0"/>
                <a:ea typeface="DejaVu Sans" charset="0"/>
                <a:cs typeface="DejaVu Sans" charset="0"/>
              </a:rPr>
              <a:t>Protein Synthesis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53" y="96664"/>
            <a:ext cx="7288847" cy="650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914400" y="274638"/>
            <a:ext cx="7772400" cy="1309687"/>
          </a:xfrm>
          <a:custGeom>
            <a:avLst/>
            <a:gdLst>
              <a:gd name="G0" fmla="*/ 21589 1 2"/>
              <a:gd name="G1" fmla="*/ 3637 1 2"/>
              <a:gd name="G2" fmla="+- 3637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3637"/>
                </a:lnTo>
                <a:lnTo>
                  <a:pt x="0" y="3637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00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How to make PROTIEN – Summary!</a:t>
            </a: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930220"/>
            <a:ext cx="9067800" cy="2163145"/>
          </a:xfrm>
          <a:custGeom>
            <a:avLst/>
            <a:gdLst>
              <a:gd name="G0" fmla="*/ 21589 1 2"/>
              <a:gd name="G1" fmla="*/ 7196 1 2"/>
              <a:gd name="G2" fmla="+- 7196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7196"/>
                </a:lnTo>
                <a:lnTo>
                  <a:pt x="0" y="7196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Starting point = DNA</a:t>
            </a:r>
          </a:p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DNA changes 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transcribed to mRNA </a:t>
            </a: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(nucleus)</a:t>
            </a:r>
          </a:p>
          <a:p>
            <a:pPr marL="457200" indent="-4572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mRNA 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translated by ribosomes (cytoplasm</a:t>
            </a: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)</a:t>
            </a:r>
          </a:p>
          <a:p>
            <a:pPr marL="1200150" lvl="1" indent="-4572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organizes amino acids from mRNA template</a:t>
            </a:r>
          </a:p>
          <a:p>
            <a:pPr marL="1200150" lvl="1" indent="-457200">
              <a:lnSpc>
                <a:spcPct val="100000"/>
              </a:lnSpc>
              <a:buFont typeface="Arial" pitchFamily="34" charset="0"/>
              <a:buChar char="•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Amino acids strung together make specific protein.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777" y="3093366"/>
            <a:ext cx="3750823" cy="376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custGeom>
            <a:avLst/>
            <a:gdLst>
              <a:gd name="G0" fmla="*/ 21589 1 2"/>
              <a:gd name="G1" fmla="*/ 3174 1 2"/>
              <a:gd name="G2" fmla="+- 3174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3174"/>
                </a:lnTo>
                <a:lnTo>
                  <a:pt x="0" y="317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4000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230819" y="312738"/>
            <a:ext cx="5562600" cy="2209799"/>
          </a:xfrm>
          <a:custGeom>
            <a:avLst/>
            <a:gdLst>
              <a:gd name="G0" fmla="*/ 13546 1 2"/>
              <a:gd name="G1" fmla="*/ 14251 1 2"/>
              <a:gd name="G2" fmla="+- 14251 0 0"/>
              <a:gd name="G3" fmla="+- 13546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3546" y="0"/>
                </a:lnTo>
                <a:lnTo>
                  <a:pt x="13546" y="14251"/>
                </a:lnTo>
                <a:lnTo>
                  <a:pt x="0" y="14251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DNA – repeat performer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mRNA – messenger RNA 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– transfer RNA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Amino acids (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a.a</a:t>
            </a: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.)– building blocks of proteins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Codon – set of three bases in mRNA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r>
              <a:rPr lang="en-US" sz="20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Anticodon – set of three bases in </a:t>
            </a:r>
            <a:r>
              <a:rPr lang="en-US" sz="20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32" y="2209800"/>
            <a:ext cx="3707167" cy="4632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62400" y="269671"/>
            <a:ext cx="502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3200" b="1" dirty="0" smtClean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Introducing all Characters</a:t>
            </a:r>
            <a:endParaRPr lang="en-US" sz="3200" b="1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AutoShape 1"/>
          <p:cNvSpPr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custGeom>
            <a:avLst/>
            <a:gdLst>
              <a:gd name="G0" fmla="*/ 21589 1 2"/>
              <a:gd name="G1" fmla="*/ 3174 1 2"/>
              <a:gd name="G2" fmla="+- 3174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3174"/>
                </a:lnTo>
                <a:lnTo>
                  <a:pt x="0" y="317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4000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152400" y="675723"/>
            <a:ext cx="8774113" cy="2044700"/>
          </a:xfrm>
          <a:custGeom>
            <a:avLst/>
            <a:gdLst>
              <a:gd name="G0" fmla="*/ 16297 1 2"/>
              <a:gd name="G1" fmla="*/ 15333 1 2"/>
              <a:gd name="G2" fmla="+- 15333 0 0"/>
              <a:gd name="G3" fmla="+- 16297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6297" y="0"/>
                </a:lnTo>
                <a:lnTo>
                  <a:pt x="16297" y="15333"/>
                </a:lnTo>
                <a:lnTo>
                  <a:pt x="0" y="15333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The sequence of nucleotides in DNA or RNA (usually read from mRNA) that </a:t>
            </a:r>
            <a:endParaRPr lang="en-US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determines </a:t>
            </a: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the specific amino acid sequence in the synthesis of proteins.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Three important characteristics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Redundant – on codon can represent more than on </a:t>
            </a:r>
            <a:r>
              <a:rPr lang="en-US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a.a</a:t>
            </a: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Continuous – no spaces, no overlap, no punctuation</a:t>
            </a:r>
          </a:p>
          <a:p>
            <a:pPr marL="431800" lvl="1" indent="-215900">
              <a:lnSpc>
                <a:spcPct val="100000"/>
              </a:lnSpc>
              <a:buSzPct val="45000"/>
              <a:buFont typeface="Times New Roman" pitchFamily="16" charset="0"/>
              <a:buAutoNum type="arabicPeriod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Universal – almost all living organisms use the same genetic code.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708" y="2819400"/>
            <a:ext cx="4028983" cy="40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81200" y="29392"/>
            <a:ext cx="4191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3600" dirty="0" smtClean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The Genetic Code</a:t>
            </a:r>
            <a:endParaRPr lang="en-US" sz="3600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auto">
          <a:xfrm>
            <a:off x="914400" y="1447800"/>
            <a:ext cx="7772400" cy="4572000"/>
          </a:xfrm>
          <a:custGeom>
            <a:avLst/>
            <a:gdLst>
              <a:gd name="G0" fmla="*/ 21589 1 2"/>
              <a:gd name="G1" fmla="*/ 12699 1 2"/>
              <a:gd name="G2" fmla="+- 12699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12699"/>
                </a:lnTo>
                <a:lnTo>
                  <a:pt x="0" y="126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61" y="838200"/>
            <a:ext cx="8557034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43000" y="1220"/>
            <a:ext cx="5868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3600" b="1" dirty="0" smtClean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mRNA Codons &amp; Amino Acids</a:t>
            </a:r>
            <a:endParaRPr lang="en-US" sz="3600" b="1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AutoShape 1"/>
          <p:cNvSpPr>
            <a:spLocks noChangeArrowheads="1"/>
          </p:cNvSpPr>
          <p:nvPr/>
        </p:nvSpPr>
        <p:spPr bwMode="auto">
          <a:xfrm>
            <a:off x="304800" y="296832"/>
            <a:ext cx="2819400" cy="792162"/>
          </a:xfrm>
          <a:custGeom>
            <a:avLst/>
            <a:gdLst>
              <a:gd name="G0" fmla="*/ 21589 1 2"/>
              <a:gd name="G1" fmla="*/ 3174 1 2"/>
              <a:gd name="G2" fmla="+- 3174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3174"/>
                </a:lnTo>
                <a:lnTo>
                  <a:pt x="0" y="317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000" dirty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Transcription</a:t>
            </a:r>
          </a:p>
        </p:txBody>
      </p:sp>
      <p:sp>
        <p:nvSpPr>
          <p:cNvPr id="10242" name="AutoShape 2"/>
          <p:cNvSpPr>
            <a:spLocks noChangeArrowheads="1"/>
          </p:cNvSpPr>
          <p:nvPr/>
        </p:nvSpPr>
        <p:spPr bwMode="auto">
          <a:xfrm>
            <a:off x="457200" y="296832"/>
            <a:ext cx="3748088" cy="4572000"/>
          </a:xfrm>
          <a:custGeom>
            <a:avLst/>
            <a:gdLst>
              <a:gd name="G0" fmla="*/ 10413 1 2"/>
              <a:gd name="G1" fmla="*/ 12699 1 2"/>
              <a:gd name="G2" fmla="+- 12699 0 0"/>
              <a:gd name="G3" fmla="+- 1041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413" y="0"/>
                </a:lnTo>
                <a:lnTo>
                  <a:pt x="10413" y="12699"/>
                </a:lnTo>
                <a:lnTo>
                  <a:pt x="0" y="126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4933950" y="1447800"/>
            <a:ext cx="3748088" cy="4572000"/>
          </a:xfrm>
          <a:custGeom>
            <a:avLst/>
            <a:gdLst>
              <a:gd name="G0" fmla="*/ 10413 1 2"/>
              <a:gd name="G1" fmla="*/ 12699 1 2"/>
              <a:gd name="G2" fmla="+- 12699 0 0"/>
              <a:gd name="G3" fmla="+- 1041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413" y="0"/>
                </a:lnTo>
                <a:lnTo>
                  <a:pt x="10413" y="12699"/>
                </a:lnTo>
                <a:lnTo>
                  <a:pt x="0" y="126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727684"/>
            <a:ext cx="4732530" cy="483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056" y="1452979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Happens in the nucleus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Segment of DNA is copied by mRNA “promoter” DNA – a specific sequence of bases is where RNA start copying</a:t>
            </a: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RNA using RNA polymerases to copy DNA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To until mRNA hits a “stop” sequences of DNA</a:t>
            </a:r>
            <a:endParaRPr lang="en-US" sz="28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AutoShape 1"/>
          <p:cNvSpPr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custGeom>
            <a:avLst/>
            <a:gdLst>
              <a:gd name="G0" fmla="*/ 21589 1 2"/>
              <a:gd name="G1" fmla="*/ 3174 1 2"/>
              <a:gd name="G2" fmla="+- 3174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3174"/>
                </a:lnTo>
                <a:lnTo>
                  <a:pt x="0" y="317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4000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933950" y="1447800"/>
            <a:ext cx="3748088" cy="4572000"/>
          </a:xfrm>
          <a:custGeom>
            <a:avLst/>
            <a:gdLst>
              <a:gd name="G0" fmla="*/ 10413 1 2"/>
              <a:gd name="G1" fmla="*/ 12699 1 2"/>
              <a:gd name="G2" fmla="+- 12699 0 0"/>
              <a:gd name="G3" fmla="+- 10413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10413" y="0"/>
                </a:lnTo>
                <a:lnTo>
                  <a:pt x="10413" y="12699"/>
                </a:lnTo>
                <a:lnTo>
                  <a:pt x="0" y="12699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57667"/>
            <a:ext cx="4857750" cy="613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66800" y="152400"/>
            <a:ext cx="61039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3200" b="1" dirty="0" smtClean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Things to Note about Transcription</a:t>
            </a:r>
            <a:endParaRPr lang="en-US" sz="3200" b="1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1066800"/>
            <a:ext cx="5181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mRNA can only be made in 5’to 3’ order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0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Split DNA has a sense strand (one being copied) and an anti-sense strand (not being copied) RNA is only one strand, therefore no Okazaki fragments.</a:t>
            </a:r>
            <a:endParaRPr lang="en-US" sz="20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914400" y="274638"/>
            <a:ext cx="7772400" cy="1143000"/>
          </a:xfrm>
          <a:custGeom>
            <a:avLst/>
            <a:gdLst>
              <a:gd name="G0" fmla="*/ 21589 1 2"/>
              <a:gd name="G1" fmla="*/ 3174 1 2"/>
              <a:gd name="G2" fmla="+- 3174 0 0"/>
              <a:gd name="G3" fmla="+- 21589 0 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0" t="0" r="0" b="0"/>
            <a:pathLst>
              <a:path>
                <a:moveTo>
                  <a:pt x="0" y="0"/>
                </a:moveTo>
                <a:lnTo>
                  <a:pt x="21589" y="0"/>
                </a:lnTo>
                <a:lnTo>
                  <a:pt x="21589" y="3174"/>
                </a:lnTo>
                <a:lnTo>
                  <a:pt x="0" y="3174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endParaRPr lang="en-US" sz="4000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57200"/>
            <a:ext cx="1431925" cy="150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1600200"/>
            <a:ext cx="8153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Consider the following DNA strand: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Note here we are just looking at one side of the DNA molecule which remember is double stranded!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Provide the sequence of </a:t>
            </a:r>
            <a:r>
              <a:rPr lang="en-US" sz="28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a.a</a:t>
            </a: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</a:p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28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DNA:  TAC CGT TCT GCT AAA TAT ACC ACT</a:t>
            </a:r>
          </a:p>
        </p:txBody>
      </p:sp>
      <p:sp>
        <p:nvSpPr>
          <p:cNvPr id="3" name="Rectangle 2"/>
          <p:cNvSpPr/>
          <p:nvPr/>
        </p:nvSpPr>
        <p:spPr>
          <a:xfrm>
            <a:off x="2855314" y="470062"/>
            <a:ext cx="22974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000" b="1" dirty="0" smtClean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PRACTICE</a:t>
            </a:r>
            <a:endParaRPr lang="en-US" sz="4000" b="1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890" y="2514601"/>
            <a:ext cx="4634875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-739" y="2084060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Translation </a:t>
            </a: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h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appens in the ribosome (which acts like the reader)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en-US" sz="24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Three steps: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1.  A </a:t>
            </a:r>
            <a:r>
              <a:rPr lang="en-US" sz="24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(loaded with </a:t>
            </a:r>
            <a:r>
              <a:rPr lang="en-US" sz="24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a.a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.)  attaches to the mRNA’s codon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en-US" sz="24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2.  A second anticodon (</a:t>
            </a:r>
            <a:r>
              <a:rPr lang="en-US" sz="24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arrives and attaches), the now empty </a:t>
            </a:r>
            <a:r>
              <a:rPr lang="en-US" sz="24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breaks off to find new </a:t>
            </a:r>
            <a:r>
              <a:rPr lang="en-US" sz="24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a.a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.</a:t>
            </a:r>
          </a:p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en-US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36332" y="152400"/>
            <a:ext cx="256929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en-US" sz="4000" b="1" dirty="0" smtClean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Translation</a:t>
            </a:r>
            <a:endParaRPr lang="en-US" b="1" dirty="0">
              <a:solidFill>
                <a:srgbClr val="666666"/>
              </a:solidFill>
              <a:latin typeface="Franklin Gothic Book" charset="0"/>
              <a:ea typeface="DejaVu Sans" charset="0"/>
              <a:cs typeface="DejaVu Sans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91000" y="1371600"/>
            <a:ext cx="472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3. Ribosome moves along the mRNA so the </a:t>
            </a:r>
            <a:r>
              <a:rPr lang="en-US" sz="24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can break off and a new loaded </a:t>
            </a:r>
            <a:r>
              <a:rPr lang="en-US" sz="2400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tRNA</a:t>
            </a: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 can join.</a:t>
            </a: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2696" y="846514"/>
            <a:ext cx="75943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400" dirty="0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mRNA goes out of the nucleus and into the cytoplasm </a:t>
            </a:r>
            <a:endParaRPr lang="en-US" sz="2400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021" y="546894"/>
            <a:ext cx="7467600" cy="6312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00400" y="228600"/>
            <a:ext cx="2088842" cy="5502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666666"/>
                </a:solidFill>
                <a:latin typeface="Franklin Gothic Book" charset="0"/>
                <a:ea typeface="DejaVu Sans" charset="0"/>
                <a:cs typeface="DejaVu Sans" charset="0"/>
              </a:rPr>
              <a:t>Translation</a:t>
            </a:r>
            <a:endParaRPr lang="en-US" sz="3200" b="1" dirty="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</TotalTime>
  <Words>382</Words>
  <Application>Microsoft Office PowerPoint</Application>
  <PresentationFormat>On-screen Show (4:3)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DejaVu Sans</vt:lpstr>
      <vt:lpstr>Franklin Gothic Book</vt:lpstr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Standring</dc:creator>
  <cp:lastModifiedBy>Windows User</cp:lastModifiedBy>
  <cp:revision>5</cp:revision>
  <cp:lastPrinted>1601-01-01T00:00:00Z</cp:lastPrinted>
  <dcterms:created xsi:type="dcterms:W3CDTF">1601-01-01T00:00:00Z</dcterms:created>
  <dcterms:modified xsi:type="dcterms:W3CDTF">2014-04-29T15:53:55Z</dcterms:modified>
</cp:coreProperties>
</file>