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700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C51BB027-884E-47DE-BB28-8B2D32D235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71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3D130B-A608-489E-9511-6B77C2C9DC0C}" type="slidenum">
              <a:rPr lang="en-US"/>
              <a:pPr/>
              <a:t>1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20DAB8-52A3-4700-A382-E2CEF8865075}" type="slidenum">
              <a:rPr lang="en-US"/>
              <a:pPr/>
              <a:t>10</a:t>
            </a:fld>
            <a:endParaRPr 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8100FF-75EA-4B00-A9B4-CF6D7E778148}" type="slidenum">
              <a:rPr lang="en-US"/>
              <a:pPr/>
              <a:t>11</a:t>
            </a:fld>
            <a:endParaRPr lang="en-U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49DC8C-8DEE-4BB8-A81D-1EB4D1D9CC72}" type="slidenum">
              <a:rPr lang="en-US"/>
              <a:pPr/>
              <a:t>2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C957A9-49BE-46E0-8932-C4EBC9A2B74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CD776E-5536-4A21-9D95-1FB81721EE1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4AE611-5518-45A2-800A-FFC73813BEED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E6EC19-4469-4CF9-B47A-61F07FCEB521}" type="slidenum">
              <a:rPr lang="en-US"/>
              <a:pPr/>
              <a:t>6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A85A57-02FE-4698-BE7C-752AD046B313}" type="slidenum">
              <a:rPr lang="en-US"/>
              <a:pPr/>
              <a:t>7</a:t>
            </a:fld>
            <a:endParaRPr 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818DEF-98CF-4976-AE93-35899721BB9F}" type="slidenum">
              <a:rPr lang="en-US"/>
              <a:pPr/>
              <a:t>8</a:t>
            </a:fld>
            <a:endParaRPr 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6598F1-6E3F-49EE-9E37-3658D62B115C}" type="slidenum">
              <a:rPr lang="en-US"/>
              <a:pPr/>
              <a:t>9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0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9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80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03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70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70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1227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29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41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08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39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77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2669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6811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36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484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96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April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April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April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April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April 30,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33642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April 30,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April 30,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April 30,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April 30, 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April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April 30,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5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1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44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143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923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0" y="1235075"/>
            <a:ext cx="9144000" cy="319088"/>
          </a:xfrm>
          <a:custGeom>
            <a:avLst/>
            <a:gdLst>
              <a:gd name="G0" fmla="*/ 25399 1 2"/>
              <a:gd name="G1" fmla="*/ 888 1 2"/>
              <a:gd name="G2" fmla="+- 888 0 0"/>
              <a:gd name="G3" fmla="+- 2539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399" y="0"/>
                </a:lnTo>
                <a:lnTo>
                  <a:pt x="25399" y="888"/>
                </a:lnTo>
                <a:lnTo>
                  <a:pt x="0" y="8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1279525"/>
            <a:ext cx="533400" cy="228600"/>
          </a:xfrm>
          <a:custGeom>
            <a:avLst/>
            <a:gdLst>
              <a:gd name="G0" fmla="*/ 1481 1 2"/>
              <a:gd name="G1" fmla="*/ 634 1 2"/>
              <a:gd name="G2" fmla="+- 634 0 0"/>
              <a:gd name="G3" fmla="+- 148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481" y="0"/>
                </a:lnTo>
                <a:lnTo>
                  <a:pt x="1481" y="634"/>
                </a:lnTo>
                <a:lnTo>
                  <a:pt x="0" y="634"/>
                </a:lnTo>
                <a:close/>
              </a:path>
            </a:pathLst>
          </a:custGeom>
          <a:solidFill>
            <a:srgbClr val="DD80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590550" y="1279525"/>
            <a:ext cx="8553450" cy="228600"/>
          </a:xfrm>
          <a:custGeom>
            <a:avLst/>
            <a:gdLst>
              <a:gd name="G0" fmla="*/ 23759 1 2"/>
              <a:gd name="G1" fmla="*/ 634 1 2"/>
              <a:gd name="G2" fmla="+- 634 0 0"/>
              <a:gd name="G3" fmla="+- 23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3759" y="0"/>
                </a:lnTo>
                <a:lnTo>
                  <a:pt x="23759" y="634"/>
                </a:lnTo>
                <a:lnTo>
                  <a:pt x="0" y="634"/>
                </a:lnTo>
                <a:close/>
              </a:path>
            </a:pathLst>
          </a:custGeom>
          <a:solidFill>
            <a:srgbClr val="94B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0" y="5970588"/>
            <a:ext cx="9144000" cy="885825"/>
          </a:xfrm>
          <a:custGeom>
            <a:avLst/>
            <a:gdLst>
              <a:gd name="G0" fmla="*/ 25399 1 2"/>
              <a:gd name="G1" fmla="*/ 2463 1 2"/>
              <a:gd name="G2" fmla="+- 2463 0 0"/>
              <a:gd name="G3" fmla="+- 2539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399" y="0"/>
                </a:lnTo>
                <a:lnTo>
                  <a:pt x="25399" y="2463"/>
                </a:lnTo>
                <a:lnTo>
                  <a:pt x="0" y="246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-9525" y="6053138"/>
            <a:ext cx="2247900" cy="712787"/>
          </a:xfrm>
          <a:custGeom>
            <a:avLst/>
            <a:gdLst>
              <a:gd name="G0" fmla="*/ 6247 1 2"/>
              <a:gd name="G1" fmla="*/ 1980 1 2"/>
              <a:gd name="G2" fmla="+- 1980 0 0"/>
              <a:gd name="G3" fmla="+- 62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247" y="0"/>
                </a:lnTo>
                <a:lnTo>
                  <a:pt x="6247" y="1980"/>
                </a:lnTo>
                <a:lnTo>
                  <a:pt x="0" y="1980"/>
                </a:lnTo>
                <a:close/>
              </a:path>
            </a:pathLst>
          </a:custGeom>
          <a:solidFill>
            <a:srgbClr val="DD80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359025" y="6043613"/>
            <a:ext cx="6784975" cy="712787"/>
          </a:xfrm>
          <a:custGeom>
            <a:avLst/>
            <a:gdLst>
              <a:gd name="G0" fmla="*/ 18846 1 2"/>
              <a:gd name="G1" fmla="*/ 1980 1 2"/>
              <a:gd name="G2" fmla="+- 1980 0 0"/>
              <a:gd name="G3" fmla="+- 1884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8846" y="0"/>
                </a:lnTo>
                <a:lnTo>
                  <a:pt x="18846" y="1980"/>
                </a:lnTo>
                <a:lnTo>
                  <a:pt x="0" y="1980"/>
                </a:lnTo>
                <a:close/>
              </a:path>
            </a:pathLst>
          </a:custGeom>
          <a:solidFill>
            <a:srgbClr val="94B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2085975" y="236538"/>
            <a:ext cx="5865813" cy="363537"/>
          </a:xfrm>
          <a:custGeom>
            <a:avLst/>
            <a:gdLst>
              <a:gd name="G0" fmla="*/ 16297 1 2"/>
              <a:gd name="G1" fmla="*/ 1013 1 2"/>
              <a:gd name="G2" fmla="+- 1013 0 0"/>
              <a:gd name="G3" fmla="+- 1629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6297" y="0"/>
                </a:lnTo>
                <a:lnTo>
                  <a:pt x="16297" y="1013"/>
                </a:lnTo>
                <a:lnTo>
                  <a:pt x="0" y="1013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1235075"/>
            <a:ext cx="9144000" cy="319088"/>
          </a:xfrm>
          <a:custGeom>
            <a:avLst/>
            <a:gdLst>
              <a:gd name="G0" fmla="*/ 25399 1 2"/>
              <a:gd name="G1" fmla="*/ 888 1 2"/>
              <a:gd name="G2" fmla="+- 888 0 0"/>
              <a:gd name="G3" fmla="+- 2539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399" y="0"/>
                </a:lnTo>
                <a:lnTo>
                  <a:pt x="25399" y="888"/>
                </a:lnTo>
                <a:lnTo>
                  <a:pt x="0" y="8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1279525"/>
            <a:ext cx="533400" cy="228600"/>
          </a:xfrm>
          <a:custGeom>
            <a:avLst/>
            <a:gdLst>
              <a:gd name="G0" fmla="*/ 1481 1 2"/>
              <a:gd name="G1" fmla="*/ 634 1 2"/>
              <a:gd name="G2" fmla="+- 634 0 0"/>
              <a:gd name="G3" fmla="+- 148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481" y="0"/>
                </a:lnTo>
                <a:lnTo>
                  <a:pt x="1481" y="634"/>
                </a:lnTo>
                <a:lnTo>
                  <a:pt x="0" y="634"/>
                </a:lnTo>
                <a:close/>
              </a:path>
            </a:pathLst>
          </a:custGeom>
          <a:solidFill>
            <a:srgbClr val="DD80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590550" y="1279525"/>
            <a:ext cx="8553450" cy="228600"/>
          </a:xfrm>
          <a:custGeom>
            <a:avLst/>
            <a:gdLst>
              <a:gd name="G0" fmla="*/ 23759 1 2"/>
              <a:gd name="G1" fmla="*/ 634 1 2"/>
              <a:gd name="G2" fmla="+- 634 0 0"/>
              <a:gd name="G3" fmla="+- 237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3759" y="0"/>
                </a:lnTo>
                <a:lnTo>
                  <a:pt x="23759" y="634"/>
                </a:lnTo>
                <a:lnTo>
                  <a:pt x="0" y="634"/>
                </a:lnTo>
                <a:close/>
              </a:path>
            </a:pathLst>
          </a:custGeom>
          <a:solidFill>
            <a:srgbClr val="94B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09600" y="6248400"/>
            <a:ext cx="5421313" cy="363538"/>
          </a:xfrm>
          <a:custGeom>
            <a:avLst/>
            <a:gdLst>
              <a:gd name="G0" fmla="*/ 15058 1 2"/>
              <a:gd name="G1" fmla="*/ 1013 1 2"/>
              <a:gd name="G2" fmla="+- 1013 0 0"/>
              <a:gd name="G3" fmla="+- 1505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5058" y="0"/>
                </a:lnTo>
                <a:lnTo>
                  <a:pt x="15058" y="1013"/>
                </a:lnTo>
                <a:lnTo>
                  <a:pt x="0" y="1013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6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4/30/2014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1627950" y="5745163"/>
            <a:ext cx="6477000" cy="990600"/>
          </a:xfrm>
          <a:custGeom>
            <a:avLst/>
            <a:gdLst>
              <a:gd name="G0" fmla="*/ 17991 1 2"/>
              <a:gd name="G1" fmla="*/ 2751 1 2"/>
              <a:gd name="G2" fmla="+- 2751 0 0"/>
              <a:gd name="G3" fmla="+- 1799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7991" y="0"/>
                </a:lnTo>
                <a:lnTo>
                  <a:pt x="17991" y="2751"/>
                </a:lnTo>
                <a:lnTo>
                  <a:pt x="0" y="2751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6600" dirty="0">
                <a:solidFill>
                  <a:srgbClr val="775F55"/>
                </a:solidFill>
                <a:latin typeface="Tw Cen MT" charset="0"/>
                <a:ea typeface="DejaVu Sans" charset="0"/>
                <a:cs typeface="DejaVu Sans" charset="0"/>
              </a:rPr>
              <a:t>DNA Replication</a:t>
            </a: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2362200" y="6049963"/>
            <a:ext cx="6705600" cy="685800"/>
          </a:xfrm>
          <a:custGeom>
            <a:avLst/>
            <a:gdLst>
              <a:gd name="G0" fmla="*/ 18626 1 2"/>
              <a:gd name="G1" fmla="*/ 1904 1 2"/>
              <a:gd name="G2" fmla="+- 1904 0 0"/>
              <a:gd name="G3" fmla="+- 1862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8626" y="0"/>
                </a:lnTo>
                <a:lnTo>
                  <a:pt x="18626" y="1904"/>
                </a:lnTo>
                <a:lnTo>
                  <a:pt x="0" y="190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17" y="34771"/>
            <a:ext cx="27543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1685"/>
            <a:ext cx="4518025" cy="581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3124200" cy="41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 noChangeArrowheads="1"/>
          </p:cNvSpPr>
          <p:nvPr/>
        </p:nvSpPr>
        <p:spPr bwMode="auto">
          <a:xfrm>
            <a:off x="2667000" y="228600"/>
            <a:ext cx="6097588" cy="685800"/>
          </a:xfrm>
          <a:custGeom>
            <a:avLst/>
            <a:gdLst>
              <a:gd name="G0" fmla="*/ 22647 1 2"/>
              <a:gd name="G1" fmla="*/ 2751 1 2"/>
              <a:gd name="G2" fmla="+- 2751 0 0"/>
              <a:gd name="G3" fmla="+- 226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647" y="0"/>
                </a:lnTo>
                <a:lnTo>
                  <a:pt x="22647" y="2751"/>
                </a:lnTo>
                <a:lnTo>
                  <a:pt x="0" y="2751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400" dirty="0">
                <a:solidFill>
                  <a:srgbClr val="775F55"/>
                </a:solidFill>
                <a:latin typeface="Tw Cen MT" charset="0"/>
                <a:ea typeface="DejaVu Sans" charset="0"/>
                <a:cs typeface="DejaVu Sans" charset="0"/>
              </a:rPr>
              <a:t>Interesting Comparison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38744"/>
            <a:ext cx="402802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53340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Imagine: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Typing </a:t>
            </a: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one </a:t>
            </a: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letter for each base pair of the human genome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Non-stop and typing one letter per second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endParaRPr lang="en-US" sz="24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400" b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It would take you 100 years to complete.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endParaRPr lang="en-US" sz="24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To match the accuracy of the cell 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endParaRPr lang="en-US" sz="24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400" b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You can only make one typo every 30 years.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75" y="88900"/>
            <a:ext cx="3046413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12775" y="228600"/>
            <a:ext cx="8151813" cy="1235075"/>
          </a:xfrm>
          <a:custGeom>
            <a:avLst/>
            <a:gdLst>
              <a:gd name="G0" fmla="*/ 22647 1 2"/>
              <a:gd name="G1" fmla="*/ 3431 1 2"/>
              <a:gd name="G2" fmla="+- 3431 0 0"/>
              <a:gd name="G3" fmla="+- 226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647" y="0"/>
                </a:lnTo>
                <a:lnTo>
                  <a:pt x="22647" y="3431"/>
                </a:lnTo>
                <a:lnTo>
                  <a:pt x="0" y="3431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400">
                <a:solidFill>
                  <a:srgbClr val="775F55"/>
                </a:solidFill>
                <a:latin typeface="Tw Cen MT" charset="0"/>
                <a:ea typeface="DejaVu Sans" charset="0"/>
                <a:cs typeface="DejaVu Sans" charset="0"/>
              </a:rPr>
              <a:t>In Summary: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2514600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0000"/>
              </a:lnSpc>
              <a:buSzPct val="45000"/>
              <a:buFont typeface="+mj-lt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Initiation (DNA sequence)</a:t>
            </a:r>
          </a:p>
          <a:p>
            <a:pPr marL="514350" indent="-514350">
              <a:lnSpc>
                <a:spcPct val="100000"/>
              </a:lnSpc>
              <a:buSzPct val="45000"/>
              <a:buFont typeface="+mj-lt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Helicase – unwind and lay flat</a:t>
            </a:r>
          </a:p>
          <a:p>
            <a:pPr marL="730250" lvl="1" indent="-514350">
              <a:lnSpc>
                <a:spcPct val="100000"/>
              </a:lnSpc>
              <a:buSzPct val="45000"/>
              <a:buFont typeface="+mj-lt"/>
              <a:buAutoNum type="alphaLcParenR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SSBP – tack down</a:t>
            </a:r>
          </a:p>
          <a:p>
            <a:pPr marL="514350" indent="-514350">
              <a:lnSpc>
                <a:spcPct val="100000"/>
              </a:lnSpc>
              <a:buSzPct val="45000"/>
              <a:buFont typeface="+mj-lt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Primer (made by primase)</a:t>
            </a:r>
          </a:p>
          <a:p>
            <a:pPr marL="514350" indent="-514350">
              <a:lnSpc>
                <a:spcPct val="100000"/>
              </a:lnSpc>
              <a:buSzPct val="45000"/>
              <a:buFont typeface="+mj-lt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Polymerase – trucks in and attaches nucleotides</a:t>
            </a:r>
          </a:p>
          <a:p>
            <a:pPr marL="514350" indent="-514350">
              <a:lnSpc>
                <a:spcPct val="100000"/>
              </a:lnSpc>
              <a:buSzPct val="45000"/>
              <a:buFont typeface="+mj-lt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Leading – continuous, lagging – Okazaki fragments (glue ligase)</a:t>
            </a:r>
          </a:p>
          <a:p>
            <a:pPr marL="514350" indent="-514350">
              <a:lnSpc>
                <a:spcPct val="100000"/>
              </a:lnSpc>
              <a:buSzPct val="45000"/>
              <a:buFont typeface="+mj-lt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Termination - completion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609600" y="228600"/>
            <a:ext cx="8151813" cy="990600"/>
          </a:xfrm>
          <a:custGeom>
            <a:avLst/>
            <a:gdLst>
              <a:gd name="G0" fmla="*/ 22647 1 2"/>
              <a:gd name="G1" fmla="*/ 2751 1 2"/>
              <a:gd name="G2" fmla="+- 2751 0 0"/>
              <a:gd name="G3" fmla="+- 226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647" y="0"/>
                </a:lnTo>
                <a:lnTo>
                  <a:pt x="22647" y="2751"/>
                </a:lnTo>
                <a:lnTo>
                  <a:pt x="0" y="2751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400">
                <a:solidFill>
                  <a:srgbClr val="775F55"/>
                </a:solidFill>
                <a:latin typeface="Tw Cen MT" charset="0"/>
                <a:ea typeface="DejaVu Sans" charset="0"/>
                <a:cs typeface="DejaVu Sans" charset="0"/>
              </a:rPr>
              <a:t>Semi – Conservative Replication</a:t>
            </a: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57200" y="1589088"/>
            <a:ext cx="8153400" cy="3287712"/>
          </a:xfrm>
          <a:custGeom>
            <a:avLst/>
            <a:gdLst>
              <a:gd name="G0" fmla="*/ 10794 1 2"/>
              <a:gd name="G1" fmla="*/ 14748 1 2"/>
              <a:gd name="G2" fmla="+- 14748 0 0"/>
              <a:gd name="G3" fmla="+- 1079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0794" y="0"/>
                </a:lnTo>
                <a:lnTo>
                  <a:pt x="10794" y="14748"/>
                </a:lnTo>
                <a:lnTo>
                  <a:pt x="0" y="14748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b="1" i="1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05144"/>
            <a:ext cx="3505200" cy="542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1066800"/>
            <a:ext cx="533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Each new DNA molecule contains one strand of new DNA and one strand of old DNA </a:t>
            </a:r>
            <a:r>
              <a:rPr lang="en-US" sz="2400" b="1" i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Each new DNA molecule conserves half of the original molecule.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609600" y="228600"/>
            <a:ext cx="8151813" cy="990600"/>
          </a:xfrm>
          <a:custGeom>
            <a:avLst/>
            <a:gdLst>
              <a:gd name="G0" fmla="*/ 22647 1 2"/>
              <a:gd name="G1" fmla="*/ 2751 1 2"/>
              <a:gd name="G2" fmla="+- 2751 0 0"/>
              <a:gd name="G3" fmla="+- 226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647" y="0"/>
                </a:lnTo>
                <a:lnTo>
                  <a:pt x="22647" y="2751"/>
                </a:lnTo>
                <a:lnTo>
                  <a:pt x="0" y="2751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400">
                <a:solidFill>
                  <a:srgbClr val="775F55"/>
                </a:solidFill>
                <a:latin typeface="Tw Cen MT" charset="0"/>
                <a:ea typeface="DejaVu Sans" charset="0"/>
                <a:cs typeface="DejaVu Sans" charset="0"/>
              </a:rPr>
              <a:t>How to start!</a:t>
            </a: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85800" y="838200"/>
            <a:ext cx="7086600" cy="1066800"/>
          </a:xfrm>
          <a:custGeom>
            <a:avLst/>
            <a:gdLst>
              <a:gd name="G0" fmla="*/ 10794 1 2"/>
              <a:gd name="G1" fmla="*/ 12699 1 2"/>
              <a:gd name="G2" fmla="+- 12699 0 0"/>
              <a:gd name="G3" fmla="+- 1079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0794" y="0"/>
                </a:lnTo>
                <a:lnTo>
                  <a:pt x="10794" y="12699"/>
                </a:lnTo>
                <a:lnTo>
                  <a:pt x="0" y="126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“replication origin” is a specific nucleotide sequence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b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Helicase</a:t>
            </a: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“reads” this sequence and binds to this site.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Helicase unwinds and pulls apart the DNA helix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40" y="2209799"/>
            <a:ext cx="3884666" cy="4582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65"/>
          <a:stretch/>
        </p:blipFill>
        <p:spPr bwMode="auto">
          <a:xfrm>
            <a:off x="3505199" y="76200"/>
            <a:ext cx="4414359" cy="6751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609600" y="228600"/>
            <a:ext cx="8151813" cy="990600"/>
          </a:xfrm>
          <a:custGeom>
            <a:avLst/>
            <a:gdLst>
              <a:gd name="G0" fmla="*/ 22647 1 2"/>
              <a:gd name="G1" fmla="*/ 2751 1 2"/>
              <a:gd name="G2" fmla="+- 2751 0 0"/>
              <a:gd name="G3" fmla="+- 226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647" y="0"/>
                </a:lnTo>
                <a:lnTo>
                  <a:pt x="22647" y="2751"/>
                </a:lnTo>
                <a:lnTo>
                  <a:pt x="0" y="2751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400">
                <a:solidFill>
                  <a:srgbClr val="775F55"/>
                </a:solidFill>
                <a:latin typeface="Tw Cen MT" charset="0"/>
                <a:ea typeface="DejaVu Sans" charset="0"/>
                <a:cs typeface="DejaVu Sans" charset="0"/>
              </a:rPr>
              <a:t>Tacking down DNA</a:t>
            </a:r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1589088"/>
            <a:ext cx="4724400" cy="849312"/>
          </a:xfrm>
          <a:custGeom>
            <a:avLst/>
            <a:gdLst>
              <a:gd name="G0" fmla="*/ 10794 1 2"/>
              <a:gd name="G1" fmla="*/ 12699 1 2"/>
              <a:gd name="G2" fmla="+- 12699 0 0"/>
              <a:gd name="G3" fmla="+- 1079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0794" y="0"/>
                </a:lnTo>
                <a:lnTo>
                  <a:pt x="10794" y="12699"/>
                </a:lnTo>
                <a:lnTo>
                  <a:pt x="0" y="126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143000"/>
            <a:ext cx="480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800" b="1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Single stranded binding proteins 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(SSBP) –  act as “tacks” and hold the DNA straight and stable to make replication easier</a:t>
            </a:r>
            <a:endParaRPr lang="en-US" sz="28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4" y="2850942"/>
            <a:ext cx="8239196" cy="4007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609600" y="228600"/>
            <a:ext cx="8151813" cy="990600"/>
          </a:xfrm>
          <a:custGeom>
            <a:avLst/>
            <a:gdLst>
              <a:gd name="G0" fmla="*/ 22647 1 2"/>
              <a:gd name="G1" fmla="*/ 2751 1 2"/>
              <a:gd name="G2" fmla="+- 2751 0 0"/>
              <a:gd name="G3" fmla="+- 226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647" y="0"/>
                </a:lnTo>
                <a:lnTo>
                  <a:pt x="22647" y="2751"/>
                </a:lnTo>
                <a:lnTo>
                  <a:pt x="0" y="2751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endParaRPr lang="en-US" sz="4400" dirty="0">
              <a:solidFill>
                <a:srgbClr val="775F55"/>
              </a:solidFill>
              <a:latin typeface="Tw Cen MT" charset="0"/>
              <a:ea typeface="DejaVu Sans" charset="0"/>
              <a:cs typeface="DejaVu San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4724400" y="1676400"/>
            <a:ext cx="3581400" cy="4616450"/>
          </a:xfrm>
          <a:custGeom>
            <a:avLst/>
            <a:gdLst>
              <a:gd name="G0" fmla="*/ 10794 1 2"/>
              <a:gd name="G1" fmla="*/ 12823 1 2"/>
              <a:gd name="G2" fmla="+- 12823 0 0"/>
              <a:gd name="G3" fmla="+- 1079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0794" y="0"/>
                </a:lnTo>
                <a:lnTo>
                  <a:pt x="10794" y="12823"/>
                </a:lnTo>
                <a:lnTo>
                  <a:pt x="0" y="12823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sz="20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4" y="279399"/>
            <a:ext cx="2727333" cy="302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93938" y="990600"/>
            <a:ext cx="56642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b="1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Replication Bubble </a:t>
            </a:r>
            <a:r>
              <a:rPr lang="en-US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– oval shape unwound area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b="1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Replication fork </a:t>
            </a:r>
            <a:r>
              <a:rPr lang="en-US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– the y-shaped area in each bubble.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These are happening in many places, at the same time, along a DNA helix</a:t>
            </a:r>
            <a:endParaRPr lang="en-US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24852" y="128154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3600" dirty="0" smtClean="0">
                <a:solidFill>
                  <a:srgbClr val="775F55"/>
                </a:solidFill>
                <a:latin typeface="Tw Cen MT" charset="0"/>
                <a:ea typeface="DejaVu Sans" charset="0"/>
                <a:cs typeface="DejaVu Sans" charset="0"/>
              </a:rPr>
              <a:t>The BUBBLE vs. The FORK</a:t>
            </a:r>
            <a:endParaRPr lang="en-US" sz="3600" dirty="0">
              <a:solidFill>
                <a:srgbClr val="775F55"/>
              </a:solidFill>
              <a:latin typeface="Tw Cen MT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AutoShape 1"/>
          <p:cNvSpPr>
            <a:spLocks noChangeArrowheads="1"/>
          </p:cNvSpPr>
          <p:nvPr/>
        </p:nvSpPr>
        <p:spPr bwMode="auto">
          <a:xfrm>
            <a:off x="609600" y="228600"/>
            <a:ext cx="8151813" cy="990600"/>
          </a:xfrm>
          <a:custGeom>
            <a:avLst/>
            <a:gdLst>
              <a:gd name="G0" fmla="*/ 22647 1 2"/>
              <a:gd name="G1" fmla="*/ 2751 1 2"/>
              <a:gd name="G2" fmla="+- 2751 0 0"/>
              <a:gd name="G3" fmla="+- 226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647" y="0"/>
                </a:lnTo>
                <a:lnTo>
                  <a:pt x="22647" y="2751"/>
                </a:lnTo>
                <a:lnTo>
                  <a:pt x="0" y="2751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400">
                <a:solidFill>
                  <a:srgbClr val="775F55"/>
                </a:solidFill>
                <a:latin typeface="Tw Cen MT" charset="0"/>
                <a:ea typeface="DejaVu Sans" charset="0"/>
                <a:cs typeface="DejaVu Sans" charset="0"/>
              </a:rPr>
              <a:t>Priming the Replication Machine</a:t>
            </a:r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1589088"/>
            <a:ext cx="3886200" cy="4616450"/>
          </a:xfrm>
          <a:custGeom>
            <a:avLst/>
            <a:gdLst>
              <a:gd name="G0" fmla="*/ 10794 1 2"/>
              <a:gd name="G1" fmla="*/ 12823 1 2"/>
              <a:gd name="G2" fmla="+- 12823 0 0"/>
              <a:gd name="G3" fmla="+- 1079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0794" y="0"/>
                </a:lnTo>
                <a:lnTo>
                  <a:pt x="10794" y="12823"/>
                </a:lnTo>
                <a:lnTo>
                  <a:pt x="0" y="12823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sz="25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69896"/>
            <a:ext cx="2930555" cy="2963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" y="2775959"/>
            <a:ext cx="5948829" cy="408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399" y="836967"/>
            <a:ext cx="81534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Replication only happens in a 5’ to 3’ pattern – meaning the 5 carbon on the sugar molecule vs. the 3 carbon on the sugar molecule</a:t>
            </a: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RNA Primer (made by primase) – enters the bubble first, and “primes” the DNA wall</a:t>
            </a:r>
            <a:endParaRPr lang="en-US" sz="24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AutoShape 1"/>
          <p:cNvSpPr>
            <a:spLocks noChangeArrowheads="1"/>
          </p:cNvSpPr>
          <p:nvPr/>
        </p:nvSpPr>
        <p:spPr bwMode="auto">
          <a:xfrm>
            <a:off x="609600" y="228600"/>
            <a:ext cx="8151813" cy="990600"/>
          </a:xfrm>
          <a:custGeom>
            <a:avLst/>
            <a:gdLst>
              <a:gd name="G0" fmla="*/ 22647 1 2"/>
              <a:gd name="G1" fmla="*/ 2751 1 2"/>
              <a:gd name="G2" fmla="+- 2751 0 0"/>
              <a:gd name="G3" fmla="+- 226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647" y="0"/>
                </a:lnTo>
                <a:lnTo>
                  <a:pt x="22647" y="2751"/>
                </a:lnTo>
                <a:lnTo>
                  <a:pt x="0" y="2751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400">
                <a:solidFill>
                  <a:srgbClr val="775F55"/>
                </a:solidFill>
                <a:latin typeface="Tw Cen MT" charset="0"/>
                <a:ea typeface="DejaVu Sans" charset="0"/>
                <a:cs typeface="DejaVu Sans" charset="0"/>
              </a:rPr>
              <a:t>The Building Begins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3640584"/>
            <a:ext cx="3397069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4" y="3412720"/>
            <a:ext cx="4612945" cy="306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838200"/>
            <a:ext cx="82295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b="1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DNA Polymerase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b="1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Enters the replication bubble and begins to add nucleotides to the existing strand.</a:t>
            </a: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sz="20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There are free floating nucleotide in the nucleus</a:t>
            </a: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sz="20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This building process is called </a:t>
            </a:r>
            <a:r>
              <a:rPr lang="en-US" sz="2000" b="1" i="1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elongation</a:t>
            </a:r>
            <a:r>
              <a:rPr lang="en-US" sz="2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  <a:endParaRPr lang="en-US" sz="20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>
            <a:off x="609600" y="228600"/>
            <a:ext cx="8151813" cy="990600"/>
          </a:xfrm>
          <a:custGeom>
            <a:avLst/>
            <a:gdLst>
              <a:gd name="G0" fmla="*/ 22647 1 2"/>
              <a:gd name="G1" fmla="*/ 2751 1 2"/>
              <a:gd name="G2" fmla="+- 2751 0 0"/>
              <a:gd name="G3" fmla="+- 226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647" y="0"/>
                </a:lnTo>
                <a:lnTo>
                  <a:pt x="22647" y="2751"/>
                </a:lnTo>
                <a:lnTo>
                  <a:pt x="0" y="2751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400">
                <a:solidFill>
                  <a:srgbClr val="775F55"/>
                </a:solidFill>
                <a:latin typeface="Tw Cen MT" charset="0"/>
                <a:ea typeface="DejaVu Sans" charset="0"/>
                <a:cs typeface="DejaVu Sans" charset="0"/>
              </a:rPr>
              <a:t>Leading and Lagging Strands</a:t>
            </a:r>
          </a:p>
        </p:txBody>
      </p:sp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609600" y="1589088"/>
            <a:ext cx="3886200" cy="1914525"/>
          </a:xfrm>
          <a:custGeom>
            <a:avLst/>
            <a:gdLst>
              <a:gd name="G0" fmla="*/ 10794 1 2"/>
              <a:gd name="G1" fmla="*/ 5320 1 2"/>
              <a:gd name="G2" fmla="+- 5320 0 0"/>
              <a:gd name="G3" fmla="+- 1079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0794" y="0"/>
                </a:lnTo>
                <a:lnTo>
                  <a:pt x="10794" y="5320"/>
                </a:lnTo>
                <a:lnTo>
                  <a:pt x="0" y="532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2508"/>
            <a:ext cx="5200917" cy="3343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20218"/>
            <a:ext cx="3886467" cy="290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034534"/>
            <a:ext cx="836294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Leading strand – replicated continuously from 5’ to 3’</a:t>
            </a:r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sz="24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Lagging strand – replicated in chunks (Okazaki fragments) which then need to “glued together using DNA ligase.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609600" y="228600"/>
            <a:ext cx="8151813" cy="990600"/>
          </a:xfrm>
          <a:custGeom>
            <a:avLst/>
            <a:gdLst>
              <a:gd name="G0" fmla="*/ 22647 1 2"/>
              <a:gd name="G1" fmla="*/ 2751 1 2"/>
              <a:gd name="G2" fmla="+- 2751 0 0"/>
              <a:gd name="G3" fmla="+- 2264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647" y="0"/>
                </a:lnTo>
                <a:lnTo>
                  <a:pt x="22647" y="2751"/>
                </a:lnTo>
                <a:lnTo>
                  <a:pt x="0" y="2751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400">
                <a:solidFill>
                  <a:srgbClr val="775F55"/>
                </a:solidFill>
                <a:latin typeface="Tw Cen MT" charset="0"/>
                <a:ea typeface="DejaVu Sans" charset="0"/>
                <a:cs typeface="DejaVu Sans" charset="0"/>
              </a:rPr>
              <a:t>What about Typing Errors?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00841"/>
            <a:ext cx="3551238" cy="59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4218" y="1828800"/>
            <a:ext cx="47425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DNA polymerase</a:t>
            </a: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works as a proofreader</a:t>
            </a: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sz="24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Checks to see if hydrogen bond forms between to newly paired nucleotides</a:t>
            </a: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sz="24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If error the polymerase will remove incorrect and put in correct piece.</a:t>
            </a:r>
            <a:endParaRPr lang="en-US" sz="24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398</Words>
  <Application>Microsoft Office PowerPoint</Application>
  <PresentationFormat>On-screen Show (4:3)</PresentationFormat>
  <Paragraphs>66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Standring</dc:creator>
  <cp:lastModifiedBy>Daniel Standring</cp:lastModifiedBy>
  <cp:revision>6</cp:revision>
  <cp:lastPrinted>1601-01-01T00:00:00Z</cp:lastPrinted>
  <dcterms:created xsi:type="dcterms:W3CDTF">1601-01-01T00:00:00Z</dcterms:created>
  <dcterms:modified xsi:type="dcterms:W3CDTF">2014-04-30T16:59:49Z</dcterms:modified>
</cp:coreProperties>
</file>