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7EFC0EB-E074-4196-8C26-5124AC0AD84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02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F36BF5-1698-441E-86D0-38533F1C7D92}" type="slidenum">
              <a:rPr lang="en-CA"/>
              <a:pPr/>
              <a:t>1</a:t>
            </a:fld>
            <a:endParaRPr lang="en-CA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0630B2-1443-41B9-8E30-C58D3FB447C5}" type="slidenum">
              <a:rPr lang="en-CA"/>
              <a:pPr/>
              <a:t>10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5F14-7B66-4F12-8CD1-BBF93F1A6551}" type="slidenum">
              <a:rPr lang="en-CA"/>
              <a:pPr/>
              <a:t>11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56719-1237-40B2-927C-3FF452F361D2}" type="slidenum">
              <a:rPr lang="en-CA"/>
              <a:pPr/>
              <a:t>12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F9D5D0-AD05-4BBC-BABD-17AF7AFD572D}" type="slidenum">
              <a:rPr lang="en-CA"/>
              <a:pPr/>
              <a:t>13</a:t>
            </a:fld>
            <a:endParaRPr lang="en-CA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0B8DA4-9670-42BE-BF19-CB2BBCF89C12}" type="slidenum">
              <a:rPr lang="en-CA"/>
              <a:pPr/>
              <a:t>2</a:t>
            </a:fld>
            <a:endParaRPr lang="en-CA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CBD0D-A798-432A-8144-C00B22103808}" type="slidenum">
              <a:rPr lang="en-CA"/>
              <a:pPr/>
              <a:t>3</a:t>
            </a:fld>
            <a:endParaRPr lang="en-CA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798BD-5183-43DB-A280-453F03F4B566}" type="slidenum">
              <a:rPr lang="en-CA"/>
              <a:pPr/>
              <a:t>4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3181A-ECD7-4ED2-AC4B-D05330D53DA9}" type="slidenum">
              <a:rPr lang="en-CA"/>
              <a:pPr/>
              <a:t>5</a:t>
            </a:fld>
            <a:endParaRPr lang="en-CA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0DA8CD-85EC-462B-9542-A0D57FCC236D}" type="slidenum">
              <a:rPr lang="en-CA"/>
              <a:pPr/>
              <a:t>6</a:t>
            </a:fld>
            <a:endParaRPr lang="en-CA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EE5332-11D2-45F8-B83D-22084F6C5A17}" type="slidenum">
              <a:rPr lang="en-CA"/>
              <a:pPr/>
              <a:t>7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FFDD0-3383-425E-B966-93EC342F0547}" type="slidenum">
              <a:rPr lang="en-CA"/>
              <a:pPr/>
              <a:t>8</a:t>
            </a:fld>
            <a:endParaRPr lang="en-CA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67A65-8F53-4AFC-9965-B38B40A92B29}" type="slidenum">
              <a:rPr lang="en-CA"/>
              <a:pPr/>
              <a:t>9</a:t>
            </a:fld>
            <a:endParaRPr lang="en-CA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465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30B840-B117-477A-A107-869C0F072F7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03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7F1EEB-3C56-4696-B392-977A6C6CB3A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4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36550"/>
            <a:ext cx="2266950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0037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11E0C8-7FF4-45B8-A3B7-5C639E1A127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0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561D2DAB-F2F8-4D64-A79B-8555B578432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82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F406CB3-4416-4665-B1F5-7741D276926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3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1F99B051-AED9-4D42-878B-E0C60199A0D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13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82EB0C9-B3A3-43E3-9026-B7DD458779C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9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33280C-4F9D-4FDD-A102-8C93E0A358D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83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DA0E96-3F2B-4B1F-92F3-7D91869B20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02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522B9D-E35C-4168-90EF-A8B1D4C1EE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86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1B402-7166-4DBD-A7C0-790F87F217F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80BB6F-2B72-4C15-97E9-C35D689022C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5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C967D4-B20C-4B43-80E5-FB10B6A84A7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34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913257-6C2C-4858-8B87-26706A727BE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9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347FEC-4D43-42D7-B8EA-00B564E844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6B8E2A4A-327B-4E9D-9EB7-AFBE00ACE3F9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www.a3-diabetes-treatment.co.uk/diabetes-treatment-2.jpg&amp;imgrefurl=http://www.a3-diabetes-treatment.co.uk/&amp;h=256&amp;w=384&amp;prev=/images%3Fq%3Ddiabetes%2Binformation%26svnum%3D10%26hl%3Den%26lr%3D%26ie%3DUTF-8%26oe%3DUTF-8%26sa%3D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Pancreas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4989512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Blood Sugar Regulation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225675"/>
            <a:ext cx="42672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363788"/>
            <a:ext cx="4062412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Treatments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79500"/>
            <a:ext cx="9072563" cy="4595813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/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  - Diet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  - Insulin injections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  - Insulin pumps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  - Islet cell transplants</a:t>
            </a:r>
          </a:p>
          <a:p>
            <a:pPr marL="338138" indent="-338138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/>
          </a:p>
        </p:txBody>
      </p:sp>
      <p:pic>
        <p:nvPicPr>
          <p:cNvPr id="1229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451350"/>
            <a:ext cx="32766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344613"/>
            <a:ext cx="30241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576638"/>
            <a:ext cx="2855912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6. Pancreas con’t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184400"/>
            <a:ext cx="3948112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687638"/>
            <a:ext cx="42005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260475"/>
            <a:ext cx="2687637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87375" y="1176338"/>
            <a:ext cx="411638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1500"/>
              </a:spcBef>
            </a:pPr>
            <a:r>
              <a:rPr lang="en-CA" sz="2400" b="1"/>
              <a:t>The Pump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35572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Hypoglycemia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0" y="1768475"/>
            <a:ext cx="3851275" cy="4989513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400" u="sng"/>
          </a:p>
          <a:p>
            <a:pPr marL="338138" indent="-338138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 low blood sugar</a:t>
            </a:r>
          </a:p>
          <a:p>
            <a:pPr marL="338138" indent="-338138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400"/>
          </a:p>
          <a:p>
            <a:pPr marL="338138" indent="-338138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Can be caused by: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/>
              <a:t>Too much insulin, exercise, alcohol, or heat.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/>
              <a:t>Too little food. 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000"/>
          </a:p>
          <a:p>
            <a:pPr marL="338138" indent="-338138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Short Term Effects: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/>
              <a:t>Fatigue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000"/>
          </a:p>
          <a:p>
            <a:pPr marL="338138" indent="-338138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Long Term Effects: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/>
              <a:t>unconsciousness</a:t>
            </a:r>
          </a:p>
          <a:p>
            <a:pPr marL="738188" lvl="1" indent="-28098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/>
              <a:t>coma </a:t>
            </a:r>
          </a:p>
          <a:p>
            <a:pPr marL="338138" indent="-338138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2"/>
          </p:nvPr>
        </p:nvSpPr>
        <p:spPr>
          <a:xfrm>
            <a:off x="5151438" y="1768475"/>
            <a:ext cx="4425950" cy="49895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19250"/>
            <a:ext cx="40957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35572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Treatments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u="sng"/>
          </a:p>
          <a:p>
            <a:pPr marL="338138" indent="-338138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Immediate: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Drink sugary drinks or foods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/>
          </a:p>
          <a:p>
            <a:pPr marL="338138" indent="-338138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Long Term: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Frequent meals or snacks.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439863"/>
            <a:ext cx="401002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Pancreas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260475"/>
            <a:ext cx="4451350" cy="4989513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Has both exocrine and endocrine functions</a:t>
            </a:r>
          </a:p>
          <a:p>
            <a:pPr marL="338138" indent="-3381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  <a:p>
            <a:pPr marL="338138" indent="-3381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i="1"/>
              <a:t>Endocrine</a:t>
            </a:r>
            <a:r>
              <a:rPr lang="en-US" sz="2400"/>
              <a:t>: secretes insulin and glucagon into the blood to control sugar levels</a:t>
            </a:r>
          </a:p>
          <a:p>
            <a:pPr marL="338138" indent="-3381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  <a:p>
            <a:pPr marL="338138" indent="-3381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i="1"/>
              <a:t>Exocrine</a:t>
            </a:r>
            <a:r>
              <a:rPr lang="en-US" sz="2400"/>
              <a:t>: secretes digestive enzymes into the small intestine through ducts.</a:t>
            </a:r>
          </a:p>
          <a:p>
            <a:pPr marL="338138" indent="-3381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427163"/>
            <a:ext cx="4703762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Pancreas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925" y="1344613"/>
            <a:ext cx="4451350" cy="4989512"/>
          </a:xfrm>
          <a:ln/>
        </p:spPr>
        <p:txBody>
          <a:bodyPr lIns="90000" tIns="46800" rIns="90000" bIns="46800"/>
          <a:lstStyle/>
          <a:p>
            <a:pPr marL="604838" indent="-604838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Islets of Langerhans</a:t>
            </a:r>
            <a:br>
              <a:rPr lang="en-US"/>
            </a:br>
            <a:r>
              <a:rPr lang="en-US" sz="2000"/>
              <a:t>(region in pancreas)</a:t>
            </a:r>
          </a:p>
          <a:p>
            <a:pPr marL="604838" indent="-604838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/>
          </a:p>
          <a:p>
            <a:pPr marL="1604963" lvl="1" indent="-569913" hangingPunct="1">
              <a:lnSpc>
                <a:spcPct val="100000"/>
              </a:lnSpc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Contains 2 different types of cells</a:t>
            </a:r>
          </a:p>
          <a:p>
            <a:pPr marL="1604963" lvl="1" indent="-569913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500"/>
          </a:p>
          <a:p>
            <a:pPr marL="604838" indent="-6048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>
                <a:latin typeface="DejaVu Sans" charset="0"/>
              </a:rPr>
              <a:t>β – </a:t>
            </a:r>
            <a:r>
              <a:rPr lang="en-US" sz="2400"/>
              <a:t>Beta cells</a:t>
            </a:r>
          </a:p>
          <a:p>
            <a:pPr marL="604838" indent="-604838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>
                <a:latin typeface="DejaVu Sans" charset="0"/>
              </a:rPr>
              <a:t>α</a:t>
            </a:r>
            <a:r>
              <a:rPr lang="en-US" sz="2400"/>
              <a:t> – Alpha cells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79500"/>
            <a:ext cx="310673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319588"/>
            <a:ext cx="3573462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344613"/>
            <a:ext cx="4619625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latin typeface="DejaVu Sans" charset="0"/>
              </a:rPr>
              <a:t>β – </a:t>
            </a:r>
            <a:r>
              <a:rPr lang="en-US">
                <a:solidFill>
                  <a:srgbClr val="000000"/>
                </a:solidFill>
              </a:rPr>
              <a:t>Beta cells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260475"/>
            <a:ext cx="4451350" cy="4989513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/>
              <a:t>- </a:t>
            </a:r>
            <a:r>
              <a:rPr lang="en-CA" sz="2800"/>
              <a:t>produce  insulin.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-Insulin is released as a result of an increase in glucose levels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-promotes the conversion of glucose into glycogen (liver) and cellular glucose absorption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427163"/>
            <a:ext cx="4703762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latin typeface="DejaVu Sans" charset="0"/>
              </a:rPr>
              <a:t>α</a:t>
            </a:r>
            <a:r>
              <a:rPr lang="en-US">
                <a:solidFill>
                  <a:srgbClr val="000000"/>
                </a:solidFill>
              </a:rPr>
              <a:t> – Alpha cells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260475"/>
            <a:ext cx="4451350" cy="49895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- produce glucagon.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- Glucagon is released as a result of a decrease in glucose levels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- promotes the conversion of glycogen into glucose (liver)</a:t>
            </a:r>
          </a:p>
          <a:p>
            <a:pPr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>
              <a:latin typeface="Symbol" pitchFamily="16" charset="2"/>
            </a:endParaRPr>
          </a:p>
          <a:p>
            <a:pPr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>
              <a:latin typeface="Symbol" pitchFamily="16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Feedback Loop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0475"/>
            <a:ext cx="845978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Diabetes Mellitus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925" y="1260475"/>
            <a:ext cx="8315325" cy="4535488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u="sng"/>
          </a:p>
          <a:p>
            <a:pPr marL="338138" indent="-33813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/>
              <a:t>Diabetes mellitus</a:t>
            </a:r>
            <a:r>
              <a:rPr lang="en-US" sz="2800"/>
              <a:t> (sugar diabetes): inadequate insulin levels</a:t>
            </a:r>
          </a:p>
          <a:p>
            <a:pPr marL="338138" indent="-338138" hangingPunct="1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/>
              <a:t>   - Low insulin causes too much sugar in the blood (Hyperglycaemia)</a:t>
            </a:r>
          </a:p>
          <a:p>
            <a:pPr marL="338138" indent="-338138" hangingPunct="1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/>
              <a:t>Short term effects : 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/>
              <a:t>High urine volume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/>
              <a:t>Increased thirst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/>
              <a:t>Fatigue</a:t>
            </a:r>
          </a:p>
          <a:p>
            <a:pPr marL="338138" indent="-33813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6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40088"/>
            <a:ext cx="3779838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59225"/>
            <a:ext cx="3732213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Long Term Effects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0475"/>
            <a:ext cx="4451350" cy="49895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800" u="sng"/>
          </a:p>
          <a:p>
            <a:pPr hangingPunct="1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700"/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600"/>
              <a:t>eye, kidney, heart problems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600"/>
              <a:t>trouble with ulcers and feeling in your extremities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600"/>
              <a:t>glucose in urine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600"/>
              <a:t>acetone breath</a:t>
            </a:r>
          </a:p>
          <a:p>
            <a:pPr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6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1200150"/>
            <a:ext cx="24193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355725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Diabetes Mellitus Types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lIns="90000" tIns="46800" rIns="90000" bIns="46800"/>
          <a:lstStyle/>
          <a:p>
            <a:pPr marL="338138" indent="-33813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800" u="sng"/>
          </a:p>
          <a:p>
            <a:pPr marL="338138" indent="-33813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i="1"/>
              <a:t>Type 1 (juvenile) diabetes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treated by insulin replacement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  <a:p>
            <a:pPr marL="338138" indent="-33813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i="1"/>
              <a:t>Type 2 (adult) diabetes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controlled by diet or oral drugs (reduce or spread out sugar)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  <a:p>
            <a:pPr marL="338138" indent="-338138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i="1"/>
              <a:t>Gestational diabetes</a:t>
            </a:r>
          </a:p>
          <a:p>
            <a:pPr marL="738188" lvl="1" indent="-280988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can develop during the late stages of pregnancy. </a:t>
            </a:r>
          </a:p>
          <a:p>
            <a:pPr marL="338138" indent="-338138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768475"/>
            <a:ext cx="3741737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Custom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 Unicode MS</vt:lpstr>
      <vt:lpstr>Arial</vt:lpstr>
      <vt:lpstr>DejaVu Sans</vt:lpstr>
      <vt:lpstr>Wingdings</vt:lpstr>
      <vt:lpstr>Symbol</vt:lpstr>
      <vt:lpstr>Office Theme</vt:lpstr>
      <vt:lpstr>Pancreas</vt:lpstr>
      <vt:lpstr>Pancreas</vt:lpstr>
      <vt:lpstr>Pancreas</vt:lpstr>
      <vt:lpstr>β – Beta cells</vt:lpstr>
      <vt:lpstr>α – Alpha cells</vt:lpstr>
      <vt:lpstr>Feedback Loop</vt:lpstr>
      <vt:lpstr>Diabetes Mellitus</vt:lpstr>
      <vt:lpstr>Long Term Effects</vt:lpstr>
      <vt:lpstr>Diabetes Mellitus Types</vt:lpstr>
      <vt:lpstr>Treatments</vt:lpstr>
      <vt:lpstr>6. Pancreas con’t</vt:lpstr>
      <vt:lpstr>Hypoglycemia</vt:lpstr>
      <vt:lpstr>Treatments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</dc:title>
  <dc:creator>Daniel Standring</dc:creator>
  <cp:lastModifiedBy>Windows User</cp:lastModifiedBy>
  <cp:revision>1</cp:revision>
  <cp:lastPrinted>1601-01-01T00:00:00Z</cp:lastPrinted>
  <dcterms:created xsi:type="dcterms:W3CDTF">2009-11-08T03:33:48Z</dcterms:created>
  <dcterms:modified xsi:type="dcterms:W3CDTF">2014-02-06T16:52:13Z</dcterms:modified>
</cp:coreProperties>
</file>