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1" r:id="rId4"/>
    <p:sldMasterId id="2147483652" r:id="rId5"/>
    <p:sldMasterId id="2147483653" r:id="rId6"/>
    <p:sldMasterId id="214748365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9"/><Relationship Target="slides/slide10.xml" Type="http://schemas.openxmlformats.org/officeDocument/2006/relationships/slide" Id="rId18"/><Relationship Target="slides/slide9.xml" Type="http://schemas.openxmlformats.org/officeDocument/2006/relationships/slide" Id="rId17"/><Relationship Target="slides/slide8.xml" Type="http://schemas.openxmlformats.org/officeDocument/2006/relationships/slide" Id="rId16"/><Relationship Target="slides/slide7.xml" Type="http://schemas.openxmlformats.org/officeDocument/2006/relationships/slide" Id="rId15"/><Relationship Target="slides/slide6.xml" Type="http://schemas.openxmlformats.org/officeDocument/2006/relationships/slide" Id="rId14"/><Relationship Target="slides/slide13.xml" Type="http://schemas.openxmlformats.org/officeDocument/2006/relationships/slide" Id="rId21"/><Relationship Target="presProps.xml" Type="http://schemas.openxmlformats.org/officeDocument/2006/relationships/presProps" Id="rId2"/><Relationship Target="slides/slide4.xml" Type="http://schemas.openxmlformats.org/officeDocument/2006/relationships/slide" Id="rId12"/><Relationship Target="slides/slide14.xml" Type="http://schemas.openxmlformats.org/officeDocument/2006/relationships/slide" Id="rId22"/><Relationship Target="theme/theme5.xml" Type="http://schemas.openxmlformats.org/officeDocument/2006/relationships/theme" Id="rId1"/><Relationship Target="slides/slide5.xml" Type="http://schemas.openxmlformats.org/officeDocument/2006/relationships/slide" Id="rId13"/><Relationship Target="slides/slide15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2.xml" Type="http://schemas.openxmlformats.org/officeDocument/2006/relationships/slide" Id="rId10"/><Relationship Target="slides/slide16.xml" Type="http://schemas.openxmlformats.org/officeDocument/2006/relationships/slide" Id="rId24"/><Relationship Target="tableStyles.xml" Type="http://schemas.openxmlformats.org/officeDocument/2006/relationships/tableStyles" Id="rId3"/><Relationship Target="slides/slide3.xml" Type="http://schemas.openxmlformats.org/officeDocument/2006/relationships/slide" Id="rId11"/><Relationship Target="slides/slide12.xml" Type="http://schemas.openxmlformats.org/officeDocument/2006/relationships/slide" Id="rId20"/><Relationship Target="slides/slide1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notesMasters/notesMaster1.xml" Type="http://schemas.openxmlformats.org/officeDocument/2006/relationships/notes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/>
        </p:nvSpPr>
        <p:spPr>
          <a:xfrm>
            <a:off y="0" x="0"/>
            <a:ext cy="9144000" cx="6858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" name="Shape 3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3" name="Shape 83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7" name="Shape 177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7" name="Shape 187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8" name="Shape 198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7" name="Shape 207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6" name="Shape 216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5" name="Shape 225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/>
        </p:nvSpPr>
        <p:spPr>
          <a:xfrm>
            <a:off y="-11796711" x="-11798300"/>
            <a:ext cy="12492037" cx="117983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3" name="Shape 233"/>
          <p:cNvSpPr txBox="1"/>
          <p:nvPr/>
        </p:nvSpPr>
        <p:spPr>
          <a:xfrm>
            <a:off y="4343400" x="685800"/>
            <a:ext cy="4024312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3" name="Shape 93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3" name="Shape 103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4" name="Shape 114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4" name="Shape 124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4" name="Shape 134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6" name="Shape 146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4" name="Shape 154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3" name="Shape 163"/>
          <p:cNvSpPr txBox="1"/>
          <p:nvPr/>
        </p:nvSpPr>
        <p:spPr>
          <a:xfrm>
            <a:off y="4343400" x="685800"/>
            <a:ext cy="4114800" cx="5484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1625" cx="54832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-11796711" x="-11798300"/>
            <a:ext cy="12490449" cx="1179671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15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15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media/image06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>
          <a:blip r:embed="rId2"/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3050" x="457200"/>
            <a:ext cy="1568449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935161" x="457200"/>
            <a:ext cy="4386262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356350" x="457200"/>
            <a:ext cy="361950" cx="21304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y="6356350" x="7924800"/>
            <a:ext cy="361950" cx="7588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blipFill>
          <a:blip r:embed="rId2"/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570036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935161" x="457200"/>
            <a:ext cy="4386262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y="6356350" x="457200"/>
            <a:ext cy="361950" cx="21304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y="6356350" x="7924800"/>
            <a:ext cy="361950" cx="7588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>
          <a:blip r:embed="rId2"/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73050" x="457200"/>
            <a:ext cy="1568449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935161" x="457200"/>
            <a:ext cy="4386262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y="6356350" x="457200"/>
            <a:ext cy="361950" cx="21304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y="6356350" x="7924800"/>
            <a:ext cy="361950" cx="7588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100000"/>
              </a:lnSpc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media/image15.png" Type="http://schemas.openxmlformats.org/officeDocument/2006/relationships/image" Id="rId1"/><Relationship Target="../slideLayouts/slideLayout1.xml" Type="http://schemas.openxmlformats.org/officeDocument/2006/relationships/slideLayout" Id="rId4"/><Relationship Target="../media/image00.png" Type="http://schemas.openxmlformats.org/officeDocument/2006/relationships/image" Id="rId3"/><Relationship Target="../theme/theme6.xml" Type="http://schemas.openxmlformats.org/officeDocument/2006/relationships/theme" Id="rId6"/><Relationship Target="../slideLayouts/slideLayout2.xml" Type="http://schemas.openxmlformats.org/officeDocument/2006/relationships/slideLayout" Id="rId5"/></Relationships>
</file>

<file path=ppt/slideMasters/_rels/slideMaster2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media/image06.png" Type="http://schemas.openxmlformats.org/officeDocument/2006/relationships/image" Id="rId1"/><Relationship Target="../slideLayouts/slideLayout3.xml" Type="http://schemas.openxmlformats.org/officeDocument/2006/relationships/slideLayout" Id="rId4"/><Relationship Target="../media/image00.png" Type="http://schemas.openxmlformats.org/officeDocument/2006/relationships/image" Id="rId3"/><Relationship Target="../theme/theme4.xml" Type="http://schemas.openxmlformats.org/officeDocument/2006/relationships/theme" Id="rId5"/></Relationships>
</file>

<file path=ppt/slideMasters/_rels/slideMaster3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media/image06.png" Type="http://schemas.openxmlformats.org/officeDocument/2006/relationships/image" Id="rId1"/><Relationship Target="../theme/theme1.xml" Type="http://schemas.openxmlformats.org/officeDocument/2006/relationships/theme" Id="rId4"/><Relationship Target="../media/image00.png" Type="http://schemas.openxmlformats.org/officeDocument/2006/relationships/image" Id="rId3"/></Relationships>
</file>

<file path=ppt/slideMasters/_rels/slideMaster4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media/image15.png" Type="http://schemas.openxmlformats.org/officeDocument/2006/relationships/image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" name="Shape 6"/>
          <p:cNvSpPr/>
          <p:nvPr/>
        </p:nvSpPr>
        <p:spPr>
          <a:xfrm>
            <a:off y="-7937" x="-9525"/>
            <a:ext cy="1041400" cx="9163050"/>
          </a:xfrm>
          <a:custGeom>
            <a:pathLst>
              <a:path w="5772" extrusionOk="0" h="656">
                <a:moveTo>
                  <a:pt y="2" x="6"/>
                </a:moveTo>
                <a:lnTo>
                  <a:pt y="0" x="2542"/>
                </a:lnTo>
                <a:cubicBezTo>
                  <a:pt y="101" x="2746"/>
                  <a:pt y="367" x="3828"/>
                  <a:pt y="367" x="4374"/>
                </a:cubicBezTo>
                <a:cubicBezTo>
                  <a:pt y="367" x="4920"/>
                  <a:pt y="152" x="5526"/>
                  <a:pt y="55" x="5766"/>
                </a:cubicBezTo>
                <a:lnTo>
                  <a:pt y="213" x="5772"/>
                </a:lnTo>
                <a:cubicBezTo>
                  <a:pt y="257" x="5670"/>
                  <a:pt y="441" x="5016"/>
                  <a:pt y="439" x="4302"/>
                </a:cubicBezTo>
                <a:cubicBezTo>
                  <a:pt y="437" x="3588"/>
                  <a:pt y="165" x="2205"/>
                  <a:pt y="201" x="1488"/>
                </a:cubicBezTo>
                <a:cubicBezTo>
                  <a:pt y="209" x="750"/>
                  <a:pt y="482" x="270"/>
                  <a:pt y="656" x="0"/>
                </a:cubicBezTo>
                <a:lnTo>
                  <a:pt y="2" x="6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" name="Shape 7"/>
          <p:cNvSpPr/>
          <p:nvPr/>
        </p:nvSpPr>
        <p:spPr>
          <a:xfrm>
            <a:off y="-7937" x="4381500"/>
            <a:ext cy="638174" cx="4762500"/>
          </a:xfrm>
          <a:custGeom>
            <a:pathLst>
              <a:path w="3000" extrusionOk="0" h="595">
                <a:moveTo>
                  <a:pt y="0" x="0"/>
                </a:moveTo>
                <a:cubicBezTo>
                  <a:pt y="102" x="174"/>
                  <a:pt y="533" x="1168"/>
                  <a:pt y="564" x="1668"/>
                </a:cubicBezTo>
                <a:cubicBezTo>
                  <a:pt y="595" x="2168"/>
                  <a:pt y="279" x="2778"/>
                  <a:pt y="186" x="3000"/>
                </a:cubicBezTo>
                <a:lnTo>
                  <a:pt y="6" x="300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y="273050" x="457200"/>
            <a:ext cy="1568449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y="1935161" x="457200"/>
            <a:ext cy="4386262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y="6356350" x="457200"/>
            <a:ext cy="361950" cx="21304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1" name="Shape 11"/>
          <p:cNvSpPr/>
          <p:nvPr/>
        </p:nvSpPr>
        <p:spPr>
          <a:xfrm>
            <a:off y="6354762" x="2667000"/>
            <a:ext cy="366711" cx="3352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y="6356350" x="7924800"/>
            <a:ext cy="361950" cx="7588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grpSp>
        <p:nvGrpSpPr>
          <p:cNvPr id="13" name="Shape 13"/>
          <p:cNvGrpSpPr/>
          <p:nvPr/>
        </p:nvGrpSpPr>
        <p:grpSpPr>
          <a:xfrm>
            <a:off y="203200" x="-19090"/>
            <a:ext cy="647700" cx="9180552"/>
            <a:chOff y="203200" x="-19090"/>
            <a:chExt cy="647700" cx="9180552"/>
          </a:xfrm>
        </p:grpSpPr>
        <p:grpSp>
          <p:nvGrpSpPr>
            <p:cNvPr id="14" name="Shape 14"/>
            <p:cNvGrpSpPr/>
            <p:nvPr/>
          </p:nvGrpSpPr>
          <p:grpSpPr>
            <a:xfrm>
              <a:off y="203200" x="-19090"/>
              <a:ext cy="647700" cx="9161502"/>
              <a:chOff y="203200" x="-19090"/>
              <a:chExt cy="647700" cx="9161502"/>
            </a:xfrm>
          </p:grpSpPr>
          <p:pic>
            <p:nvPicPr>
              <p:cNvPr id="15" name="Shape 1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y="203200" x="3175"/>
                <a:ext cy="647700" cx="9139236"/>
              </a:xfrm>
              <a:prstGeom prst="rect">
                <a:avLst/>
              </a:prstGeom>
            </p:spPr>
          </p:pic>
          <p:sp>
            <p:nvSpPr>
              <p:cNvPr id="16" name="Shape 16"/>
              <p:cNvSpPr/>
              <p:nvPr/>
            </p:nvSpPr>
            <p:spPr>
              <a:xfrm rot="-179999">
                <a:off y="479425" x="-19049"/>
                <a:ext cy="1587" cx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  <p:grpSp>
          <p:nvGrpSpPr>
            <p:cNvPr id="17" name="Shape 17"/>
            <p:cNvGrpSpPr/>
            <p:nvPr/>
          </p:nvGrpSpPr>
          <p:grpSpPr>
            <a:xfrm>
              <a:off y="247650" x="-19090"/>
              <a:ext cy="565149" cx="9180552"/>
              <a:chOff y="247650" x="-19090"/>
              <a:chExt cy="565149" cx="9180552"/>
            </a:xfrm>
          </p:grpSpPr>
          <p:pic>
            <p:nvPicPr>
              <p:cNvPr id="18" name="Shape 18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y="247650" x="-3175"/>
                <a:ext cy="565149" cx="9164636"/>
              </a:xfrm>
              <a:prstGeom prst="rect">
                <a:avLst/>
              </a:prstGeom>
            </p:spPr>
          </p:pic>
          <p:sp>
            <p:nvSpPr>
              <p:cNvPr id="19" name="Shape 19"/>
              <p:cNvSpPr/>
              <p:nvPr/>
            </p:nvSpPr>
            <p:spPr>
              <a:xfrm rot="-179999">
                <a:off y="523875" x="-19049"/>
                <a:ext cy="1587" cx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</p:grp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  <p:sldLayoutId id="2147483649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/>
        </p:nvSpPr>
        <p:spPr>
          <a:xfrm>
            <a:off y="-7937" x="-9525"/>
            <a:ext cy="1041400" cx="9163050"/>
          </a:xfrm>
          <a:custGeom>
            <a:pathLst>
              <a:path w="5772" extrusionOk="0" h="656">
                <a:moveTo>
                  <a:pt y="2" x="6"/>
                </a:moveTo>
                <a:lnTo>
                  <a:pt y="0" x="2542"/>
                </a:lnTo>
                <a:cubicBezTo>
                  <a:pt y="101" x="2746"/>
                  <a:pt y="367" x="3828"/>
                  <a:pt y="367" x="4374"/>
                </a:cubicBezTo>
                <a:cubicBezTo>
                  <a:pt y="367" x="4920"/>
                  <a:pt y="152" x="5526"/>
                  <a:pt y="55" x="5766"/>
                </a:cubicBezTo>
                <a:lnTo>
                  <a:pt y="213" x="5772"/>
                </a:lnTo>
                <a:cubicBezTo>
                  <a:pt y="257" x="5670"/>
                  <a:pt y="441" x="5016"/>
                  <a:pt y="439" x="4302"/>
                </a:cubicBezTo>
                <a:cubicBezTo>
                  <a:pt y="437" x="3588"/>
                  <a:pt y="165" x="2205"/>
                  <a:pt y="201" x="1488"/>
                </a:cubicBezTo>
                <a:cubicBezTo>
                  <a:pt y="209" x="750"/>
                  <a:pt y="482" x="270"/>
                  <a:pt y="656" x="0"/>
                </a:cubicBezTo>
                <a:lnTo>
                  <a:pt y="2" x="6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/>
          <p:nvPr/>
        </p:nvSpPr>
        <p:spPr>
          <a:xfrm>
            <a:off y="-7937" x="4381500"/>
            <a:ext cy="638174" cx="4762500"/>
          </a:xfrm>
          <a:custGeom>
            <a:pathLst>
              <a:path w="3000" extrusionOk="0" h="595">
                <a:moveTo>
                  <a:pt y="0" x="0"/>
                </a:moveTo>
                <a:cubicBezTo>
                  <a:pt y="102" x="174"/>
                  <a:pt y="533" x="1168"/>
                  <a:pt y="564" x="1668"/>
                </a:cubicBezTo>
                <a:cubicBezTo>
                  <a:pt y="595" x="2168"/>
                  <a:pt y="279" x="2778"/>
                  <a:pt y="186" x="3000"/>
                </a:cubicBezTo>
                <a:lnTo>
                  <a:pt y="6" x="300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3" name="Shape 33"/>
          <p:cNvGrpSpPr/>
          <p:nvPr/>
        </p:nvGrpSpPr>
        <p:grpSpPr>
          <a:xfrm>
            <a:off y="203200" x="-19090"/>
            <a:ext cy="647700" cx="9180552"/>
            <a:chOff y="203200" x="-19090"/>
            <a:chExt cy="647700" cx="9180552"/>
          </a:xfrm>
        </p:grpSpPr>
        <p:grpSp>
          <p:nvGrpSpPr>
            <p:cNvPr id="34" name="Shape 34"/>
            <p:cNvGrpSpPr/>
            <p:nvPr/>
          </p:nvGrpSpPr>
          <p:grpSpPr>
            <a:xfrm>
              <a:off y="203200" x="-19090"/>
              <a:ext cy="647700" cx="9161502"/>
              <a:chOff y="203200" x="-19090"/>
              <a:chExt cy="647700" cx="9161502"/>
            </a:xfrm>
          </p:grpSpPr>
          <p:pic>
            <p:nvPicPr>
              <p:cNvPr id="35" name="Shape 3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y="203200" x="3175"/>
                <a:ext cy="647700" cx="9139236"/>
              </a:xfrm>
              <a:prstGeom prst="rect">
                <a:avLst/>
              </a:prstGeom>
            </p:spPr>
          </p:pic>
          <p:sp>
            <p:nvSpPr>
              <p:cNvPr id="36" name="Shape 36"/>
              <p:cNvSpPr/>
              <p:nvPr/>
            </p:nvSpPr>
            <p:spPr>
              <a:xfrm rot="-179999">
                <a:off y="479425" x="-19049"/>
                <a:ext cy="1587" cx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  <p:grpSp>
          <p:nvGrpSpPr>
            <p:cNvPr id="37" name="Shape 37"/>
            <p:cNvGrpSpPr/>
            <p:nvPr/>
          </p:nvGrpSpPr>
          <p:grpSpPr>
            <a:xfrm>
              <a:off y="247650" x="-19090"/>
              <a:ext cy="565149" cx="9180552"/>
              <a:chOff y="247650" x="-19090"/>
              <a:chExt cy="565149" cx="9180552"/>
            </a:xfrm>
          </p:grpSpPr>
          <p:pic>
            <p:nvPicPr>
              <p:cNvPr id="38" name="Shape 38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y="247650" x="-3175"/>
                <a:ext cy="565149" cx="9164636"/>
              </a:xfrm>
              <a:prstGeom prst="rect">
                <a:avLst/>
              </a:prstGeom>
            </p:spPr>
          </p:pic>
          <p:sp>
            <p:nvSpPr>
              <p:cNvPr id="39" name="Shape 39"/>
              <p:cNvSpPr/>
              <p:nvPr/>
            </p:nvSpPr>
            <p:spPr>
              <a:xfrm rot="-179999">
                <a:off y="523875" x="-19049"/>
                <a:ext cy="1587" cx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</p:grpSp>
      <p:sp>
        <p:nvSpPr>
          <p:cNvPr id="40" name="Shape 40"/>
          <p:cNvSpPr txBox="1"/>
          <p:nvPr>
            <p:ph type="title"/>
          </p:nvPr>
        </p:nvSpPr>
        <p:spPr>
          <a:xfrm>
            <a:off y="273050" x="457200"/>
            <a:ext cy="1568449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935161" x="457200"/>
            <a:ext cy="4386262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y="6356350" x="457200"/>
            <a:ext cy="361950" cx="21304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43" name="Shape 43"/>
          <p:cNvSpPr/>
          <p:nvPr/>
        </p:nvSpPr>
        <p:spPr>
          <a:xfrm>
            <a:off y="6354762" x="2667000"/>
            <a:ext cy="366711" cx="3352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y="6356350" x="7924800"/>
            <a:ext cy="361950" cx="7588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100000"/>
              </a:lnSpc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7937" x="-9525"/>
            <a:ext cy="1041400" cx="9163050"/>
          </a:xfrm>
          <a:custGeom>
            <a:pathLst>
              <a:path w="5772" extrusionOk="0" h="656">
                <a:moveTo>
                  <a:pt y="2" x="6"/>
                </a:moveTo>
                <a:lnTo>
                  <a:pt y="0" x="2542"/>
                </a:lnTo>
                <a:cubicBezTo>
                  <a:pt y="101" x="2746"/>
                  <a:pt y="367" x="3828"/>
                  <a:pt y="367" x="4374"/>
                </a:cubicBezTo>
                <a:cubicBezTo>
                  <a:pt y="367" x="4920"/>
                  <a:pt y="152" x="5526"/>
                  <a:pt y="55" x="5766"/>
                </a:cubicBezTo>
                <a:lnTo>
                  <a:pt y="213" x="5772"/>
                </a:lnTo>
                <a:cubicBezTo>
                  <a:pt y="257" x="5670"/>
                  <a:pt y="441" x="5016"/>
                  <a:pt y="439" x="4302"/>
                </a:cubicBezTo>
                <a:cubicBezTo>
                  <a:pt y="437" x="3588"/>
                  <a:pt y="165" x="2205"/>
                  <a:pt y="201" x="1488"/>
                </a:cubicBezTo>
                <a:cubicBezTo>
                  <a:pt y="209" x="750"/>
                  <a:pt y="482" x="270"/>
                  <a:pt y="656" x="0"/>
                </a:cubicBezTo>
                <a:lnTo>
                  <a:pt y="2" x="6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2" name="Shape 52"/>
          <p:cNvSpPr/>
          <p:nvPr/>
        </p:nvSpPr>
        <p:spPr>
          <a:xfrm>
            <a:off y="-7937" x="4381500"/>
            <a:ext cy="638174" cx="4762500"/>
          </a:xfrm>
          <a:custGeom>
            <a:pathLst>
              <a:path w="3000" extrusionOk="0" h="595">
                <a:moveTo>
                  <a:pt y="0" x="0"/>
                </a:moveTo>
                <a:cubicBezTo>
                  <a:pt y="102" x="174"/>
                  <a:pt y="533" x="1168"/>
                  <a:pt y="564" x="1668"/>
                </a:cubicBezTo>
                <a:cubicBezTo>
                  <a:pt y="595" x="2168"/>
                  <a:pt y="279" x="2778"/>
                  <a:pt y="186" x="3000"/>
                </a:cubicBezTo>
                <a:lnTo>
                  <a:pt y="6" x="300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53" name="Shape 53"/>
          <p:cNvGrpSpPr/>
          <p:nvPr/>
        </p:nvGrpSpPr>
        <p:grpSpPr>
          <a:xfrm>
            <a:off y="203200" x="-19090"/>
            <a:ext cy="647700" cx="9180552"/>
            <a:chOff y="203200" x="-19090"/>
            <a:chExt cy="647700" cx="9180552"/>
          </a:xfrm>
        </p:grpSpPr>
        <p:grpSp>
          <p:nvGrpSpPr>
            <p:cNvPr id="54" name="Shape 54"/>
            <p:cNvGrpSpPr/>
            <p:nvPr/>
          </p:nvGrpSpPr>
          <p:grpSpPr>
            <a:xfrm>
              <a:off y="203200" x="-19090"/>
              <a:ext cy="647700" cx="9161502"/>
              <a:chOff y="203200" x="-19090"/>
              <a:chExt cy="647700" cx="9161502"/>
            </a:xfrm>
          </p:grpSpPr>
          <p:pic>
            <p:nvPicPr>
              <p:cNvPr id="55" name="Shape 5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y="203200" x="3175"/>
                <a:ext cy="647700" cx="9139236"/>
              </a:xfrm>
              <a:prstGeom prst="rect">
                <a:avLst/>
              </a:prstGeom>
            </p:spPr>
          </p:pic>
          <p:sp>
            <p:nvSpPr>
              <p:cNvPr id="56" name="Shape 56"/>
              <p:cNvSpPr/>
              <p:nvPr/>
            </p:nvSpPr>
            <p:spPr>
              <a:xfrm rot="-179999">
                <a:off y="479425" x="-19049"/>
                <a:ext cy="1587" cx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  <p:grpSp>
          <p:nvGrpSpPr>
            <p:cNvPr id="57" name="Shape 57"/>
            <p:cNvGrpSpPr/>
            <p:nvPr/>
          </p:nvGrpSpPr>
          <p:grpSpPr>
            <a:xfrm>
              <a:off y="247650" x="-19090"/>
              <a:ext cy="565149" cx="9180552"/>
              <a:chOff y="247650" x="-19090"/>
              <a:chExt cy="565149" cx="9180552"/>
            </a:xfrm>
          </p:grpSpPr>
          <p:pic>
            <p:nvPicPr>
              <p:cNvPr id="58" name="Shape 58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y="247650" x="-3175"/>
                <a:ext cy="565149" cx="9164636"/>
              </a:xfrm>
              <a:prstGeom prst="rect">
                <a:avLst/>
              </a:prstGeom>
            </p:spPr>
          </p:pic>
          <p:sp>
            <p:nvSpPr>
              <p:cNvPr id="59" name="Shape 59"/>
              <p:cNvSpPr/>
              <p:nvPr/>
            </p:nvSpPr>
            <p:spPr>
              <a:xfrm rot="-179999">
                <a:off y="523875" x="-19049"/>
                <a:ext cy="1587" cx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</p:grpSp>
      <p:sp>
        <p:nvSpPr>
          <p:cNvPr id="60" name="Shape 60"/>
          <p:cNvSpPr txBox="1"/>
          <p:nvPr>
            <p:ph type="title"/>
          </p:nvPr>
        </p:nvSpPr>
        <p:spPr>
          <a:xfrm>
            <a:off y="273050" x="457200"/>
            <a:ext cy="1568449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935161" x="457200"/>
            <a:ext cy="4386262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y="6356350" x="457200"/>
            <a:ext cy="361950" cx="21304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y="6354762" x="2667000"/>
            <a:ext cy="366711" cx="3352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356350" x="7924800"/>
            <a:ext cy="361950" cx="7588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/>
        </p:nvSpPr>
        <p:spPr>
          <a:xfrm rot="-10379999" flipH="1">
            <a:off y="1108074" x="3163887"/>
            <a:ext cy="4114799" cx="5257799"/>
          </a:xfrm>
          <a:custGeom>
            <a:pathLst>
              <a:path w="5257800" extrusionOk="0" h="4114800">
                <a:moveTo>
                  <a:pt y="0" x="0"/>
                </a:moveTo>
                <a:lnTo>
                  <a:pt y="0" x="5107774"/>
                </a:lnTo>
                <a:lnTo>
                  <a:pt y="150026" x="5257800"/>
                </a:lnTo>
                <a:lnTo>
                  <a:pt y="4114800" x="5257800"/>
                </a:lnTo>
                <a:lnTo>
                  <a:pt y="4114800" x="0"/>
                </a:lnTo>
                <a:lnTo>
                  <a:pt y="0" x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C0C0C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7" name="Shape 67"/>
          <p:cNvSpPr/>
          <p:nvPr/>
        </p:nvSpPr>
        <p:spPr>
          <a:xfrm rot="-10379999" flipH="1">
            <a:off y="5359399" x="8001000"/>
            <a:ext cy="155574" cx="155574"/>
          </a:xfrm>
          <a:prstGeom prst="rtTriangle">
            <a:avLst/>
          </a:prstGeom>
          <a:solidFill>
            <a:srgbClr val="FFFFFF"/>
          </a:solidFill>
          <a:ln w="12600" cap="rnd">
            <a:solidFill>
              <a:srgbClr val="FFFFFF"/>
            </a:solidFill>
            <a:prstDash val="solid"/>
            <a:bevel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8" name="Shape 68"/>
          <p:cNvSpPr/>
          <p:nvPr/>
        </p:nvSpPr>
        <p:spPr>
          <a:xfrm rot="10800000" flipH="1">
            <a:off y="5815011" x="-9525"/>
            <a:ext cy="1041400" cx="9163050"/>
          </a:xfrm>
          <a:custGeom>
            <a:pathLst>
              <a:path w="5772" extrusionOk="0" h="656">
                <a:moveTo>
                  <a:pt y="2" x="6"/>
                </a:moveTo>
                <a:lnTo>
                  <a:pt y="0" x="2542"/>
                </a:lnTo>
                <a:cubicBezTo>
                  <a:pt y="101" x="2746"/>
                  <a:pt y="367" x="3828"/>
                  <a:pt y="367" x="4374"/>
                </a:cubicBezTo>
                <a:cubicBezTo>
                  <a:pt y="367" x="4920"/>
                  <a:pt y="152" x="5526"/>
                  <a:pt y="55" x="5766"/>
                </a:cubicBezTo>
                <a:lnTo>
                  <a:pt y="213" x="5772"/>
                </a:lnTo>
                <a:cubicBezTo>
                  <a:pt y="257" x="5670"/>
                  <a:pt y="441" x="5016"/>
                  <a:pt y="439" x="4302"/>
                </a:cubicBezTo>
                <a:cubicBezTo>
                  <a:pt y="437" x="3588"/>
                  <a:pt y="165" x="2205"/>
                  <a:pt y="201" x="1488"/>
                </a:cubicBezTo>
                <a:cubicBezTo>
                  <a:pt y="209" x="750"/>
                  <a:pt y="482" x="270"/>
                  <a:pt y="656" x="0"/>
                </a:cubicBezTo>
                <a:lnTo>
                  <a:pt y="2" x="6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9" name="Shape 69"/>
          <p:cNvSpPr/>
          <p:nvPr/>
        </p:nvSpPr>
        <p:spPr>
          <a:xfrm rot="10800000" flipH="1">
            <a:off y="6218236" x="4381500"/>
            <a:ext cy="638174" cx="4762500"/>
          </a:xfrm>
          <a:custGeom>
            <a:pathLst>
              <a:path w="3000" extrusionOk="0" h="595">
                <a:moveTo>
                  <a:pt y="0" x="0"/>
                </a:moveTo>
                <a:cubicBezTo>
                  <a:pt y="102" x="174"/>
                  <a:pt y="533" x="1168"/>
                  <a:pt y="564" x="1668"/>
                </a:cubicBezTo>
                <a:cubicBezTo>
                  <a:pt y="595" x="2168"/>
                  <a:pt y="279" x="2778"/>
                  <a:pt y="186" x="3000"/>
                </a:cubicBezTo>
                <a:lnTo>
                  <a:pt y="6" x="300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y="273050" x="457200"/>
            <a:ext cy="1568449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935161" x="457200"/>
            <a:ext cy="4386262" cx="822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y="6356350" x="457200"/>
            <a:ext cy="361950" cx="21304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3" name="Shape 73"/>
          <p:cNvSpPr/>
          <p:nvPr/>
        </p:nvSpPr>
        <p:spPr>
          <a:xfrm>
            <a:off y="6354762" x="2667000"/>
            <a:ext cy="366711" cx="3352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y="6356350" x="8077200"/>
            <a:ext cy="361950" cx="6064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4"/><Relationship Target="../media/image06.png" Type="http://schemas.openxmlformats.org/officeDocument/2006/relationships/image" Id="rId3"/><Relationship Target="../media/image03.jp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jpg" Type="http://schemas.openxmlformats.org/officeDocument/2006/relationships/image" Id="rId4"/><Relationship Target="../media/image15.png" Type="http://schemas.openxmlformats.org/officeDocument/2006/relationships/image" Id="rId3"/><Relationship Target="../media/image20.jpg" Type="http://schemas.openxmlformats.org/officeDocument/2006/relationships/image" Id="rId9"/><Relationship Target="../media/image19.jpg" Type="http://schemas.openxmlformats.org/officeDocument/2006/relationships/image" Id="rId6"/><Relationship Target="../media/image28.png" Type="http://schemas.openxmlformats.org/officeDocument/2006/relationships/image" Id="rId5"/><Relationship Target="../media/image18.jpg" Type="http://schemas.openxmlformats.org/officeDocument/2006/relationships/image" Id="rId8"/><Relationship Target="../media/image25.jp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7.png" Type="http://schemas.openxmlformats.org/officeDocument/2006/relationships/image" Id="rId4"/><Relationship Target="../media/image06.png" Type="http://schemas.openxmlformats.org/officeDocument/2006/relationships/image" Id="rId3"/><Relationship Target="../media/image17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jpg" Type="http://schemas.openxmlformats.org/officeDocument/2006/relationships/image" Id="rId4"/><Relationship Target="../media/image15.png" Type="http://schemas.openxmlformats.org/officeDocument/2006/relationships/image" Id="rId3"/><Relationship Target="../media/image24.jpg" Type="http://schemas.openxmlformats.org/officeDocument/2006/relationships/image" Id="rId6"/><Relationship Target="../media/image23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3.png" Type="http://schemas.openxmlformats.org/officeDocument/2006/relationships/image" Id="rId4"/><Relationship Target="../media/image06.png" Type="http://schemas.openxmlformats.org/officeDocument/2006/relationships/image" Id="rId3"/><Relationship Target="../media/image08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png" Type="http://schemas.openxmlformats.org/officeDocument/2006/relationships/image" Id="rId4"/><Relationship Target="../media/image06.png" Type="http://schemas.openxmlformats.org/officeDocument/2006/relationships/image" Id="rId3"/><Relationship Target="../media/image14.jpg" Type="http://schemas.openxmlformats.org/officeDocument/2006/relationships/image" Id="rId6"/><Relationship Target="../media/image12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6" name="Shape 76"/>
          <p:cNvGrpSpPr/>
          <p:nvPr/>
        </p:nvGrpSpPr>
        <p:grpSpPr>
          <a:xfrm>
            <a:off y="1365250" x="530225"/>
            <a:ext cy="1901824" cx="8308974"/>
            <a:chOff y="1365250" x="530225"/>
            <a:chExt cy="1901824" cx="8308974"/>
          </a:xfrm>
        </p:grpSpPr>
        <p:pic>
          <p:nvPicPr>
            <p:cNvPr id="77" name="Shape 7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365250" x="530225"/>
              <a:ext cy="1901824" cx="8308974"/>
            </a:xfrm>
            <a:prstGeom prst="rect">
              <a:avLst/>
            </a:prstGeom>
          </p:spPr>
        </p:pic>
        <p:sp>
          <p:nvSpPr>
            <p:cNvPr id="78" name="Shape 78"/>
            <p:cNvSpPr/>
            <p:nvPr/>
          </p:nvSpPr>
          <p:spPr>
            <a:xfrm>
              <a:off y="1365250" x="530225"/>
              <a:ext cy="1901824" cx="8308974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79" name="Shape 79"/>
          <p:cNvSpPr txBox="1"/>
          <p:nvPr/>
        </p:nvSpPr>
        <p:spPr>
          <a:xfrm>
            <a:off y="3228975" x="533400"/>
            <a:ext cy="1752600" cx="7854949"/>
          </a:xfrm>
          <a:prstGeom prst="rect">
            <a:avLst/>
          </a:prstGeom>
          <a:noFill/>
          <a:ln>
            <a:noFill/>
          </a:ln>
        </p:spPr>
        <p:txBody>
          <a:bodyPr bIns="46800" rIns="18350" lIns="0" tIns="468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Anterior</a:t>
            </a:r>
          </a:p>
          <a:p>
            <a:r>
              <a:t/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295400" x="457200"/>
            <a:ext cy="4138612" cx="5105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/>
        </p:nvSpPr>
        <p:spPr>
          <a:xfrm>
            <a:off y="609600" x="457200"/>
            <a:ext cy="658812" cx="4040187"/>
          </a:xfrm>
          <a:prstGeom prst="rect">
            <a:avLst/>
          </a:prstGeom>
          <a:noFill/>
          <a:ln>
            <a:noFill/>
          </a:ln>
        </p:spPr>
        <p:txBody>
          <a:bodyPr bIns="0" rIns="45700" lIns="45700" tIns="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Merriweather"/>
              <a:buNone/>
            </a:pPr>
            <a:r>
              <a:rPr strike="noStrike" u="none" b="1" cap="none" baseline="0" sz="2400" lang="en-US" i="0">
                <a:solidFill>
                  <a:srgbClr val="04617B"/>
                </a:solidFill>
                <a:latin typeface="Merriweather"/>
                <a:ea typeface="Merriweather"/>
                <a:cs typeface="Merriweather"/>
                <a:sym typeface="Merriweather"/>
              </a:rPr>
              <a:t>Cretinism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685800" x="4648200"/>
            <a:ext cy="654050" cx="4041774"/>
          </a:xfrm>
          <a:prstGeom prst="rect">
            <a:avLst/>
          </a:prstGeom>
          <a:noFill/>
          <a:ln>
            <a:noFill/>
          </a:ln>
        </p:spPr>
        <p:txBody>
          <a:bodyPr bIns="0" rIns="45700" lIns="45700" tIns="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Merriweather"/>
              <a:buNone/>
            </a:pPr>
            <a:r>
              <a:rPr strike="noStrike" u="none" b="1" cap="none" baseline="0" sz="2400" lang="en-US" i="0">
                <a:solidFill>
                  <a:srgbClr val="04617B"/>
                </a:solidFill>
                <a:latin typeface="Merriweather"/>
                <a:ea typeface="Merriweather"/>
                <a:cs typeface="Merriweather"/>
                <a:sym typeface="Merriweather"/>
              </a:rPr>
              <a:t>Goiter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19200" x="2057400"/>
            <a:ext cy="1752599" cx="1541461"/>
          </a:xfrm>
          <a:prstGeom prst="rect">
            <a:avLst/>
          </a:prstGeom>
        </p:spPr>
      </p:pic>
      <p:pic>
        <p:nvPicPr>
          <p:cNvPr id="170" name="Shape 1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124200" x="1219200"/>
            <a:ext cy="3498850" cx="2943225"/>
          </a:xfrm>
          <a:prstGeom prst="rect">
            <a:avLst/>
          </a:prstGeom>
        </p:spPr>
      </p:pic>
      <p:pic>
        <p:nvPicPr>
          <p:cNvPr id="171" name="Shape 17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28600" x="228600"/>
            <a:ext cy="2105025" cx="1352550"/>
          </a:xfrm>
          <a:prstGeom prst="rect">
            <a:avLst/>
          </a:prstGeom>
        </p:spPr>
      </p:pic>
      <p:pic>
        <p:nvPicPr>
          <p:cNvPr id="172" name="Shape 17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295400" x="4572000"/>
            <a:ext cy="2546350" cx="3657600"/>
          </a:xfrm>
          <a:prstGeom prst="rect">
            <a:avLst/>
          </a:prstGeom>
        </p:spPr>
      </p:pic>
      <p:pic>
        <p:nvPicPr>
          <p:cNvPr id="173" name="Shape 17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4038600" x="4648200"/>
            <a:ext cy="2362200" cx="1889125"/>
          </a:xfrm>
          <a:prstGeom prst="rect">
            <a:avLst/>
          </a:prstGeom>
        </p:spPr>
      </p:pic>
      <p:pic>
        <p:nvPicPr>
          <p:cNvPr id="174" name="Shape 17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y="4114800" x="7010400"/>
            <a:ext cy="2743200" cx="16938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/>
        </p:nvSpPr>
        <p:spPr>
          <a:xfrm>
            <a:off y="70485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Calcitonin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1920875" x="457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Blood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Decrease blood calcium levels</a:t>
            </a:r>
          </a:p>
          <a:p>
            <a:pPr algn="l" rtl="0" lvl="2" marR="0" indent="-2540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Takes calcium from blood and puts into bones</a:t>
            </a:r>
          </a:p>
        </p:txBody>
      </p:sp>
      <p:sp>
        <p:nvSpPr>
          <p:cNvPr id="183" name="Shape 183"/>
          <p:cNvSpPr/>
          <p:nvPr/>
        </p:nvSpPr>
        <p:spPr>
          <a:xfrm>
            <a:off y="1920875" x="4648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84" name="Shape 1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39975" x="4421187"/>
            <a:ext cy="2692399" cx="4038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91" name="Shape 191"/>
          <p:cNvGrpSpPr/>
          <p:nvPr/>
        </p:nvGrpSpPr>
        <p:grpSpPr>
          <a:xfrm>
            <a:off y="1365250" x="530225"/>
            <a:ext cy="1901824" cx="8308974"/>
            <a:chOff y="1365250" x="530225"/>
            <a:chExt cy="1901824" cx="8308974"/>
          </a:xfrm>
        </p:grpSpPr>
        <p:pic>
          <p:nvPicPr>
            <p:cNvPr id="192" name="Shape 19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365250" x="530225"/>
              <a:ext cy="1901824" cx="8308974"/>
            </a:xfrm>
            <a:prstGeom prst="rect">
              <a:avLst/>
            </a:prstGeom>
          </p:spPr>
        </p:pic>
        <p:sp>
          <p:nvSpPr>
            <p:cNvPr id="193" name="Shape 193"/>
            <p:cNvSpPr/>
            <p:nvPr/>
          </p:nvSpPr>
          <p:spPr>
            <a:xfrm>
              <a:off y="1365250" x="530225"/>
              <a:ext cy="1901824" cx="8308974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94" name="Shape 194"/>
          <p:cNvSpPr/>
          <p:nvPr/>
        </p:nvSpPr>
        <p:spPr>
          <a:xfrm>
            <a:off y="3228975" x="533400"/>
            <a:ext cy="1752600" cx="78549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95" name="Shape 19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905000" x="381000"/>
            <a:ext cy="2857500" cx="438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/>
        </p:nvSpPr>
        <p:spPr>
          <a:xfrm>
            <a:off y="70485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Parathyroid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y="1935161" x="457200"/>
            <a:ext cy="4389436" cx="82296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four nodules on the thyroid gland, these are the parathyroid glands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Parathyroid means “beside the thyroid”.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86200" x="1066800"/>
            <a:ext cy="2971799" cx="6600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/>
        </p:nvSpPr>
        <p:spPr>
          <a:xfrm>
            <a:off y="276225" x="457200"/>
            <a:ext cy="1570036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PTH – Parathyroid Hormone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y="1920875" x="457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Blood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 blood calcium concentrations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Moves calcium from bones to blood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 SI absorption of calcium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y="1920875" x="4648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Malfunctions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Hyposecretion – causes spasms of muscles and disrupts nervous conduction</a:t>
            </a:r>
          </a:p>
          <a:p>
            <a:r>
              <a:t/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Hypersecetrion – cause brittle bones or kidney disease, blood clotting time increase.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0" name="Shape 2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609600" x="304800"/>
            <a:ext cy="2238375" cx="3790950"/>
          </a:xfrm>
          <a:prstGeom prst="rect">
            <a:avLst/>
          </a:prstGeom>
        </p:spPr>
      </p:pic>
      <p:pic>
        <p:nvPicPr>
          <p:cNvPr id="221" name="Shape 2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81000" x="4572000"/>
            <a:ext cy="2681287" cx="4190999"/>
          </a:xfrm>
          <a:prstGeom prst="rect">
            <a:avLst/>
          </a:prstGeom>
        </p:spPr>
      </p:pic>
      <p:pic>
        <p:nvPicPr>
          <p:cNvPr id="222" name="Shape 22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276600" x="2438400"/>
            <a:ext cy="3295650" cx="381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273050" x="457200"/>
            <a:ext cy="1570036" cx="8228012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PTH and Calcitonin Feedback Loop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82761" x="1260475"/>
            <a:ext cy="4876800" cx="64388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/>
        </p:nvSpPr>
        <p:spPr>
          <a:xfrm>
            <a:off y="685800" x="5334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PRL - Prolactin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3581400" x="457200"/>
            <a:ext cy="2773361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algn="l" rtl="0" lvl="1" marR="0" indent="-255587" marL="636587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Mammary glands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algn="l" rtl="0" lvl="1" marR="0" indent="-255587" marL="636587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Stimulates and maintains milk production in females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1920875" x="4319587"/>
            <a:ext cy="4433887" cx="467995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Malfunctions:</a:t>
            </a:r>
          </a:p>
          <a:p>
            <a:r>
              <a:t/>
            </a:r>
          </a:p>
          <a:p>
            <a:pPr algn="l" rtl="0" lvl="1" marR="0" indent="-255587" marL="636587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Hyperprolactemia </a:t>
            </a:r>
          </a:p>
          <a:p>
            <a:r>
              <a:t/>
            </a:r>
          </a:p>
          <a:p>
            <a:pPr algn="l" rtl="0" lvl="2" marR="0" indent="-254000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Women – amenorrhea (no period) and galactorrhea (excessive or spontaneous secretion of milk)</a:t>
            </a:r>
          </a:p>
          <a:p>
            <a:r>
              <a:t/>
            </a:r>
          </a:p>
          <a:p>
            <a:pPr algn="l" rtl="0" lvl="2" marR="0" indent="-254000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Men – decreased sex drive, decrease sperm count, impotence.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4800" x="838200"/>
            <a:ext cy="3302000" cx="3276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/>
        </p:nvSpPr>
        <p:spPr>
          <a:xfrm>
            <a:off y="428625" x="457200"/>
            <a:ext cy="1419225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45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FSH – Follicle Stimulating Hormone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1920875" x="457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algn="l" rtl="0" lvl="1" marR="0" indent="-255587" marL="636587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Ovaries or testes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algn="l" rtl="0" lvl="1" marR="0" indent="-255587" marL="636587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Women – stimulate follicle development in ovaries</a:t>
            </a:r>
          </a:p>
          <a:p>
            <a:r>
              <a:t/>
            </a:r>
          </a:p>
          <a:p>
            <a:pPr algn="l" rtl="0" lvl="1" marR="0" indent="-255587" marL="636587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Men – promotes development of sperm cells in testes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y="1920875" x="4648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algn="l" rtl="0" lvl="1" marR="0" indent="-255587" marL="636587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Decreased in fertility of both men and women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429000" x="4800600"/>
            <a:ext cy="2895599" cx="38512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07" name="Shape 107"/>
          <p:cNvGrpSpPr/>
          <p:nvPr/>
        </p:nvGrpSpPr>
        <p:grpSpPr>
          <a:xfrm>
            <a:off y="1365250" x="55561"/>
            <a:ext cy="1901824" cx="8339137"/>
            <a:chOff y="1365250" x="55561"/>
            <a:chExt cy="1901824" cx="8339137"/>
          </a:xfrm>
        </p:grpSpPr>
        <p:pic>
          <p:nvPicPr>
            <p:cNvPr id="108" name="Shape 108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365250" x="55561"/>
              <a:ext cy="1901824" cx="8339136"/>
            </a:xfrm>
            <a:prstGeom prst="rect">
              <a:avLst/>
            </a:prstGeom>
          </p:spPr>
        </p:pic>
        <p:sp>
          <p:nvSpPr>
            <p:cNvPr id="109" name="Shape 109"/>
            <p:cNvSpPr/>
            <p:nvPr/>
          </p:nvSpPr>
          <p:spPr>
            <a:xfrm>
              <a:off y="1365250" x="55561"/>
              <a:ext cy="1901824" cx="833913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10" name="Shape 110"/>
          <p:cNvSpPr txBox="1"/>
          <p:nvPr/>
        </p:nvSpPr>
        <p:spPr>
          <a:xfrm>
            <a:off y="3228975" x="533400"/>
            <a:ext cy="1752600" cx="7854949"/>
          </a:xfrm>
          <a:prstGeom prst="rect">
            <a:avLst/>
          </a:prstGeom>
          <a:noFill/>
          <a:ln>
            <a:noFill/>
          </a:ln>
        </p:spPr>
        <p:txBody>
          <a:bodyPr bIns="46800" rIns="18350" lIns="0" tIns="468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Posterior</a:t>
            </a:r>
          </a:p>
          <a:p>
            <a:r>
              <a:t/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600200" x="3657600"/>
            <a:ext cy="3838574" cx="50911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/>
        </p:nvSpPr>
        <p:spPr>
          <a:xfrm>
            <a:off y="296862" x="53975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OCT - Oxytocin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1619250" x="461962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Uterus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Mammary glands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Initiates strong contractions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Triggers milk production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y="1619250" x="467995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Stress can decrease production of oxytocin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352800" x="4572000"/>
            <a:ext cy="3271836" cx="35051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/>
        </p:nvSpPr>
        <p:spPr>
          <a:xfrm>
            <a:off y="379412" x="457200"/>
            <a:ext cy="700086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38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ADH – Antidiuretic Hormone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1260475" x="461962"/>
            <a:ext cy="4435474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Kidney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 water reabsorption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1144587" x="4679950"/>
            <a:ext cy="4435474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Hyposecretion – diabetes insipidus – kidneys unable to retain water, leads to frequent urination and thirst.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86200" x="3048000"/>
            <a:ext cy="2819399" cx="30464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38" name="Shape 138"/>
          <p:cNvGrpSpPr/>
          <p:nvPr/>
        </p:nvGrpSpPr>
        <p:grpSpPr>
          <a:xfrm>
            <a:off y="1365250" x="530225"/>
            <a:ext cy="1901824" cx="8308974"/>
            <a:chOff y="1365250" x="530225"/>
            <a:chExt cy="1901824" cx="8308974"/>
          </a:xfrm>
        </p:grpSpPr>
        <p:pic>
          <p:nvPicPr>
            <p:cNvPr id="139" name="Shape 13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365250" x="530225"/>
              <a:ext cy="1901824" cx="8308974"/>
            </a:xfrm>
            <a:prstGeom prst="rect">
              <a:avLst/>
            </a:prstGeom>
          </p:spPr>
        </p:pic>
        <p:sp>
          <p:nvSpPr>
            <p:cNvPr id="140" name="Shape 140"/>
            <p:cNvSpPr/>
            <p:nvPr/>
          </p:nvSpPr>
          <p:spPr>
            <a:xfrm>
              <a:off y="1365250" x="530225"/>
              <a:ext cy="1901824" cx="8308974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41" name="Shape 141"/>
          <p:cNvSpPr/>
          <p:nvPr/>
        </p:nvSpPr>
        <p:spPr>
          <a:xfrm>
            <a:off y="3228975" x="533400"/>
            <a:ext cy="1752600" cx="78549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42" name="Shape 14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79386" x="647700"/>
            <a:ext cy="3429000" cx="4572000"/>
          </a:xfrm>
          <a:prstGeom prst="rect">
            <a:avLst/>
          </a:prstGeom>
        </p:spPr>
      </p:pic>
      <p:pic>
        <p:nvPicPr>
          <p:cNvPr id="143" name="Shape 14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419475" x="360362"/>
            <a:ext cy="3211512" cx="5257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/>
        </p:nvSpPr>
        <p:spPr>
          <a:xfrm>
            <a:off y="70485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Thyroid Gland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935161" x="457200"/>
            <a:ext cy="4389436" cx="82296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Location and shape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front of the throat, below skin and muscle layers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Shaped like a butterfly</a:t>
            </a:r>
          </a:p>
          <a:p>
            <a:pPr algn="l" rtl="0" lvl="2" marR="0" indent="-2540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1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Two wings represent each lobe</a:t>
            </a:r>
          </a:p>
          <a:p>
            <a:r>
              <a:t/>
            </a:r>
          </a:p>
          <a:p>
            <a:pPr algn="ctr" rtl="0" lvl="0" marR="0" indent="-269875" marL="26987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MAIN FUNCTION TO REGULATES THE BODY’S </a:t>
            </a:r>
            <a:r>
              <a:rPr strike="noStrike" u="none" b="1" cap="none" baseline="0" sz="3500" lang="en-US" i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METABOLISM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/>
        </p:nvSpPr>
        <p:spPr>
          <a:xfrm>
            <a:off y="70485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468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strike="noStrike" u="none" b="0" cap="none" baseline="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Thyroxin – T</a:t>
            </a:r>
            <a:r>
              <a:rPr strike="noStrike" u="none" b="0" cap="none" baseline="-25000" sz="5000" lang="en-US" i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1920875" x="457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Body cells</a:t>
            </a:r>
          </a:p>
          <a:p>
            <a:r>
              <a:t/>
            </a:r>
          </a:p>
          <a:p>
            <a:pPr algn="l" rtl="0" lvl="0" marR="0" indent="-269875" marL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Regulate metabolism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1920875" x="4648200"/>
            <a:ext cy="4433887" cx="40385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269875" marL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strike="noStrike" u="none" b="0" cap="none" baseline="0" sz="26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Hypothyroidism – leads to cretinism (children) and dwarfism</a:t>
            </a:r>
          </a:p>
          <a:p>
            <a:r>
              <a:t/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Goiters</a:t>
            </a:r>
          </a:p>
          <a:p>
            <a:r>
              <a:t/>
            </a:r>
          </a:p>
          <a:p>
            <a:pPr algn="l" rtl="0" lvl="1" marR="0" indent="-255587" marL="63658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Hyperthyroidism causes</a:t>
            </a:r>
          </a:p>
          <a:p>
            <a:pPr algn="l" rtl="0" lvl="2" marR="0" indent="-2540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Irritability</a:t>
            </a:r>
          </a:p>
          <a:p>
            <a:pPr algn="l" rtl="0" lvl="2" marR="0" indent="-2540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Weight loss</a:t>
            </a:r>
          </a:p>
          <a:p>
            <a:pPr algn="l" rtl="0" lvl="2" marR="0" indent="-2540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High blood pressure</a:t>
            </a:r>
          </a:p>
          <a:p>
            <a:pPr algn="l" rtl="0" lvl="2" marR="0" indent="-2540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High pulse rate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