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2" r:id="rId4"/>
    <p:sldMasterId id="2147483653" r:id="rId5"/>
    <p:sldMasterId id="214748365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9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5.xml" Type="http://schemas.openxmlformats.org/officeDocument/2006/relationships/slide" Id="rId12"/><Relationship Target="slides/slide6.xml" Type="http://schemas.openxmlformats.org/officeDocument/2006/relationships/slide" Id="rId13"/><Relationship Target="slides/slide3.xml" Type="http://schemas.openxmlformats.org/officeDocument/2006/relationships/slide" Id="rId10"/><Relationship Target="slides/slide4.xml" Type="http://schemas.openxmlformats.org/officeDocument/2006/relationships/slide" Id="rId11"/><Relationship Target="slides/slide19.xml" Type="http://schemas.openxmlformats.org/officeDocument/2006/relationships/slide" Id="rId26"/><Relationship Target="slides/slide18.xml" Type="http://schemas.openxmlformats.org/officeDocument/2006/relationships/slide" Id="rId25"/><Relationship Target="slides/slide20.xml" Type="http://schemas.openxmlformats.org/officeDocument/2006/relationships/slide" Id="rId27"/><Relationship Target="presProps.xml" Type="http://schemas.openxmlformats.org/officeDocument/2006/relationships/presProps" Id="rId2"/><Relationship Target="slides/slide14.xml" Type="http://schemas.openxmlformats.org/officeDocument/2006/relationships/slide" Id="rId21"/><Relationship Target="theme/theme2.xml" Type="http://schemas.openxmlformats.org/officeDocument/2006/relationships/theme" Id="rId1"/><Relationship Target="slides/slide15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6.xml" Type="http://schemas.openxmlformats.org/officeDocument/2006/relationships/slide" Id="rId23"/><Relationship Target="tableStyles.xml" Type="http://schemas.openxmlformats.org/officeDocument/2006/relationships/tableStyles" Id="rId3"/><Relationship Target="slides/slide17.xml" Type="http://schemas.openxmlformats.org/officeDocument/2006/relationships/slide" Id="rId24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6" name="Shape 176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8" name="Shape 178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1" name="Shape 2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2" name="Shape 272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3" name="Shape 273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5" name="Shape 275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/>
          <p:nvPr/>
        </p:nvSpPr>
        <p:spPr>
          <a:xfrm>
            <a:off y="0" x="1586"/>
            <a:ext cy="1587" cx="1587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1" name="Shape 281"/>
          <p:cNvSpPr txBox="1"/>
          <p:nvPr/>
        </p:nvSpPr>
        <p:spPr>
          <a:xfrm>
            <a:off y="4343400" x="685800"/>
            <a:ext cy="4024312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3" name="Shape 283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0" name="Shape 290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2" name="Shape 292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8" name="Shape 2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9" name="Shape 299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00" name="Shape 300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2" name="Shape 302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09" name="Shape 309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1" name="Shape 311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6" name="Shape 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7" name="Shape 317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18" name="Shape 318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0" name="Shape 320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7" name="Shape 327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9" name="Shape 329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4" name="Shape 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5" name="Shape 335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36" name="Shape 336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38" name="Shape 338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5" name="Shape 345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6" name="Shape 346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8" name="Shape 348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4" name="Shape 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5" name="Shape 355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56" name="Shape 356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58" name="Shape 358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5" name="Shape 195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7" name="Shape 197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7" name="Shape 3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8" name="Shape 368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69" name="Shape 369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71" name="Shape 371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6" name="Shape 206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8" name="Shape 208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4" name="Shape 214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6" name="Shape 216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2" name="Shape 222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4" name="Shape 224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1" name="Shape 231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3" name="Shape 233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0" name="Shape 240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2" name="Shape 242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1" name="Shape 251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3" name="Shape 253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/>
          <p:nvPr/>
        </p:nvSpPr>
        <p:spPr>
          <a:xfrm>
            <a:off y="695325" x="2143125"/>
            <a:ext cy="3429000" cx="257174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59" name="Shape 259"/>
          <p:cNvSpPr txBox="1"/>
          <p:nvPr/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y="4343400" x="685800"/>
            <a:ext cy="4113211" cx="5484812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1" name="Shape 261"/>
          <p:cNvSpPr/>
          <p:nvPr>
            <p:ph idx="2" type="sldImg"/>
          </p:nvPr>
        </p:nvSpPr>
        <p:spPr>
          <a:xfrm rot="10800000">
            <a:off y="-11796712" x="-11798300"/>
            <a:ext cy="12492037" cx="11798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122236" x="457200"/>
            <a:ext cy="1293811" cx="7542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719261" x="457200"/>
            <a:ext cy="4410074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y="6248400" x="6553200"/>
            <a:ext cy="455612" cx="21320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y="120650" x="457200"/>
            <a:ext cy="1298575" cx="754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719261" x="457200"/>
            <a:ext cy="44116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248400" x="6553200"/>
            <a:ext cy="455612" cx="21320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y="122236" x="457200"/>
            <a:ext cy="1293811" cx="7542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1719261" x="457200"/>
            <a:ext cy="4410074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y="6248400" x="6553200"/>
            <a:ext cy="455612" cx="21320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y="122236" x="457200"/>
            <a:ext cy="1293811" cx="7542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1719261" x="457200"/>
            <a:ext cy="4410074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algn="l" rtl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y="6245225" x="6553200"/>
            <a:ext cy="474661" cx="21320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theme/theme4.xml" Type="http://schemas.openxmlformats.org/officeDocument/2006/relationships/theme" Id="rId3"/></Relationships>
</file>

<file path=ppt/slideMasters/_rels/slideMaster2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2"/><Relationship Target="../slideLayouts/slideLayout3.xml" Type="http://schemas.openxmlformats.org/officeDocument/2006/relationships/slideLayout" Id="rId1"/></Relationships>
</file>

<file path=ppt/slideMasters/_rels/slideMaster3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4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" name="Shape 5"/>
          <p:cNvCxnSpPr/>
          <p:nvPr/>
        </p:nvCxnSpPr>
        <p:spPr>
          <a:xfrm>
            <a:off y="152400" x="7962900"/>
            <a:ext cy="1524000" cx="1587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6" name="Shape 6"/>
          <p:cNvSpPr txBox="1"/>
          <p:nvPr>
            <p:ph type="title"/>
          </p:nvPr>
        </p:nvSpPr>
        <p:spPr>
          <a:xfrm>
            <a:off y="122236" x="457200"/>
            <a:ext cy="1293811" cx="7542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719261" x="457200"/>
            <a:ext cy="4410074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y="6248400" x="457200"/>
            <a:ext cy="460374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" name="Shape 9"/>
          <p:cNvSpPr/>
          <p:nvPr/>
        </p:nvSpPr>
        <p:spPr>
          <a:xfrm>
            <a:off y="6248400" x="3124200"/>
            <a:ext cy="460374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y="6248400" x="6553200"/>
            <a:ext cy="455612" cx="21320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grpSp>
        <p:nvGrpSpPr>
          <p:cNvPr id="11" name="Shape 11"/>
          <p:cNvGrpSpPr/>
          <p:nvPr/>
        </p:nvGrpSpPr>
        <p:grpSpPr>
          <a:xfrm>
            <a:off y="152400" x="8153400"/>
            <a:ext cy="1295399" cx="792161"/>
            <a:chOff y="152400" x="8153400"/>
            <a:chExt cy="1295399" cx="792161"/>
          </a:xfrm>
        </p:grpSpPr>
        <p:sp>
          <p:nvSpPr>
            <p:cNvPr id="12" name="Shape 12"/>
            <p:cNvSpPr/>
            <p:nvPr/>
          </p:nvSpPr>
          <p:spPr>
            <a:xfrm>
              <a:off y="152400" x="8153400"/>
              <a:ext cy="120649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" name="Shape 13"/>
            <p:cNvSpPr/>
            <p:nvPr/>
          </p:nvSpPr>
          <p:spPr>
            <a:xfrm>
              <a:off y="152400" x="8321675"/>
              <a:ext cy="120649" cx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" name="Shape 14"/>
            <p:cNvSpPr/>
            <p:nvPr/>
          </p:nvSpPr>
          <p:spPr>
            <a:xfrm>
              <a:off y="152400" x="8489950"/>
              <a:ext cy="120649" cx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" name="Shape 15"/>
            <p:cNvSpPr/>
            <p:nvPr/>
          </p:nvSpPr>
          <p:spPr>
            <a:xfrm>
              <a:off y="320675" x="8153400"/>
              <a:ext cy="119061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6" name="Shape 16"/>
            <p:cNvSpPr/>
            <p:nvPr/>
          </p:nvSpPr>
          <p:spPr>
            <a:xfrm>
              <a:off y="320675" x="8321675"/>
              <a:ext cy="119061" cx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7" name="Shape 17"/>
            <p:cNvSpPr/>
            <p:nvPr/>
          </p:nvSpPr>
          <p:spPr>
            <a:xfrm>
              <a:off y="320675" x="8489950"/>
              <a:ext cy="119061" cx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8" name="Shape 18"/>
            <p:cNvSpPr/>
            <p:nvPr/>
          </p:nvSpPr>
          <p:spPr>
            <a:xfrm>
              <a:off y="320675" x="8656636"/>
              <a:ext cy="119061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9" name="Shape 19"/>
            <p:cNvSpPr/>
            <p:nvPr/>
          </p:nvSpPr>
          <p:spPr>
            <a:xfrm>
              <a:off y="488950" x="8153400"/>
              <a:ext cy="117474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0" name="Shape 20"/>
            <p:cNvSpPr/>
            <p:nvPr/>
          </p:nvSpPr>
          <p:spPr>
            <a:xfrm>
              <a:off y="488950" x="8321675"/>
              <a:ext cy="117474" cx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1" name="Shape 21"/>
            <p:cNvSpPr/>
            <p:nvPr/>
          </p:nvSpPr>
          <p:spPr>
            <a:xfrm>
              <a:off y="488950" x="8489950"/>
              <a:ext cy="117474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2" name="Shape 22"/>
            <p:cNvSpPr/>
            <p:nvPr/>
          </p:nvSpPr>
          <p:spPr>
            <a:xfrm>
              <a:off y="488950" x="8656636"/>
              <a:ext cy="117474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3" name="Shape 23"/>
            <p:cNvSpPr/>
            <p:nvPr/>
          </p:nvSpPr>
          <p:spPr>
            <a:xfrm>
              <a:off y="488950" x="8824911"/>
              <a:ext cy="117474" cx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4" name="Shape 24"/>
            <p:cNvSpPr/>
            <p:nvPr/>
          </p:nvSpPr>
          <p:spPr>
            <a:xfrm>
              <a:off y="655637" x="8153400"/>
              <a:ext cy="120649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5" name="Shape 25"/>
            <p:cNvSpPr/>
            <p:nvPr/>
          </p:nvSpPr>
          <p:spPr>
            <a:xfrm>
              <a:off y="655637" x="8321675"/>
              <a:ext cy="120649" cx="11906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6" name="Shape 26"/>
            <p:cNvSpPr/>
            <p:nvPr/>
          </p:nvSpPr>
          <p:spPr>
            <a:xfrm>
              <a:off y="655637" x="8489950"/>
              <a:ext cy="120649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7" name="Shape 27"/>
            <p:cNvSpPr/>
            <p:nvPr/>
          </p:nvSpPr>
          <p:spPr>
            <a:xfrm>
              <a:off y="655637" x="8656636"/>
              <a:ext cy="120649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8" name="Shape 28"/>
            <p:cNvSpPr/>
            <p:nvPr/>
          </p:nvSpPr>
          <p:spPr>
            <a:xfrm>
              <a:off y="823912" x="8153400"/>
              <a:ext cy="120649" cx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29" name="Shape 29"/>
            <p:cNvSpPr/>
            <p:nvPr/>
          </p:nvSpPr>
          <p:spPr>
            <a:xfrm>
              <a:off y="823912" x="8321675"/>
              <a:ext cy="120649" cx="11906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0" name="Shape 30"/>
            <p:cNvSpPr/>
            <p:nvPr/>
          </p:nvSpPr>
          <p:spPr>
            <a:xfrm>
              <a:off y="823912" x="8489950"/>
              <a:ext cy="120649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1" name="Shape 31"/>
            <p:cNvSpPr/>
            <p:nvPr/>
          </p:nvSpPr>
          <p:spPr>
            <a:xfrm>
              <a:off y="823912" x="8656636"/>
              <a:ext cy="120649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2" name="Shape 32"/>
            <p:cNvSpPr/>
            <p:nvPr/>
          </p:nvSpPr>
          <p:spPr>
            <a:xfrm>
              <a:off y="823912" x="8824911"/>
              <a:ext cy="120649" cx="120649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3" name="Shape 33"/>
            <p:cNvSpPr/>
            <p:nvPr/>
          </p:nvSpPr>
          <p:spPr>
            <a:xfrm>
              <a:off y="992187" x="8153400"/>
              <a:ext cy="117474" cx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4" name="Shape 34"/>
            <p:cNvSpPr/>
            <p:nvPr/>
          </p:nvSpPr>
          <p:spPr>
            <a:xfrm>
              <a:off y="992187" x="8321675"/>
              <a:ext cy="117474" cx="11906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5" name="Shape 35"/>
            <p:cNvSpPr/>
            <p:nvPr/>
          </p:nvSpPr>
          <p:spPr>
            <a:xfrm>
              <a:off y="992187" x="8489950"/>
              <a:ext cy="117474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6" name="Shape 36"/>
            <p:cNvSpPr/>
            <p:nvPr/>
          </p:nvSpPr>
          <p:spPr>
            <a:xfrm>
              <a:off y="992187" x="8656636"/>
              <a:ext cy="117474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7" name="Shape 37"/>
            <p:cNvSpPr/>
            <p:nvPr/>
          </p:nvSpPr>
          <p:spPr>
            <a:xfrm>
              <a:off y="1160462" x="8153400"/>
              <a:ext cy="117474" cx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8" name="Shape 38"/>
            <p:cNvSpPr/>
            <p:nvPr/>
          </p:nvSpPr>
          <p:spPr>
            <a:xfrm>
              <a:off y="1160462" x="8321675"/>
              <a:ext cy="117474" cx="11906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39" name="Shape 39"/>
            <p:cNvSpPr/>
            <p:nvPr/>
          </p:nvSpPr>
          <p:spPr>
            <a:xfrm>
              <a:off y="1160462" x="8489950"/>
              <a:ext cy="117474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0" name="Shape 40"/>
            <p:cNvSpPr/>
            <p:nvPr/>
          </p:nvSpPr>
          <p:spPr>
            <a:xfrm>
              <a:off y="1160462" x="8656636"/>
              <a:ext cy="117474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1" name="Shape 41"/>
            <p:cNvSpPr/>
            <p:nvPr/>
          </p:nvSpPr>
          <p:spPr>
            <a:xfrm>
              <a:off y="1328737" x="8321675"/>
              <a:ext cy="119061" cx="11906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42" name="Shape 42"/>
            <p:cNvSpPr/>
            <p:nvPr/>
          </p:nvSpPr>
          <p:spPr>
            <a:xfrm>
              <a:off y="1328737" x="8656636"/>
              <a:ext cy="119061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52" name="Shape 52"/>
          <p:cNvCxnSpPr/>
          <p:nvPr/>
        </p:nvCxnSpPr>
        <p:spPr>
          <a:xfrm>
            <a:off y="152400" x="7962900"/>
            <a:ext cy="1524000" cx="1587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</p:cxnSp>
      <p:grpSp>
        <p:nvGrpSpPr>
          <p:cNvPr id="53" name="Shape 53"/>
          <p:cNvGrpSpPr/>
          <p:nvPr/>
        </p:nvGrpSpPr>
        <p:grpSpPr>
          <a:xfrm>
            <a:off y="152400" x="8153400"/>
            <a:ext cy="1295399" cx="792161"/>
            <a:chOff y="152400" x="8153400"/>
            <a:chExt cy="1295399" cx="792161"/>
          </a:xfrm>
        </p:grpSpPr>
        <p:sp>
          <p:nvSpPr>
            <p:cNvPr id="54" name="Shape 54"/>
            <p:cNvSpPr/>
            <p:nvPr/>
          </p:nvSpPr>
          <p:spPr>
            <a:xfrm>
              <a:off y="152400" x="8153400"/>
              <a:ext cy="120649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5" name="Shape 55"/>
            <p:cNvSpPr/>
            <p:nvPr/>
          </p:nvSpPr>
          <p:spPr>
            <a:xfrm>
              <a:off y="152400" x="8321675"/>
              <a:ext cy="120649" cx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6" name="Shape 56"/>
            <p:cNvSpPr/>
            <p:nvPr/>
          </p:nvSpPr>
          <p:spPr>
            <a:xfrm>
              <a:off y="152400" x="8489950"/>
              <a:ext cy="120649" cx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7" name="Shape 57"/>
            <p:cNvSpPr/>
            <p:nvPr/>
          </p:nvSpPr>
          <p:spPr>
            <a:xfrm>
              <a:off y="320675" x="8153400"/>
              <a:ext cy="119061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8" name="Shape 58"/>
            <p:cNvSpPr/>
            <p:nvPr/>
          </p:nvSpPr>
          <p:spPr>
            <a:xfrm>
              <a:off y="320675" x="8321675"/>
              <a:ext cy="119061" cx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59" name="Shape 59"/>
            <p:cNvSpPr/>
            <p:nvPr/>
          </p:nvSpPr>
          <p:spPr>
            <a:xfrm>
              <a:off y="320675" x="8489950"/>
              <a:ext cy="119061" cx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0" name="Shape 60"/>
            <p:cNvSpPr/>
            <p:nvPr/>
          </p:nvSpPr>
          <p:spPr>
            <a:xfrm>
              <a:off y="320675" x="8656636"/>
              <a:ext cy="119061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1" name="Shape 61"/>
            <p:cNvSpPr/>
            <p:nvPr/>
          </p:nvSpPr>
          <p:spPr>
            <a:xfrm>
              <a:off y="488950" x="8153400"/>
              <a:ext cy="117474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2" name="Shape 62"/>
            <p:cNvSpPr/>
            <p:nvPr/>
          </p:nvSpPr>
          <p:spPr>
            <a:xfrm>
              <a:off y="488950" x="8321675"/>
              <a:ext cy="117474" cx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3" name="Shape 63"/>
            <p:cNvSpPr/>
            <p:nvPr/>
          </p:nvSpPr>
          <p:spPr>
            <a:xfrm>
              <a:off y="488950" x="8489950"/>
              <a:ext cy="117474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4" name="Shape 64"/>
            <p:cNvSpPr/>
            <p:nvPr/>
          </p:nvSpPr>
          <p:spPr>
            <a:xfrm>
              <a:off y="488950" x="8656636"/>
              <a:ext cy="117474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5" name="Shape 65"/>
            <p:cNvSpPr/>
            <p:nvPr/>
          </p:nvSpPr>
          <p:spPr>
            <a:xfrm>
              <a:off y="488950" x="8824911"/>
              <a:ext cy="117474" cx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6" name="Shape 66"/>
            <p:cNvSpPr/>
            <p:nvPr/>
          </p:nvSpPr>
          <p:spPr>
            <a:xfrm>
              <a:off y="655637" x="8153400"/>
              <a:ext cy="120649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7" name="Shape 67"/>
            <p:cNvSpPr/>
            <p:nvPr/>
          </p:nvSpPr>
          <p:spPr>
            <a:xfrm>
              <a:off y="655637" x="8321675"/>
              <a:ext cy="120649" cx="11906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8" name="Shape 68"/>
            <p:cNvSpPr/>
            <p:nvPr/>
          </p:nvSpPr>
          <p:spPr>
            <a:xfrm>
              <a:off y="655637" x="8489950"/>
              <a:ext cy="120649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69" name="Shape 69"/>
            <p:cNvSpPr/>
            <p:nvPr/>
          </p:nvSpPr>
          <p:spPr>
            <a:xfrm>
              <a:off y="655637" x="8656636"/>
              <a:ext cy="120649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0" name="Shape 70"/>
            <p:cNvSpPr/>
            <p:nvPr/>
          </p:nvSpPr>
          <p:spPr>
            <a:xfrm>
              <a:off y="823912" x="8153400"/>
              <a:ext cy="120649" cx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1" name="Shape 71"/>
            <p:cNvSpPr/>
            <p:nvPr/>
          </p:nvSpPr>
          <p:spPr>
            <a:xfrm>
              <a:off y="823912" x="8321675"/>
              <a:ext cy="120649" cx="11906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2" name="Shape 72"/>
            <p:cNvSpPr/>
            <p:nvPr/>
          </p:nvSpPr>
          <p:spPr>
            <a:xfrm>
              <a:off y="823912" x="8489950"/>
              <a:ext cy="120649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3" name="Shape 73"/>
            <p:cNvSpPr/>
            <p:nvPr/>
          </p:nvSpPr>
          <p:spPr>
            <a:xfrm>
              <a:off y="823912" x="8656636"/>
              <a:ext cy="120649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4" name="Shape 74"/>
            <p:cNvSpPr/>
            <p:nvPr/>
          </p:nvSpPr>
          <p:spPr>
            <a:xfrm>
              <a:off y="823912" x="8824911"/>
              <a:ext cy="120649" cx="120649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5" name="Shape 75"/>
            <p:cNvSpPr/>
            <p:nvPr/>
          </p:nvSpPr>
          <p:spPr>
            <a:xfrm>
              <a:off y="992187" x="8153400"/>
              <a:ext cy="117474" cx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6" name="Shape 76"/>
            <p:cNvSpPr/>
            <p:nvPr/>
          </p:nvSpPr>
          <p:spPr>
            <a:xfrm>
              <a:off y="992187" x="8321675"/>
              <a:ext cy="117474" cx="11906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7" name="Shape 77"/>
            <p:cNvSpPr/>
            <p:nvPr/>
          </p:nvSpPr>
          <p:spPr>
            <a:xfrm>
              <a:off y="992187" x="8489950"/>
              <a:ext cy="117474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8" name="Shape 78"/>
            <p:cNvSpPr/>
            <p:nvPr/>
          </p:nvSpPr>
          <p:spPr>
            <a:xfrm>
              <a:off y="992187" x="8656636"/>
              <a:ext cy="117474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79" name="Shape 79"/>
            <p:cNvSpPr/>
            <p:nvPr/>
          </p:nvSpPr>
          <p:spPr>
            <a:xfrm>
              <a:off y="1160462" x="8153400"/>
              <a:ext cy="117474" cx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80" name="Shape 80"/>
            <p:cNvSpPr/>
            <p:nvPr/>
          </p:nvSpPr>
          <p:spPr>
            <a:xfrm>
              <a:off y="1160462" x="8321675"/>
              <a:ext cy="117474" cx="11906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81" name="Shape 81"/>
            <p:cNvSpPr/>
            <p:nvPr/>
          </p:nvSpPr>
          <p:spPr>
            <a:xfrm>
              <a:off y="1160462" x="8489950"/>
              <a:ext cy="117474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82" name="Shape 82"/>
            <p:cNvSpPr/>
            <p:nvPr/>
          </p:nvSpPr>
          <p:spPr>
            <a:xfrm>
              <a:off y="1160462" x="8656636"/>
              <a:ext cy="117474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83" name="Shape 83"/>
            <p:cNvSpPr/>
            <p:nvPr/>
          </p:nvSpPr>
          <p:spPr>
            <a:xfrm>
              <a:off y="1328737" x="8321675"/>
              <a:ext cy="119061" cx="11906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84" name="Shape 84"/>
            <p:cNvSpPr/>
            <p:nvPr/>
          </p:nvSpPr>
          <p:spPr>
            <a:xfrm>
              <a:off y="1328737" x="8656636"/>
              <a:ext cy="119061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cxnSp>
        <p:nvCxnSpPr>
          <p:cNvPr id="85" name="Shape 85"/>
          <p:cNvCxnSpPr/>
          <p:nvPr/>
        </p:nvCxnSpPr>
        <p:spPr>
          <a:xfrm>
            <a:off y="1066800" x="7315200"/>
            <a:ext cy="4495800" cx="1587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</p:cxnSp>
      <p:grpSp>
        <p:nvGrpSpPr>
          <p:cNvPr id="86" name="Shape 86"/>
          <p:cNvGrpSpPr/>
          <p:nvPr/>
        </p:nvGrpSpPr>
        <p:grpSpPr>
          <a:xfrm>
            <a:off y="2992436" x="7493000"/>
            <a:ext cy="2189162" cx="1338261"/>
            <a:chOff y="2992436" x="7493000"/>
            <a:chExt cy="2189162" cx="1338261"/>
          </a:xfrm>
        </p:grpSpPr>
        <p:sp>
          <p:nvSpPr>
            <p:cNvPr id="87" name="Shape 87"/>
            <p:cNvSpPr/>
            <p:nvPr/>
          </p:nvSpPr>
          <p:spPr>
            <a:xfrm>
              <a:off y="2992436" x="7493000"/>
              <a:ext cy="201611" cx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88" name="Shape 88"/>
            <p:cNvSpPr/>
            <p:nvPr/>
          </p:nvSpPr>
          <p:spPr>
            <a:xfrm>
              <a:off y="2992436" x="7777161"/>
              <a:ext cy="201611" cx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89" name="Shape 89"/>
            <p:cNvSpPr/>
            <p:nvPr/>
          </p:nvSpPr>
          <p:spPr>
            <a:xfrm>
              <a:off y="2992436" x="8061325"/>
              <a:ext cy="201611" cx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0" name="Shape 90"/>
            <p:cNvSpPr/>
            <p:nvPr/>
          </p:nvSpPr>
          <p:spPr>
            <a:xfrm>
              <a:off y="3276600" x="7493000"/>
              <a:ext cy="201611" cx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1" name="Shape 91"/>
            <p:cNvSpPr/>
            <p:nvPr/>
          </p:nvSpPr>
          <p:spPr>
            <a:xfrm>
              <a:off y="3276600" x="7777161"/>
              <a:ext cy="201611" cx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2" name="Shape 92"/>
            <p:cNvSpPr/>
            <p:nvPr/>
          </p:nvSpPr>
          <p:spPr>
            <a:xfrm>
              <a:off y="3276600" x="8061325"/>
              <a:ext cy="201611" cx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3" name="Shape 93"/>
            <p:cNvSpPr/>
            <p:nvPr/>
          </p:nvSpPr>
          <p:spPr>
            <a:xfrm>
              <a:off y="3276600" x="8345486"/>
              <a:ext cy="201611" cx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4" name="Shape 94"/>
            <p:cNvSpPr/>
            <p:nvPr/>
          </p:nvSpPr>
          <p:spPr>
            <a:xfrm>
              <a:off y="3560762" x="7493000"/>
              <a:ext cy="201611" cx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5" name="Shape 95"/>
            <p:cNvSpPr/>
            <p:nvPr/>
          </p:nvSpPr>
          <p:spPr>
            <a:xfrm>
              <a:off y="3560762" x="7777161"/>
              <a:ext cy="201611" cx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6" name="Shape 96"/>
            <p:cNvSpPr/>
            <p:nvPr/>
          </p:nvSpPr>
          <p:spPr>
            <a:xfrm>
              <a:off y="3560762" x="8061325"/>
              <a:ext cy="201611" cx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7" name="Shape 97"/>
            <p:cNvSpPr/>
            <p:nvPr/>
          </p:nvSpPr>
          <p:spPr>
            <a:xfrm>
              <a:off y="3560762" x="8345486"/>
              <a:ext cy="201611" cx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8" name="Shape 98"/>
            <p:cNvSpPr/>
            <p:nvPr/>
          </p:nvSpPr>
          <p:spPr>
            <a:xfrm>
              <a:off y="3560762" x="8629650"/>
              <a:ext cy="201611" cx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99" name="Shape 99"/>
            <p:cNvSpPr/>
            <p:nvPr/>
          </p:nvSpPr>
          <p:spPr>
            <a:xfrm>
              <a:off y="3843337" x="7493000"/>
              <a:ext cy="203199" cx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0" name="Shape 100"/>
            <p:cNvSpPr/>
            <p:nvPr/>
          </p:nvSpPr>
          <p:spPr>
            <a:xfrm>
              <a:off y="3843337" x="7777161"/>
              <a:ext cy="203199" cx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1" name="Shape 101"/>
            <p:cNvSpPr/>
            <p:nvPr/>
          </p:nvSpPr>
          <p:spPr>
            <a:xfrm>
              <a:off y="3843337" x="8061325"/>
              <a:ext cy="203199" cx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2" name="Shape 102"/>
            <p:cNvSpPr/>
            <p:nvPr/>
          </p:nvSpPr>
          <p:spPr>
            <a:xfrm>
              <a:off y="3843337" x="8345486"/>
              <a:ext cy="203199" cx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3" name="Shape 103"/>
            <p:cNvSpPr/>
            <p:nvPr/>
          </p:nvSpPr>
          <p:spPr>
            <a:xfrm>
              <a:off y="4127500" x="7493000"/>
              <a:ext cy="203199" cx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4" name="Shape 104"/>
            <p:cNvSpPr/>
            <p:nvPr/>
          </p:nvSpPr>
          <p:spPr>
            <a:xfrm>
              <a:off y="4127500" x="7777161"/>
              <a:ext cy="203199" cx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5" name="Shape 105"/>
            <p:cNvSpPr/>
            <p:nvPr/>
          </p:nvSpPr>
          <p:spPr>
            <a:xfrm>
              <a:off y="4127500" x="8061325"/>
              <a:ext cy="203199" cx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6" name="Shape 106"/>
            <p:cNvSpPr/>
            <p:nvPr/>
          </p:nvSpPr>
          <p:spPr>
            <a:xfrm>
              <a:off y="4127500" x="8345486"/>
              <a:ext cy="203199" cx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7" name="Shape 107"/>
            <p:cNvSpPr/>
            <p:nvPr/>
          </p:nvSpPr>
          <p:spPr>
            <a:xfrm>
              <a:off y="4127500" x="8629650"/>
              <a:ext cy="203199" cx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8" name="Shape 108"/>
            <p:cNvSpPr/>
            <p:nvPr/>
          </p:nvSpPr>
          <p:spPr>
            <a:xfrm>
              <a:off y="4411662" x="7493000"/>
              <a:ext cy="201611" cx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09" name="Shape 109"/>
            <p:cNvSpPr/>
            <p:nvPr/>
          </p:nvSpPr>
          <p:spPr>
            <a:xfrm>
              <a:off y="4411662" x="7777161"/>
              <a:ext cy="201611" cx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0" name="Shape 110"/>
            <p:cNvSpPr/>
            <p:nvPr/>
          </p:nvSpPr>
          <p:spPr>
            <a:xfrm>
              <a:off y="4411662" x="8061325"/>
              <a:ext cy="201611" cx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1" name="Shape 111"/>
            <p:cNvSpPr/>
            <p:nvPr/>
          </p:nvSpPr>
          <p:spPr>
            <a:xfrm>
              <a:off y="4411662" x="8345486"/>
              <a:ext cy="201611" cx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2" name="Shape 112"/>
            <p:cNvSpPr/>
            <p:nvPr/>
          </p:nvSpPr>
          <p:spPr>
            <a:xfrm>
              <a:off y="4695825" x="7493000"/>
              <a:ext cy="201611" cx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3" name="Shape 113"/>
            <p:cNvSpPr/>
            <p:nvPr/>
          </p:nvSpPr>
          <p:spPr>
            <a:xfrm>
              <a:off y="4695825" x="7777161"/>
              <a:ext cy="201611" cx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4" name="Shape 114"/>
            <p:cNvSpPr/>
            <p:nvPr/>
          </p:nvSpPr>
          <p:spPr>
            <a:xfrm>
              <a:off y="4695825" x="8061325"/>
              <a:ext cy="201611" cx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5" name="Shape 115"/>
            <p:cNvSpPr/>
            <p:nvPr/>
          </p:nvSpPr>
          <p:spPr>
            <a:xfrm>
              <a:off y="4695825" x="8345486"/>
              <a:ext cy="201611" cx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6" name="Shape 116"/>
            <p:cNvSpPr/>
            <p:nvPr/>
          </p:nvSpPr>
          <p:spPr>
            <a:xfrm>
              <a:off y="4979987" x="7777161"/>
              <a:ext cy="201611" cx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17" name="Shape 117"/>
            <p:cNvSpPr/>
            <p:nvPr/>
          </p:nvSpPr>
          <p:spPr>
            <a:xfrm>
              <a:off y="4979987" x="8345486"/>
              <a:ext cy="201611" cx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cxnSp>
        <p:nvCxnSpPr>
          <p:cNvPr id="118" name="Shape 118"/>
          <p:cNvCxnSpPr/>
          <p:nvPr/>
        </p:nvCxnSpPr>
        <p:spPr>
          <a:xfrm>
            <a:off y="2819400" x="304800"/>
            <a:ext cy="1587" cx="8229600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119" name="Shape 119"/>
          <p:cNvSpPr txBox="1"/>
          <p:nvPr>
            <p:ph type="title"/>
          </p:nvPr>
        </p:nvSpPr>
        <p:spPr>
          <a:xfrm>
            <a:off y="122236" x="457200"/>
            <a:ext cy="1293811" cx="7542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719261" x="457200"/>
            <a:ext cy="4410074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1" name="Shape 121"/>
          <p:cNvSpPr/>
          <p:nvPr/>
        </p:nvSpPr>
        <p:spPr>
          <a:xfrm>
            <a:off y="6248400" x="457200"/>
            <a:ext cy="460374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2" name="Shape 122"/>
          <p:cNvSpPr/>
          <p:nvPr/>
        </p:nvSpPr>
        <p:spPr>
          <a:xfrm>
            <a:off y="6248400" x="3124200"/>
            <a:ext cy="460374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y="6248400" x="6553200"/>
            <a:ext cy="455612" cx="21320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0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129" name="Shape 129"/>
          <p:cNvCxnSpPr/>
          <p:nvPr/>
        </p:nvCxnSpPr>
        <p:spPr>
          <a:xfrm>
            <a:off y="152400" x="7962900"/>
            <a:ext cy="1524000" cx="1587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</p:cxnSp>
      <p:grpSp>
        <p:nvGrpSpPr>
          <p:cNvPr id="130" name="Shape 130"/>
          <p:cNvGrpSpPr/>
          <p:nvPr/>
        </p:nvGrpSpPr>
        <p:grpSpPr>
          <a:xfrm>
            <a:off y="152400" x="8153400"/>
            <a:ext cy="1295399" cx="792161"/>
            <a:chOff y="152400" x="8153400"/>
            <a:chExt cy="1295399" cx="792161"/>
          </a:xfrm>
        </p:grpSpPr>
        <p:sp>
          <p:nvSpPr>
            <p:cNvPr id="131" name="Shape 131"/>
            <p:cNvSpPr/>
            <p:nvPr/>
          </p:nvSpPr>
          <p:spPr>
            <a:xfrm>
              <a:off y="152400" x="8153400"/>
              <a:ext cy="120649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2" name="Shape 132"/>
            <p:cNvSpPr/>
            <p:nvPr/>
          </p:nvSpPr>
          <p:spPr>
            <a:xfrm>
              <a:off y="152400" x="8321675"/>
              <a:ext cy="120649" cx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3" name="Shape 133"/>
            <p:cNvSpPr/>
            <p:nvPr/>
          </p:nvSpPr>
          <p:spPr>
            <a:xfrm>
              <a:off y="152400" x="8489950"/>
              <a:ext cy="120649" cx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4" name="Shape 134"/>
            <p:cNvSpPr/>
            <p:nvPr/>
          </p:nvSpPr>
          <p:spPr>
            <a:xfrm>
              <a:off y="320675" x="8153400"/>
              <a:ext cy="119061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5" name="Shape 135"/>
            <p:cNvSpPr/>
            <p:nvPr/>
          </p:nvSpPr>
          <p:spPr>
            <a:xfrm>
              <a:off y="320675" x="8321675"/>
              <a:ext cy="119061" cx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6" name="Shape 136"/>
            <p:cNvSpPr/>
            <p:nvPr/>
          </p:nvSpPr>
          <p:spPr>
            <a:xfrm>
              <a:off y="320675" x="8489950"/>
              <a:ext cy="119061" cx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7" name="Shape 137"/>
            <p:cNvSpPr/>
            <p:nvPr/>
          </p:nvSpPr>
          <p:spPr>
            <a:xfrm>
              <a:off y="320675" x="8656636"/>
              <a:ext cy="119061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8" name="Shape 138"/>
            <p:cNvSpPr/>
            <p:nvPr/>
          </p:nvSpPr>
          <p:spPr>
            <a:xfrm>
              <a:off y="488950" x="8153400"/>
              <a:ext cy="117474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39" name="Shape 139"/>
            <p:cNvSpPr/>
            <p:nvPr/>
          </p:nvSpPr>
          <p:spPr>
            <a:xfrm>
              <a:off y="488950" x="8321675"/>
              <a:ext cy="117474" cx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0" name="Shape 140"/>
            <p:cNvSpPr/>
            <p:nvPr/>
          </p:nvSpPr>
          <p:spPr>
            <a:xfrm>
              <a:off y="488950" x="8489950"/>
              <a:ext cy="117474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1" name="Shape 141"/>
            <p:cNvSpPr/>
            <p:nvPr/>
          </p:nvSpPr>
          <p:spPr>
            <a:xfrm>
              <a:off y="488950" x="8656636"/>
              <a:ext cy="117474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2" name="Shape 142"/>
            <p:cNvSpPr/>
            <p:nvPr/>
          </p:nvSpPr>
          <p:spPr>
            <a:xfrm>
              <a:off y="488950" x="8824911"/>
              <a:ext cy="117474" cx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3" name="Shape 143"/>
            <p:cNvSpPr/>
            <p:nvPr/>
          </p:nvSpPr>
          <p:spPr>
            <a:xfrm>
              <a:off y="655637" x="8153400"/>
              <a:ext cy="120649" cx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4" name="Shape 144"/>
            <p:cNvSpPr/>
            <p:nvPr/>
          </p:nvSpPr>
          <p:spPr>
            <a:xfrm>
              <a:off y="655637" x="8321675"/>
              <a:ext cy="120649" cx="11906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5" name="Shape 145"/>
            <p:cNvSpPr/>
            <p:nvPr/>
          </p:nvSpPr>
          <p:spPr>
            <a:xfrm>
              <a:off y="655637" x="8489950"/>
              <a:ext cy="120649" cx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6" name="Shape 146"/>
            <p:cNvSpPr/>
            <p:nvPr/>
          </p:nvSpPr>
          <p:spPr>
            <a:xfrm>
              <a:off y="655637" x="8656636"/>
              <a:ext cy="120649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7" name="Shape 147"/>
            <p:cNvSpPr/>
            <p:nvPr/>
          </p:nvSpPr>
          <p:spPr>
            <a:xfrm>
              <a:off y="823912" x="8153400"/>
              <a:ext cy="120649" cx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8" name="Shape 148"/>
            <p:cNvSpPr/>
            <p:nvPr/>
          </p:nvSpPr>
          <p:spPr>
            <a:xfrm>
              <a:off y="823912" x="8321675"/>
              <a:ext cy="120649" cx="11906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49" name="Shape 149"/>
            <p:cNvSpPr/>
            <p:nvPr/>
          </p:nvSpPr>
          <p:spPr>
            <a:xfrm>
              <a:off y="823912" x="8489950"/>
              <a:ext cy="120649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0" name="Shape 150"/>
            <p:cNvSpPr/>
            <p:nvPr/>
          </p:nvSpPr>
          <p:spPr>
            <a:xfrm>
              <a:off y="823912" x="8656636"/>
              <a:ext cy="120649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1" name="Shape 151"/>
            <p:cNvSpPr/>
            <p:nvPr/>
          </p:nvSpPr>
          <p:spPr>
            <a:xfrm>
              <a:off y="823912" x="8824911"/>
              <a:ext cy="120649" cx="120649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2" name="Shape 152"/>
            <p:cNvSpPr/>
            <p:nvPr/>
          </p:nvSpPr>
          <p:spPr>
            <a:xfrm>
              <a:off y="992187" x="8153400"/>
              <a:ext cy="117474" cx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3" name="Shape 153"/>
            <p:cNvSpPr/>
            <p:nvPr/>
          </p:nvSpPr>
          <p:spPr>
            <a:xfrm>
              <a:off y="992187" x="8321675"/>
              <a:ext cy="117474" cx="11906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4" name="Shape 154"/>
            <p:cNvSpPr/>
            <p:nvPr/>
          </p:nvSpPr>
          <p:spPr>
            <a:xfrm>
              <a:off y="992187" x="8489950"/>
              <a:ext cy="117474" cx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5" name="Shape 155"/>
            <p:cNvSpPr/>
            <p:nvPr/>
          </p:nvSpPr>
          <p:spPr>
            <a:xfrm>
              <a:off y="992187" x="8656636"/>
              <a:ext cy="117474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6" name="Shape 156"/>
            <p:cNvSpPr/>
            <p:nvPr/>
          </p:nvSpPr>
          <p:spPr>
            <a:xfrm>
              <a:off y="1160462" x="8153400"/>
              <a:ext cy="117474" cx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7" name="Shape 157"/>
            <p:cNvSpPr/>
            <p:nvPr/>
          </p:nvSpPr>
          <p:spPr>
            <a:xfrm>
              <a:off y="1160462" x="8321675"/>
              <a:ext cy="117474" cx="11906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8" name="Shape 158"/>
            <p:cNvSpPr/>
            <p:nvPr/>
          </p:nvSpPr>
          <p:spPr>
            <a:xfrm>
              <a:off y="1160462" x="8489950"/>
              <a:ext cy="117474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59" name="Shape 159"/>
            <p:cNvSpPr/>
            <p:nvPr/>
          </p:nvSpPr>
          <p:spPr>
            <a:xfrm>
              <a:off y="1160462" x="8656636"/>
              <a:ext cy="117474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60" name="Shape 160"/>
            <p:cNvSpPr/>
            <p:nvPr/>
          </p:nvSpPr>
          <p:spPr>
            <a:xfrm>
              <a:off y="1328737" x="8321675"/>
              <a:ext cy="119061" cx="11906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  <p:sp>
          <p:nvSpPr>
            <p:cNvPr id="161" name="Shape 161"/>
            <p:cNvSpPr/>
            <p:nvPr/>
          </p:nvSpPr>
          <p:spPr>
            <a:xfrm>
              <a:off y="1328737" x="8656636"/>
              <a:ext cy="119061" cx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162" name="Shape 162"/>
          <p:cNvSpPr txBox="1"/>
          <p:nvPr>
            <p:ph type="title"/>
          </p:nvPr>
        </p:nvSpPr>
        <p:spPr>
          <a:xfrm>
            <a:off y="122236" x="457200"/>
            <a:ext cy="1293811" cx="75422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719261" x="457200"/>
            <a:ext cy="4410074" cx="8228012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algn="l" rtl="0" marR="0" indent="-285750" marL="742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algn="l" rtl="0" marR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algn="l" rtl="0" marR="0" indent="-228600" marL="16002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algn="l" rtl="0" marR="0" indent="-228600" marL="2057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algn="l" rtl="0" marR="0" indent="-228600" marL="2514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algn="l" rtl="0" marR="0" indent="-228600" marL="3429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algn="l" rtl="0" marR="0" indent="-228600" marL="48006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algn="l" rtl="0" marR="0" indent="-228600" marL="66294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4" name="Shape 164"/>
          <p:cNvSpPr/>
          <p:nvPr/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5" name="Shape 165"/>
          <p:cNvSpPr/>
          <p:nvPr/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y="6245225" x="6553200"/>
            <a:ext cy="474661" cx="213201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/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1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jpg" Type="http://schemas.openxmlformats.org/officeDocument/2006/relationships/image" Id="rId4"/><Relationship Target="../media/image1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6.jpg" Type="http://schemas.openxmlformats.org/officeDocument/2006/relationships/image" Id="rId4"/><Relationship Target="../media/image12.jpg" Type="http://schemas.openxmlformats.org/officeDocument/2006/relationships/image" Id="rId3"/><Relationship Target="../media/image00.jpg" Type="http://schemas.openxmlformats.org/officeDocument/2006/relationships/image" Id="rId6"/><Relationship Target="../media/image03.jp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jpg" Type="http://schemas.openxmlformats.org/officeDocument/2006/relationships/image" Id="rId4"/><Relationship Target="../media/image12.jpg" Type="http://schemas.openxmlformats.org/officeDocument/2006/relationships/image" Id="rId3"/><Relationship Target="../media/image17.jpg" Type="http://schemas.openxmlformats.org/officeDocument/2006/relationships/image" Id="rId6"/><Relationship Target="../media/image20.png" Type="http://schemas.openxmlformats.org/officeDocument/2006/relationships/image" Id="rId5"/><Relationship Target="../media/image18.jp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/>
        </p:nvSpPr>
        <p:spPr>
          <a:xfrm>
            <a:off y="692150" x="315912"/>
            <a:ext cy="1658936" cx="6781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48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Endocrine System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y="3049586" x="849312"/>
            <a:ext cy="2362200" cx="6248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32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Hormone Homeostasis - Unit 1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62" name="Shape 2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3" name="Shape 263"/>
          <p:cNvSpPr txBox="1"/>
          <p:nvPr/>
        </p:nvSpPr>
        <p:spPr>
          <a:xfrm>
            <a:off y="122236" x="457200"/>
            <a:ext cy="1295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The messengers</a:t>
            </a:r>
          </a:p>
        </p:txBody>
      </p:sp>
      <p:grpSp>
        <p:nvGrpSpPr>
          <p:cNvPr id="264" name="Shape 264"/>
          <p:cNvGrpSpPr/>
          <p:nvPr/>
        </p:nvGrpSpPr>
        <p:grpSpPr>
          <a:xfrm>
            <a:off y="1719261" x="1060450"/>
            <a:ext cy="2128836" cx="2830511"/>
            <a:chOff y="1719261" x="1060450"/>
            <a:chExt cy="2128836" cx="2830511"/>
          </a:xfrm>
        </p:grpSpPr>
        <p:pic>
          <p:nvPicPr>
            <p:cNvPr id="265" name="Shape 265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719261" x="1060450"/>
              <a:ext cy="2128836" cx="2830511"/>
            </a:xfrm>
            <a:prstGeom prst="rect">
              <a:avLst/>
            </a:prstGeom>
          </p:spPr>
        </p:pic>
        <p:sp>
          <p:nvSpPr>
            <p:cNvPr id="266" name="Shape 266"/>
            <p:cNvSpPr/>
            <p:nvPr/>
          </p:nvSpPr>
          <p:spPr>
            <a:xfrm>
              <a:off y="1719261" x="1060450"/>
              <a:ext cy="2128836" cx="2830511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267" name="Shape 267"/>
          <p:cNvSpPr txBox="1"/>
          <p:nvPr/>
        </p:nvSpPr>
        <p:spPr>
          <a:xfrm>
            <a:off y="1719261" x="4648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239711" marL="23971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1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Steroid Hormones</a:t>
            </a:r>
          </a:p>
          <a:p>
            <a:pPr algn="l" rtl="0" lvl="0" marR="0" indent="-239711" marL="2397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 pass-through cell membranes</a:t>
            </a:r>
          </a:p>
          <a:p>
            <a:pPr algn="l" rtl="0" lvl="0" marR="0" indent="-239711" marL="2397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Affect many different cells and organs</a:t>
            </a:r>
          </a:p>
          <a:p>
            <a:pPr algn="l" rtl="0" lvl="0" marR="0" indent="-239711" marL="2397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1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 Hormones</a:t>
            </a:r>
          </a:p>
          <a:p>
            <a:pPr algn="l" rtl="0" lvl="0" marR="0" indent="-239711" marL="2397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Bind only to specific receptors on membrane</a:t>
            </a:r>
          </a:p>
          <a:p>
            <a:pPr algn="l" rtl="0" lvl="0" marR="0" indent="-239711" marL="2397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 specific organs</a:t>
            </a:r>
          </a:p>
        </p:txBody>
      </p:sp>
      <p:grpSp>
        <p:nvGrpSpPr>
          <p:cNvPr id="268" name="Shape 268"/>
          <p:cNvGrpSpPr/>
          <p:nvPr/>
        </p:nvGrpSpPr>
        <p:grpSpPr>
          <a:xfrm>
            <a:off y="4000500" x="1058862"/>
            <a:ext cy="2130424" cx="2833686"/>
            <a:chOff y="4000500" x="1058862"/>
            <a:chExt cy="2130424" cx="2833686"/>
          </a:xfrm>
        </p:grpSpPr>
        <p:pic>
          <p:nvPicPr>
            <p:cNvPr id="269" name="Shape 26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4000500" x="1058862"/>
              <a:ext cy="2130424" cx="2833686"/>
            </a:xfrm>
            <a:prstGeom prst="rect">
              <a:avLst/>
            </a:prstGeom>
          </p:spPr>
        </p:pic>
        <p:sp>
          <p:nvSpPr>
            <p:cNvPr id="270" name="Shape 270"/>
            <p:cNvSpPr/>
            <p:nvPr/>
          </p:nvSpPr>
          <p:spPr>
            <a:xfrm>
              <a:off y="4000500" x="1058862"/>
              <a:ext cy="2130424" cx="2833686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y="120650" x="457200"/>
            <a:ext cy="1298575" cx="75438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Hypothalamus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y="1719261" x="457200"/>
            <a:ext cy="4411661" cx="82296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-342900" marL="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Regulates the anterior pituitary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Produces hormones that are stored in the posterior pituitary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strike="noStrike" u="none" b="0" cap="none" baseline="0" sz="2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Oxytocin</a:t>
            </a:r>
          </a:p>
          <a:p>
            <a:pPr algn="l" rtl="0" lvl="2" marR="0" indent="-228600" marL="1143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strike="noStrike" u="none" b="0" cap="none" baseline="0" sz="23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ADH</a:t>
            </a:r>
          </a:p>
          <a:p>
            <a:pPr algn="l" rtl="0" lvl="0" marR="0" indent="-342900" marL="34290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Releases hypothalamic releasing and inhibiting hormones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/>
        </p:nvSpPr>
        <p:spPr>
          <a:xfrm>
            <a:off y="152400" x="381000"/>
            <a:ext cy="944561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Pituitary Gland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y="1219200" x="533400"/>
            <a:ext cy="2133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broken into two parts: Anterior and Posterior 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 approximately the size of a pea and is located directly below the hypothalamus.</a:t>
            </a:r>
          </a:p>
          <a:p>
            <a:r>
              <a:t/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352800" x="2743200"/>
            <a:ext cy="2498724" cx="30352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/>
        </p:nvSpPr>
        <p:spPr>
          <a:xfrm>
            <a:off y="90486" x="457200"/>
            <a:ext cy="1281111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Pituitary Gland (anterior) – the MASTER GLAND</a:t>
            </a:r>
          </a:p>
        </p:txBody>
      </p:sp>
      <p:grpSp>
        <p:nvGrpSpPr>
          <p:cNvPr id="295" name="Shape 295"/>
          <p:cNvGrpSpPr/>
          <p:nvPr/>
        </p:nvGrpSpPr>
        <p:grpSpPr>
          <a:xfrm>
            <a:off y="1981200" x="838200"/>
            <a:ext cy="4573587" cx="6934200"/>
            <a:chOff y="1981200" x="838200"/>
            <a:chExt cy="4573587" cx="6934200"/>
          </a:xfrm>
        </p:grpSpPr>
        <p:pic>
          <p:nvPicPr>
            <p:cNvPr id="296" name="Shape 29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981200" x="838200"/>
              <a:ext cy="4573587" cx="6934200"/>
            </a:xfrm>
            <a:prstGeom prst="rect">
              <a:avLst/>
            </a:prstGeom>
          </p:spPr>
        </p:pic>
        <p:sp>
          <p:nvSpPr>
            <p:cNvPr id="297" name="Shape 297"/>
            <p:cNvSpPr/>
            <p:nvPr/>
          </p:nvSpPr>
          <p:spPr>
            <a:xfrm>
              <a:off y="1981200" x="838200"/>
              <a:ext cy="4573586" cx="69341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/>
        </p:nvSpPr>
        <p:spPr>
          <a:xfrm>
            <a:off y="122236" x="457200"/>
            <a:ext cy="1295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TSH – Thyroid Stimulating Hormone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y="1719261" x="457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Thyroid Gland</a:t>
            </a:r>
          </a:p>
          <a:p>
            <a:r>
              <a:t/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Function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Stimulate release of tyroxin which regulate metabolism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y="1719261" x="4648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Malfunction</a:t>
            </a:r>
          </a:p>
          <a:p>
            <a:r>
              <a:t/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Hyperthyroidism – too much</a:t>
            </a:r>
          </a:p>
          <a:p>
            <a:pPr algn="l" rtl="0" lvl="2" marR="0" indent="-300037" marL="98583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Symptoms: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Heat intolerance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Weight loss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Nervousness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insomnia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breathlessness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/>
        </p:nvSpPr>
        <p:spPr>
          <a:xfrm>
            <a:off y="122236" x="457200"/>
            <a:ext cy="1295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TSH – Thyroid Stimulating Hormone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1719261" x="457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347662" marL="6905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Hypothyroidism – too little</a:t>
            </a:r>
          </a:p>
          <a:p>
            <a:pPr algn="l" rtl="0" lvl="2" marR="0" indent="-300037" marL="98583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Fatigue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Weight gain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Slow heart rate</a:t>
            </a:r>
          </a:p>
          <a:p>
            <a:pPr algn="l" rtl="0" lvl="3" marR="0" indent="-301625" marL="127952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strike="noStrike" u="none" b="0" cap="none" baseline="0" sz="1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Cold intolerance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33600" x="4437062"/>
            <a:ext cy="3124199" cx="43243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/>
        </p:nvSpPr>
        <p:spPr>
          <a:xfrm>
            <a:off y="122236" x="457200"/>
            <a:ext cy="1295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ACTH – Adenocorticotropic Hormone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y="1719261" x="457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Adrenal Cortex</a:t>
            </a:r>
          </a:p>
          <a:p>
            <a:r>
              <a:t/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Function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Stimulates release of hormones involved in stress – cortisol 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05000" x="5334000"/>
            <a:ext cy="4229100" cx="3200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330" name="Shape 3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1" name="Shape 331"/>
          <p:cNvSpPr txBox="1"/>
          <p:nvPr/>
        </p:nvSpPr>
        <p:spPr>
          <a:xfrm>
            <a:off y="122236" x="457200"/>
            <a:ext cy="944561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LH – Luteinizing Hormone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y="1719261" x="457200"/>
            <a:ext cy="4757737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 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Ovaries or testes</a:t>
            </a:r>
          </a:p>
          <a:p>
            <a:r>
              <a:t/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Function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females – stimulates ovulation and formation of corpum luteum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males – stimulate production of testosterone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y="1719261" x="4648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Malfunction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Failure of gonadal function (hypogonadism)</a:t>
            </a:r>
          </a:p>
          <a:p>
            <a:r>
              <a:t/>
            </a:r>
          </a:p>
          <a:p>
            <a:pPr algn="l" rtl="0" lvl="2" marR="0" indent="-300037" marL="98583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Males – decrease sperm production</a:t>
            </a:r>
          </a:p>
          <a:p>
            <a:r>
              <a:t/>
            </a:r>
          </a:p>
          <a:p>
            <a:pPr algn="l" rtl="0" lvl="2" marR="0" indent="-300037" marL="985837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strike="noStrike" u="none" b="0" cap="none" baseline="0" sz="2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Females – cessation of reproductive cycle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339" name="Shape 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0" name="Shape 340"/>
          <p:cNvSpPr/>
          <p:nvPr/>
        </p:nvSpPr>
        <p:spPr>
          <a:xfrm>
            <a:off y="122236" x="457200"/>
            <a:ext cy="1295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1" name="Shape 341"/>
          <p:cNvSpPr/>
          <p:nvPr/>
        </p:nvSpPr>
        <p:spPr>
          <a:xfrm>
            <a:off y="1719261" x="457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42" name="Shape 342"/>
          <p:cNvSpPr/>
          <p:nvPr/>
        </p:nvSpPr>
        <p:spPr>
          <a:xfrm>
            <a:off y="1719261" x="4648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343" name="Shape 3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09600" x="1981200"/>
            <a:ext cy="5853111" cx="52577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/>
        </p:nvSpPr>
        <p:spPr>
          <a:xfrm>
            <a:off y="122236" x="457200"/>
            <a:ext cy="1295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HGH – Human Growth Hormone 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y="1719261" x="457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Most Cells</a:t>
            </a:r>
          </a:p>
          <a:p>
            <a:r>
              <a:t/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Function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Promotes growth of body and skeleton as a whole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y="1719261" x="4648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8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Malfunctions</a:t>
            </a:r>
          </a:p>
          <a:p>
            <a:pPr algn="l" rtl="0" lvl="1" marR="0" indent="-347662" marL="6905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Dwarfism – hyposectretion</a:t>
            </a:r>
          </a:p>
          <a:p>
            <a:r>
              <a:t/>
            </a:r>
          </a:p>
        </p:txBody>
      </p:sp>
      <p:pic>
        <p:nvPicPr>
          <p:cNvPr id="353" name="Shape 3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00400" x="5105400"/>
            <a:ext cy="3495675" cx="3276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 txBox="1"/>
          <p:nvPr/>
        </p:nvSpPr>
        <p:spPr>
          <a:xfrm>
            <a:off y="228600" x="457200"/>
            <a:ext cy="118903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6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What do these people have in common?</a:t>
            </a:r>
          </a:p>
        </p:txBody>
      </p:sp>
      <p:grpSp>
        <p:nvGrpSpPr>
          <p:cNvPr id="181" name="Shape 181"/>
          <p:cNvGrpSpPr/>
          <p:nvPr/>
        </p:nvGrpSpPr>
        <p:grpSpPr>
          <a:xfrm>
            <a:off y="1600200" x="1758950"/>
            <a:ext cy="2185987" cx="1433512"/>
            <a:chOff y="1600200" x="1758950"/>
            <a:chExt cy="2185987" cx="1433512"/>
          </a:xfrm>
        </p:grpSpPr>
        <p:pic>
          <p:nvPicPr>
            <p:cNvPr id="182" name="Shape 18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600200" x="1758950"/>
              <a:ext cy="2185987" cx="1433512"/>
            </a:xfrm>
            <a:prstGeom prst="rect">
              <a:avLst/>
            </a:prstGeom>
          </p:spPr>
        </p:pic>
        <p:sp>
          <p:nvSpPr>
            <p:cNvPr id="183" name="Shape 183"/>
            <p:cNvSpPr/>
            <p:nvPr/>
          </p:nvSpPr>
          <p:spPr>
            <a:xfrm>
              <a:off y="1600200" x="1758950"/>
              <a:ext cy="2185986" cx="1433511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84" name="Shape 184"/>
          <p:cNvGrpSpPr/>
          <p:nvPr/>
        </p:nvGrpSpPr>
        <p:grpSpPr>
          <a:xfrm>
            <a:off y="1600200" x="5208587"/>
            <a:ext cy="2185986" cx="2916236"/>
            <a:chOff y="1600200" x="5208587"/>
            <a:chExt cy="2185986" cx="2916236"/>
          </a:xfrm>
        </p:grpSpPr>
        <p:pic>
          <p:nvPicPr>
            <p:cNvPr id="185" name="Shape 18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y="1600200" x="5208587"/>
              <a:ext cy="2185986" cx="2916236"/>
            </a:xfrm>
            <a:prstGeom prst="rect">
              <a:avLst/>
            </a:prstGeom>
          </p:spPr>
        </p:pic>
        <p:sp>
          <p:nvSpPr>
            <p:cNvPr id="186" name="Shape 186"/>
            <p:cNvSpPr/>
            <p:nvPr/>
          </p:nvSpPr>
          <p:spPr>
            <a:xfrm>
              <a:off y="1600200" x="5208587"/>
              <a:ext cy="2185986" cx="2916236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87" name="Shape 187"/>
          <p:cNvGrpSpPr/>
          <p:nvPr/>
        </p:nvGrpSpPr>
        <p:grpSpPr>
          <a:xfrm>
            <a:off y="3938587" x="1655761"/>
            <a:ext cy="2187575" cx="1641475"/>
            <a:chOff y="3938587" x="1655761"/>
            <a:chExt cy="2187575" cx="1641475"/>
          </a:xfrm>
        </p:grpSpPr>
        <p:pic>
          <p:nvPicPr>
            <p:cNvPr id="188" name="Shape 18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y="3938587" x="1655761"/>
              <a:ext cy="2187575" cx="1641474"/>
            </a:xfrm>
            <a:prstGeom prst="rect">
              <a:avLst/>
            </a:prstGeom>
          </p:spPr>
        </p:pic>
        <p:sp>
          <p:nvSpPr>
            <p:cNvPr id="189" name="Shape 189"/>
            <p:cNvSpPr/>
            <p:nvPr/>
          </p:nvSpPr>
          <p:spPr>
            <a:xfrm>
              <a:off y="3938587" x="1655761"/>
              <a:ext cy="2187574" cx="1641475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grpSp>
        <p:nvGrpSpPr>
          <p:cNvPr id="190" name="Shape 190"/>
          <p:cNvGrpSpPr/>
          <p:nvPr/>
        </p:nvGrpSpPr>
        <p:grpSpPr>
          <a:xfrm>
            <a:off y="3810000" x="5621337"/>
            <a:ext cy="2587625" cx="1981199"/>
            <a:chOff y="3810000" x="5621337"/>
            <a:chExt cy="2587625" cx="1981199"/>
          </a:xfrm>
        </p:grpSpPr>
        <p:pic>
          <p:nvPicPr>
            <p:cNvPr id="191" name="Shape 191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y="3810000" x="5621337"/>
              <a:ext cy="2587625" cx="1981199"/>
            </a:xfrm>
            <a:prstGeom prst="rect">
              <a:avLst/>
            </a:prstGeom>
          </p:spPr>
        </p:pic>
        <p:sp>
          <p:nvSpPr>
            <p:cNvPr id="192" name="Shape 192"/>
            <p:cNvSpPr/>
            <p:nvPr/>
          </p:nvSpPr>
          <p:spPr>
            <a:xfrm>
              <a:off y="3810000" x="5621337"/>
              <a:ext cy="2587625" cx="19811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359" name="Shape 3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0" name="Shape 360"/>
          <p:cNvSpPr txBox="1"/>
          <p:nvPr/>
        </p:nvSpPr>
        <p:spPr>
          <a:xfrm>
            <a:off y="228600" x="304800"/>
            <a:ext cy="4987924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347662" marL="6905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Gigantism – hypersecretion</a:t>
            </a:r>
          </a:p>
          <a:p>
            <a:r>
              <a:t/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43000" x="4191000"/>
            <a:ext cy="2579687" cx="2057399"/>
          </a:xfrm>
          <a:prstGeom prst="rect">
            <a:avLst/>
          </a:prstGeom>
        </p:spPr>
      </p:pic>
      <p:pic>
        <p:nvPicPr>
          <p:cNvPr id="362" name="Shape 3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19200" x="6324600"/>
            <a:ext cy="1885950" cx="2619375"/>
          </a:xfrm>
          <a:prstGeom prst="rect">
            <a:avLst/>
          </a:prstGeom>
        </p:spPr>
      </p:pic>
      <p:sp>
        <p:nvSpPr>
          <p:cNvPr id="363" name="Shape 363"/>
          <p:cNvSpPr txBox="1"/>
          <p:nvPr/>
        </p:nvSpPr>
        <p:spPr>
          <a:xfrm>
            <a:off y="228600" x="4495800"/>
            <a:ext cy="9144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Acromegaly – hypersection in adulthood</a:t>
            </a:r>
          </a:p>
          <a:p>
            <a:r>
              <a:t/>
            </a:r>
          </a:p>
        </p:txBody>
      </p:sp>
      <p:pic>
        <p:nvPicPr>
          <p:cNvPr id="364" name="Shape 36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4114800" x="4197350"/>
            <a:ext cy="2133600" cx="4946649"/>
          </a:xfrm>
          <a:prstGeom prst="rect">
            <a:avLst/>
          </a:prstGeom>
        </p:spPr>
      </p:pic>
      <p:pic>
        <p:nvPicPr>
          <p:cNvPr id="365" name="Shape 36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209800" x="0"/>
            <a:ext cy="4268786" cx="2451100"/>
          </a:xfrm>
          <a:prstGeom prst="rect">
            <a:avLst/>
          </a:prstGeom>
        </p:spPr>
      </p:pic>
      <p:pic>
        <p:nvPicPr>
          <p:cNvPr id="366" name="Shape 36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1447800" x="2133600"/>
            <a:ext cy="3940174" cx="19399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9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90600" x="228600"/>
            <a:ext cy="4571999" cx="2692399"/>
          </a:xfrm>
          <a:prstGeom prst="rect">
            <a:avLst/>
          </a:prstGeom>
        </p:spPr>
      </p:pic>
      <p:sp>
        <p:nvSpPr>
          <p:cNvPr id="200" name="Shape 200"/>
          <p:cNvSpPr txBox="1"/>
          <p:nvPr/>
        </p:nvSpPr>
        <p:spPr>
          <a:xfrm>
            <a:off y="60325" x="457200"/>
            <a:ext cy="625475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5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Nervous vs. Endocrine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y="1066800" x="2819400"/>
            <a:ext cy="2389186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Nervous System</a:t>
            </a:r>
          </a:p>
          <a:p>
            <a:pPr algn="l" rtl="0" lvl="0" marR="0" indent="-341312" marL="341312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Electro-Chemical messenger</a:t>
            </a:r>
          </a:p>
          <a:p>
            <a:pPr algn="l" rtl="0" lvl="0" marR="0" indent="-341312" marL="341312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</a:p>
          <a:p>
            <a:pPr algn="l" rtl="0" lvl="0" marR="0" indent="-341312" marL="341312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Specific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y="4800600" x="2133600"/>
            <a:ext cy="1785937" cx="40338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Endocrine System</a:t>
            </a:r>
          </a:p>
          <a:p>
            <a:pPr algn="l" rtl="0" lvl="0" marR="0" indent="-341312" marL="341312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Hormone messenger</a:t>
            </a:r>
          </a:p>
          <a:p>
            <a:pPr algn="l" rtl="0" lvl="0" marR="0" indent="-341312" marL="341312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Long-term</a:t>
            </a:r>
          </a:p>
          <a:p>
            <a:pPr algn="l" rtl="0" lvl="0" marR="0" indent="-341312" marL="341312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6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971800" x="6096000"/>
            <a:ext cy="3733800" cx="27622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/>
        </p:nvSpPr>
        <p:spPr>
          <a:xfrm>
            <a:off y="122236" x="457200"/>
            <a:ext cy="1295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Types of Glands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y="1719261" x="457200"/>
            <a:ext cy="4411661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1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Endocrine</a:t>
            </a: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glands release their hormones directly into the blood stream.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1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Exocrine</a:t>
            </a: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glands release products into ducts first.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1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Prostaglandins</a:t>
            </a:r>
            <a:r>
              <a:rPr strike="noStrike" u="none" b="0" cap="none" baseline="0" sz="30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hormones which are released by mediator cells, and have effect only on the cells immediately around them.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8" name="Shape 2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09600" x="2362200"/>
            <a:ext cy="6248400" cx="4622800"/>
          </a:xfrm>
          <a:prstGeom prst="rect">
            <a:avLst/>
          </a:prstGeom>
        </p:spPr>
      </p:pic>
      <p:sp>
        <p:nvSpPr>
          <p:cNvPr id="219" name="Shape 219"/>
          <p:cNvSpPr txBox="1"/>
          <p:nvPr/>
        </p:nvSpPr>
        <p:spPr>
          <a:xfrm>
            <a:off y="0" x="457200"/>
            <a:ext cy="685799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Glands of the Endocrine Sys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38175" x="1079500"/>
            <a:ext cy="3502025" cx="6248399"/>
          </a:xfrm>
          <a:prstGeom prst="rect">
            <a:avLst/>
          </a:prstGeom>
        </p:spPr>
      </p:pic>
      <p:sp>
        <p:nvSpPr>
          <p:cNvPr id="227" name="Shape 227"/>
          <p:cNvSpPr txBox="1"/>
          <p:nvPr/>
        </p:nvSpPr>
        <p:spPr>
          <a:xfrm>
            <a:off y="0" x="457200"/>
            <a:ext cy="685799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Glands of the Endocrine Sys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y="4114800" x="0"/>
            <a:ext cy="2654299" cx="91440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of Gland		Hormone(s) Produced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Hypothalamus		Oxytocin, Anti-diuretic hormone (ADH)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Pituitary			(6 hormones, more later)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Thyroid			Thyroxin (T4), Calcitonin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Parathyroid		Parathormone (PTH)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Thymus			white blood cells into T lymphocytes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5" name="Shape 2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11200" x="1619250"/>
            <a:ext cy="3428999" cx="5333999"/>
          </a:xfrm>
          <a:prstGeom prst="rect">
            <a:avLst/>
          </a:prstGeom>
        </p:spPr>
      </p:pic>
      <p:sp>
        <p:nvSpPr>
          <p:cNvPr id="236" name="Shape 236"/>
          <p:cNvSpPr txBox="1"/>
          <p:nvPr/>
        </p:nvSpPr>
        <p:spPr>
          <a:xfrm>
            <a:off y="0" x="457200"/>
            <a:ext cy="685799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Glands of the Endocrine Sys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y="4114800" x="0"/>
            <a:ext cy="2654299" cx="9144000"/>
          </a:xfrm>
          <a:prstGeom prst="rect">
            <a:avLst/>
          </a:prstGeom>
          <a:noFill/>
          <a:ln>
            <a:noFill/>
          </a:ln>
        </p:spPr>
        <p:txBody>
          <a:bodyPr bIns="46800" rIns="90000" lIns="90000" tIns="468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1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of Gland		Hormone(s) Produced</a:t>
            </a:r>
          </a:p>
          <a:p>
            <a:r>
              <a:t/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Adrenal		cortisol and aldosterone (cortex)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epinephrine (medulla)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7. pancreas		glucagon and insulin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8. ovaries		estrogen and progesterone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strike="noStrike" u="none" b="0" cap="none" baseline="0" sz="24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9. testes		testosterone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/>
        </p:nvSpPr>
        <p:spPr>
          <a:xfrm>
            <a:off y="122236" x="457200"/>
            <a:ext cy="1295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Negative feedback control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y="1719261" x="457200"/>
            <a:ext cy="44116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1312" marL="3413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2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Almost all hormones use </a:t>
            </a:r>
            <a:r>
              <a:rPr strike="noStrike" u="none" b="0" cap="none" baseline="0" sz="2200" lang="en-US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strike="noStrike" u="none" b="0" cap="none" baseline="0" sz="22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feedback to control release.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2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stimulating hormone is released into the blood first.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2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target gland releases desired hormone.</a:t>
            </a:r>
          </a:p>
          <a:p>
            <a:pPr algn="l" rtl="0" lvl="0" marR="0" indent="-341312" marL="34131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strike="noStrike" u="none" b="0" cap="none" baseline="0" sz="2200" lang="en-US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 hormone reaches pituitary or hypothalamus and stops stimulating hormone.</a:t>
            </a:r>
          </a:p>
        </p:txBody>
      </p:sp>
      <p:grpSp>
        <p:nvGrpSpPr>
          <p:cNvPr id="246" name="Shape 246"/>
          <p:cNvGrpSpPr/>
          <p:nvPr/>
        </p:nvGrpSpPr>
        <p:grpSpPr>
          <a:xfrm>
            <a:off y="1752600" x="4533900"/>
            <a:ext cy="4343400" cx="4267200"/>
            <a:chOff y="1752600" x="4533900"/>
            <a:chExt cy="4343400" cx="4267200"/>
          </a:xfrm>
        </p:grpSpPr>
        <p:pic>
          <p:nvPicPr>
            <p:cNvPr id="247" name="Shape 24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y="1752600" x="4533900"/>
              <a:ext cy="4343400" cx="4267200"/>
            </a:xfrm>
            <a:prstGeom prst="rect">
              <a:avLst/>
            </a:prstGeom>
          </p:spPr>
        </p:pic>
        <p:sp>
          <p:nvSpPr>
            <p:cNvPr id="248" name="Shape 248"/>
            <p:cNvSpPr/>
            <p:nvPr/>
          </p:nvSpPr>
          <p:spPr>
            <a:xfrm>
              <a:off y="1752600" x="4533900"/>
              <a:ext cy="4343400" cx="426719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</p:bgPr>
    </p:bg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/>
        </p:nvSpPr>
        <p:spPr>
          <a:xfrm>
            <a:off y="122236" x="457200"/>
            <a:ext cy="1295400" cx="7543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strike="noStrike" u="none" b="1" cap="none" baseline="0" sz="3900" lang="en-US" i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Neuro-endocrine cooperation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76400" x="1066800"/>
            <a:ext cy="5097461" cx="7010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