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A2BCA83-0679-472A-B57A-3C09F0B956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211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5595427-9533-485F-9694-03528D751A61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CC39A19-C912-49A6-997F-D0174C61AA40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4580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77FEF06-B678-42E0-AF54-E0A747FAE642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B8FE6D21-35B2-489D-A96D-883C99870675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84C8B282-F46C-46E5-8BF9-DD791B51EC03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E7553508-7499-4441-8178-CC7C889DB7B1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053B8AD4-F515-4956-9419-11C02261E6DC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16ED88F7-EB1F-44D9-B6B2-2E6D540DB2EA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0484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56D86A7-94F0-4155-9C3D-7E77FE9719A4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1508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1EA0245-70F5-4EC8-95B1-762B51FC6AB0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B7853FD-A806-4090-9154-94D9B3C19AFC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2A88-8867-405D-991F-15EF7BB1F7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87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3534-57F3-45BD-B680-5C78F4C273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6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B20-AECA-4DDF-8AB7-43A768E0DD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12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469D-D7B2-4236-8EDC-13826510F5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42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A5E6-E72E-4B7D-B520-B21DFF5C3E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0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D40D-0876-48FE-978C-BCA656F8BB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-3838575"/>
            <a:ext cx="4062412" cy="1139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-3838575"/>
            <a:ext cx="4062413" cy="1139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7E8A-8800-4092-A80D-01E4AF4BC1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2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2636-395A-486E-8A71-3AF277C9E3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27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240-67DB-4382-ACFE-44E70642D4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30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4A7C-A814-4655-8832-8BC4F811E7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623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6994-B638-4507-B1EF-C070389AD8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7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76F7-5E9E-41FF-92D1-9B9FB506FD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82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7EE1-9B1E-446C-BBED-1271AE61AD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91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E29F-016F-45DC-889D-F3FDAB65FC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326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-3838575"/>
            <a:ext cx="2212975" cy="1139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-3838575"/>
            <a:ext cx="6488112" cy="1139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59F2-134E-4E9A-AC61-F967C6B9C1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16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2450"/>
            <a:ext cx="8853487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92163" y="-3838575"/>
            <a:ext cx="4062412" cy="113950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975" y="-3838575"/>
            <a:ext cx="4062413" cy="1139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2476-D1E2-47F8-B708-09617C36B4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24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52450"/>
            <a:ext cx="8853487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-3838575"/>
            <a:ext cx="4062412" cy="1139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975" y="-3838575"/>
            <a:ext cx="4062413" cy="1139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9DC1-74B6-4A19-9261-C81C481AF5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0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41F9-533C-4AAF-918D-F270C7661B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19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8B75-7DC2-4A2C-8DDA-0201239968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47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BBEC-A784-4D27-A9EF-33233F4079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00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936E-69A8-4719-BDB3-F3CE78E381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8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4CE1-1FAA-4A83-98DB-861D33182B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9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20CD-DB91-4BCF-BD1A-054F7F885D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75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0B4F-80EA-49EE-9C23-6B20639442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2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78FF8F-CA3C-4E91-8A36-6DE57533F3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2450"/>
            <a:ext cx="88534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-3838575"/>
            <a:ext cx="8277225" cy="113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8263"/>
            <a:ext cx="2344738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418263"/>
            <a:ext cx="3192462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8263"/>
            <a:ext cx="2344738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F84AA20-D7E5-4AE1-BF13-27D4E04A76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96875" y="234950"/>
            <a:ext cx="9461500" cy="1612900"/>
          </a:xfrm>
        </p:spPr>
        <p:txBody>
          <a:bodyPr tIns="3888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CA" smtClean="0"/>
              <a:t>The Ear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419225"/>
            <a:ext cx="67945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8091487" cy="10255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Static Equilibrium (position)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75" y="1763713"/>
            <a:ext cx="4200525" cy="4535487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Vestibule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The </a:t>
            </a:r>
            <a:r>
              <a:rPr lang="en-US" sz="2800" b="1" smtClean="0"/>
              <a:t>saccule</a:t>
            </a:r>
            <a:r>
              <a:rPr lang="en-US" sz="2800" smtClean="0"/>
              <a:t> and </a:t>
            </a:r>
            <a:r>
              <a:rPr lang="en-US" sz="2800" b="1" smtClean="0"/>
              <a:t>utricle</a:t>
            </a:r>
            <a:r>
              <a:rPr lang="en-US" sz="2800" smtClean="0"/>
              <a:t> contain a gel filled with </a:t>
            </a:r>
            <a:r>
              <a:rPr lang="en-US" sz="2800" b="1" smtClean="0"/>
              <a:t>otoliths</a:t>
            </a:r>
            <a:r>
              <a:rPr lang="en-US" sz="2800" smtClean="0"/>
              <a:t>, that move when we tilt our head.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Otoliths- are calcium carbonate, gravity pulls on these molecules then sends impulse to brain as to position of head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381125"/>
            <a:ext cx="4078287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52450"/>
            <a:ext cx="8855075" cy="12604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Proprioceptors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619250"/>
            <a:ext cx="8278812" cy="5040313"/>
          </a:xfrm>
        </p:spPr>
        <p:txBody>
          <a:bodyPr/>
          <a:lstStyle/>
          <a:p>
            <a:pPr marL="684213" indent="-682625" eaLnBrk="1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Found in</a:t>
            </a:r>
          </a:p>
          <a:p>
            <a:pPr marL="1484313" lvl="1" indent="-568325" eaLnBrk="1">
              <a:buFont typeface="Times New Roman" pitchFamily="16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Muscles</a:t>
            </a:r>
          </a:p>
          <a:p>
            <a:pPr marL="1484313" lvl="1" indent="-568325" eaLnBrk="1">
              <a:buFont typeface="Times New Roman" pitchFamily="16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Tendons</a:t>
            </a:r>
          </a:p>
          <a:p>
            <a:pPr marL="1484313" lvl="1" indent="-568325" eaLnBrk="1">
              <a:buFont typeface="Times New Roman" pitchFamily="16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Joints</a:t>
            </a:r>
          </a:p>
          <a:p>
            <a:pPr marL="684213" indent="-682625" eaLnBrk="1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They send information to brain about body position</a:t>
            </a:r>
          </a:p>
          <a:p>
            <a:pPr marL="684213" indent="-682625" eaLnBrk="1">
              <a:buFont typeface="Times New Roman" pitchFamily="16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CA" smtClean="0"/>
              <a:t>ex. they allow you to be able dress in the dark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619250"/>
            <a:ext cx="36433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5013" y="395288"/>
            <a:ext cx="8589962" cy="855662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Large Divisions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389063"/>
            <a:ext cx="73914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49263"/>
            <a:ext cx="8856662" cy="136525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Protection and Health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7938" y="1984375"/>
            <a:ext cx="4040187" cy="46323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Pinna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collects sound waves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Auditory Canal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funnels sound to tympanic membrane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prevent infection by secreting ear wax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Eustachian Tube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mtClean="0"/>
              <a:t>equalizes pressure in the middle ear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103438"/>
            <a:ext cx="41402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95313" y="234950"/>
            <a:ext cx="8589962" cy="11525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Detail Ear Structure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457325"/>
            <a:ext cx="7223125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58788"/>
            <a:ext cx="8856662" cy="13557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Hearing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3" y="2027238"/>
            <a:ext cx="4040187" cy="5151437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Tympanic Membrane (ear drum)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converts sound waves into mechanical vibrations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1800" smtClean="0"/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Ossicles (hammer, anvil, stirrup)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transfer vibrations from ear drum to oval window</a:t>
            </a:r>
          </a:p>
          <a:p>
            <a:pPr marL="862013" lvl="1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protect inner ear from loud sound (pull away from drum)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1800" smtClean="0"/>
          </a:p>
          <a:p>
            <a:pPr marL="430213" indent="-323850" eaLnBrk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1800" smtClean="0"/>
              <a:t>Oval Window</a:t>
            </a:r>
          </a:p>
          <a:p>
            <a:pPr marL="862013" lvl="1" eaLnBrk="1">
              <a:lnSpc>
                <a:spcPct val="80000"/>
              </a:lnSpc>
              <a:spcAft>
                <a:spcPts val="1425"/>
              </a:spcAft>
              <a:buSzPct val="75000"/>
              <a:buFont typeface="Symbol" charset="2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1800" smtClean="0"/>
              <a:t>barrier between middle ear (air) and inner ear (fluid)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05388" y="1800225"/>
            <a:ext cx="4354512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33200" rIns="90000" bIns="45000"/>
          <a:lstStyle>
            <a:lvl1pPr marL="430213" indent="-323850"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862013"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75000"/>
              </a:lnSpc>
              <a:spcBef>
                <a:spcPts val="700"/>
              </a:spcBef>
              <a:buSzPct val="45000"/>
              <a:buFont typeface="Wingdings" charset="2"/>
              <a:buChar char=""/>
            </a:pPr>
            <a:r>
              <a:rPr lang="en-CA" sz="2800">
                <a:solidFill>
                  <a:srgbClr val="000080"/>
                </a:solidFill>
                <a:cs typeface="Arial Unicode MS" charset="0"/>
              </a:rPr>
              <a:t>Round window</a:t>
            </a:r>
          </a:p>
          <a:p>
            <a:pPr lvl="1" eaLnBrk="1">
              <a:lnSpc>
                <a:spcPct val="75000"/>
              </a:lnSpc>
              <a:spcBef>
                <a:spcPts val="600"/>
              </a:spcBef>
              <a:buSzPct val="75000"/>
              <a:buFont typeface="Symbol" charset="2"/>
              <a:buChar char=""/>
            </a:pPr>
            <a:r>
              <a:rPr lang="en-CA" sz="2400">
                <a:solidFill>
                  <a:srgbClr val="000080"/>
                </a:solidFill>
                <a:cs typeface="Arial Unicode MS" charset="0"/>
              </a:rPr>
              <a:t>relieve fluid pressure (liquids can not be compressed)</a:t>
            </a:r>
          </a:p>
          <a:p>
            <a:pPr eaLnBrk="1">
              <a:lnSpc>
                <a:spcPct val="75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CA" sz="2400">
              <a:solidFill>
                <a:srgbClr val="000080"/>
              </a:solidFill>
              <a:cs typeface="Arial Unicode MS" charset="0"/>
            </a:endParaRPr>
          </a:p>
          <a:p>
            <a:pPr eaLnBrk="1">
              <a:lnSpc>
                <a:spcPct val="75000"/>
              </a:lnSpc>
              <a:spcBef>
                <a:spcPts val="700"/>
              </a:spcBef>
              <a:buSzPct val="45000"/>
              <a:buFont typeface="Wingdings" charset="2"/>
              <a:buChar char=""/>
            </a:pPr>
            <a:r>
              <a:rPr lang="en-CA" sz="2800">
                <a:solidFill>
                  <a:srgbClr val="000080"/>
                </a:solidFill>
                <a:cs typeface="Arial Unicode MS" charset="0"/>
              </a:rPr>
              <a:t>Cochlea</a:t>
            </a:r>
          </a:p>
          <a:p>
            <a:pPr lvl="1" eaLnBrk="1">
              <a:lnSpc>
                <a:spcPct val="75000"/>
              </a:lnSpc>
              <a:spcBef>
                <a:spcPts val="600"/>
              </a:spcBef>
              <a:buSzPct val="75000"/>
              <a:buFont typeface="Symbol" charset="2"/>
              <a:buChar char=""/>
            </a:pPr>
            <a:r>
              <a:rPr lang="en-CA" sz="2400">
                <a:solidFill>
                  <a:srgbClr val="000080"/>
                </a:solidFill>
                <a:cs typeface="Arial Unicode MS" charset="0"/>
              </a:rPr>
              <a:t>mechanical energy (or sound) is converted into nerve impulses</a:t>
            </a:r>
          </a:p>
          <a:p>
            <a:pPr eaLnBrk="1">
              <a:lnSpc>
                <a:spcPct val="75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CA" sz="2400">
              <a:solidFill>
                <a:srgbClr val="000080"/>
              </a:solidFill>
              <a:cs typeface="Arial Unicode MS" charset="0"/>
            </a:endParaRPr>
          </a:p>
          <a:p>
            <a:pPr eaLnBrk="1">
              <a:lnSpc>
                <a:spcPct val="75000"/>
              </a:lnSpc>
              <a:spcBef>
                <a:spcPts val="700"/>
              </a:spcBef>
              <a:buSzPct val="45000"/>
              <a:buFont typeface="Wingdings" charset="2"/>
              <a:buChar char=""/>
            </a:pPr>
            <a:r>
              <a:rPr lang="en-CA" sz="2800">
                <a:solidFill>
                  <a:srgbClr val="000080"/>
                </a:solidFill>
                <a:cs typeface="Arial Unicode MS" charset="0"/>
              </a:rPr>
              <a:t>Auditory Nerve</a:t>
            </a:r>
          </a:p>
          <a:p>
            <a:pPr lvl="1" eaLnBrk="1">
              <a:lnSpc>
                <a:spcPct val="75000"/>
              </a:lnSpc>
              <a:spcBef>
                <a:spcPts val="600"/>
              </a:spcBef>
              <a:buSzPct val="75000"/>
              <a:buFont typeface="Symbol" charset="2"/>
              <a:buChar char=""/>
            </a:pPr>
            <a:r>
              <a:rPr lang="en-CA" sz="2400">
                <a:solidFill>
                  <a:srgbClr val="000080"/>
                </a:solidFill>
                <a:cs typeface="Arial Unicode MS" charset="0"/>
              </a:rPr>
              <a:t>carries impulses to the temporal lobe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15875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88963" y="360363"/>
            <a:ext cx="8589962" cy="10795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Hearing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1619250"/>
            <a:ext cx="2160587" cy="1150938"/>
          </a:xfrm>
          <a:prstGeom prst="rect">
            <a:avLst/>
          </a:prstGeom>
          <a:solidFill>
            <a:srgbClr val="FF99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78840" rIns="108000" bIns="63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Sound wave hit </a:t>
            </a:r>
            <a:r>
              <a:rPr lang="en-CA" b="1">
                <a:solidFill>
                  <a:srgbClr val="000000"/>
                </a:solidFill>
              </a:rPr>
              <a:t>pinna</a:t>
            </a:r>
            <a:r>
              <a:rPr lang="en-CA">
                <a:solidFill>
                  <a:srgbClr val="000000"/>
                </a:solidFill>
              </a:rPr>
              <a:t> and aplify through the auditory canal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1979613" cy="1260475"/>
          </a:xfrm>
          <a:prstGeom prst="rect">
            <a:avLst/>
          </a:prstGeom>
          <a:solidFill>
            <a:srgbClr val="83CA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78840" rIns="108000" bIns="63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Wave hit </a:t>
            </a:r>
            <a:r>
              <a:rPr lang="en-CA" b="1">
                <a:solidFill>
                  <a:srgbClr val="000000"/>
                </a:solidFill>
              </a:rPr>
              <a:t>eardrum</a:t>
            </a:r>
            <a:r>
              <a:rPr lang="en-CA">
                <a:solidFill>
                  <a:srgbClr val="000000"/>
                </a:solidFill>
              </a:rPr>
              <a:t>, which cause ossicles to vibrate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59450" y="1619250"/>
            <a:ext cx="1800225" cy="1150938"/>
          </a:xfrm>
          <a:prstGeom prst="rect">
            <a:avLst/>
          </a:prstGeom>
          <a:solidFill>
            <a:srgbClr val="83CA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78840" rIns="108000" bIns="63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Vibration passed onto </a:t>
            </a:r>
            <a:r>
              <a:rPr lang="en-CA" b="1">
                <a:solidFill>
                  <a:srgbClr val="000000"/>
                </a:solidFill>
              </a:rPr>
              <a:t>oval window</a:t>
            </a:r>
            <a:r>
              <a:rPr lang="en-CA">
                <a:solidFill>
                  <a:srgbClr val="000000"/>
                </a:solidFill>
              </a:rPr>
              <a:t> into inner ear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019925" y="3060700"/>
            <a:ext cx="900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0538" y="3240088"/>
            <a:ext cx="1979612" cy="1400175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The vibrations </a:t>
            </a:r>
            <a:r>
              <a:rPr lang="en-CA" b="1" i="1">
                <a:solidFill>
                  <a:srgbClr val="000000"/>
                </a:solidFill>
              </a:rPr>
              <a:t>change</a:t>
            </a:r>
            <a:r>
              <a:rPr lang="en-CA">
                <a:solidFill>
                  <a:srgbClr val="000000"/>
                </a:solidFill>
              </a:rPr>
              <a:t> to pressure waves because of fluid in the inner ear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19588" y="3240088"/>
            <a:ext cx="1800225" cy="1146175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Vibrations travel down the cochlea to the </a:t>
            </a:r>
            <a:r>
              <a:rPr lang="en-CA" b="1">
                <a:solidFill>
                  <a:srgbClr val="000000"/>
                </a:solidFill>
              </a:rPr>
              <a:t>organ of Cort</a:t>
            </a:r>
            <a:r>
              <a:rPr lang="en-CA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00113" y="3240088"/>
            <a:ext cx="2519362" cy="1400175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On the base of the organ of Corti is the basilar membrane where the </a:t>
            </a:r>
            <a:r>
              <a:rPr lang="en-CA" b="1">
                <a:solidFill>
                  <a:srgbClr val="000000"/>
                </a:solidFill>
              </a:rPr>
              <a:t>hair cells</a:t>
            </a:r>
            <a:r>
              <a:rPr lang="en-CA">
                <a:solidFill>
                  <a:srgbClr val="000000"/>
                </a:solidFill>
              </a:rPr>
              <a:t> (receptors) are located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80288" y="5040313"/>
            <a:ext cx="1619250" cy="1655762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The hair cells synapse with the auditory nerve and an impluse is made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519363" y="5040313"/>
            <a:ext cx="1979612" cy="1146175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The stereocilia bend against the </a:t>
            </a:r>
            <a:r>
              <a:rPr lang="en-CA" b="1">
                <a:solidFill>
                  <a:srgbClr val="000000"/>
                </a:solidFill>
              </a:rPr>
              <a:t>tectorial membrane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00113" y="5010150"/>
            <a:ext cx="1439862" cy="1146175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The hair cells contain </a:t>
            </a:r>
            <a:r>
              <a:rPr lang="en-CA" b="1">
                <a:solidFill>
                  <a:srgbClr val="000000"/>
                </a:solidFill>
              </a:rPr>
              <a:t>stereocilia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859338" y="5040313"/>
            <a:ext cx="2160587" cy="1655762"/>
          </a:xfrm>
          <a:prstGeom prst="rect">
            <a:avLst/>
          </a:prstGeom>
          <a:solidFill>
            <a:srgbClr val="FFFF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108000" tIns="63000" rIns="108000" bIns="63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CA">
                <a:solidFill>
                  <a:srgbClr val="000000"/>
                </a:solidFill>
              </a:rPr>
              <a:t>The hair cells sense the bending of the stereocilia and relay this message to the nerves.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8280400" y="900113"/>
            <a:ext cx="720725" cy="344487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CA">
                <a:solidFill>
                  <a:srgbClr val="000000"/>
                </a:solidFill>
              </a:rPr>
              <a:t>outer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8280400" y="1619250"/>
            <a:ext cx="720725" cy="3444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CA">
                <a:solidFill>
                  <a:srgbClr val="000000"/>
                </a:solidFill>
              </a:rPr>
              <a:t>inner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8280400" y="1260475"/>
            <a:ext cx="900113" cy="344488"/>
          </a:xfrm>
          <a:prstGeom prst="rect">
            <a:avLst/>
          </a:prstGeom>
          <a:solidFill>
            <a:srgbClr val="83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CA">
                <a:solidFill>
                  <a:srgbClr val="000000"/>
                </a:solidFill>
              </a:rPr>
              <a:t>middle</a:t>
            </a:r>
          </a:p>
        </p:txBody>
      </p:sp>
      <p:cxnSp>
        <p:nvCxnSpPr>
          <p:cNvPr id="8209" name="AutoShape 16"/>
          <p:cNvCxnSpPr>
            <a:cxnSpLocks noChangeShapeType="1"/>
            <a:stCxn id="9218" idx="3"/>
            <a:endCxn id="9219" idx="1"/>
          </p:cNvCxnSpPr>
          <p:nvPr/>
        </p:nvCxnSpPr>
        <p:spPr bwMode="auto">
          <a:xfrm>
            <a:off x="3060700" y="2193925"/>
            <a:ext cx="358775" cy="555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AutoShape 17"/>
          <p:cNvCxnSpPr>
            <a:cxnSpLocks noChangeShapeType="1"/>
            <a:stCxn id="9218" idx="3"/>
            <a:endCxn id="9219" idx="1"/>
          </p:cNvCxnSpPr>
          <p:nvPr/>
        </p:nvCxnSpPr>
        <p:spPr bwMode="auto">
          <a:xfrm>
            <a:off x="3060700" y="2193925"/>
            <a:ext cx="358775" cy="555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1" name="AutoShape 18"/>
          <p:cNvCxnSpPr>
            <a:cxnSpLocks noChangeShapeType="1"/>
            <a:stCxn id="9220" idx="3"/>
            <a:endCxn id="9222" idx="0"/>
          </p:cNvCxnSpPr>
          <p:nvPr/>
        </p:nvCxnSpPr>
        <p:spPr bwMode="auto">
          <a:xfrm>
            <a:off x="7559675" y="2193925"/>
            <a:ext cx="271463" cy="10461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19"/>
          <p:cNvCxnSpPr>
            <a:cxnSpLocks noChangeShapeType="1"/>
            <a:stCxn id="9222" idx="1"/>
            <a:endCxn id="9223" idx="3"/>
          </p:cNvCxnSpPr>
          <p:nvPr/>
        </p:nvCxnSpPr>
        <p:spPr bwMode="auto">
          <a:xfrm flipH="1" flipV="1">
            <a:off x="6119813" y="3813175"/>
            <a:ext cx="719137" cy="127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20"/>
          <p:cNvCxnSpPr>
            <a:cxnSpLocks noChangeShapeType="1"/>
            <a:stCxn id="9223" idx="1"/>
            <a:endCxn id="9224" idx="3"/>
          </p:cNvCxnSpPr>
          <p:nvPr/>
        </p:nvCxnSpPr>
        <p:spPr bwMode="auto">
          <a:xfrm flipH="1">
            <a:off x="3419475" y="3813175"/>
            <a:ext cx="900113" cy="128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21"/>
          <p:cNvCxnSpPr>
            <a:cxnSpLocks noChangeShapeType="1"/>
            <a:stCxn id="9224" idx="1"/>
            <a:endCxn id="9227" idx="1"/>
          </p:cNvCxnSpPr>
          <p:nvPr/>
        </p:nvCxnSpPr>
        <p:spPr bwMode="auto">
          <a:xfrm>
            <a:off x="900113" y="3940175"/>
            <a:ext cx="1587" cy="16430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22"/>
          <p:cNvCxnSpPr>
            <a:cxnSpLocks noChangeShapeType="1"/>
            <a:stCxn id="9227" idx="0"/>
            <a:endCxn id="9226" idx="0"/>
          </p:cNvCxnSpPr>
          <p:nvPr/>
        </p:nvCxnSpPr>
        <p:spPr bwMode="auto">
          <a:xfrm>
            <a:off x="1619250" y="5010150"/>
            <a:ext cx="1890713" cy="301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AutoShape 23"/>
          <p:cNvCxnSpPr>
            <a:cxnSpLocks noChangeShapeType="1"/>
            <a:stCxn id="9226" idx="2"/>
            <a:endCxn id="9228" idx="2"/>
          </p:cNvCxnSpPr>
          <p:nvPr/>
        </p:nvCxnSpPr>
        <p:spPr bwMode="auto">
          <a:xfrm>
            <a:off x="3509963" y="6186488"/>
            <a:ext cx="2430462" cy="509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AutoShape 24"/>
          <p:cNvCxnSpPr>
            <a:cxnSpLocks noChangeShapeType="1"/>
            <a:stCxn id="9228" idx="0"/>
            <a:endCxn id="9225" idx="0"/>
          </p:cNvCxnSpPr>
          <p:nvPr/>
        </p:nvCxnSpPr>
        <p:spPr bwMode="auto">
          <a:xfrm>
            <a:off x="5940425" y="5040313"/>
            <a:ext cx="2251075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AutoShape 25"/>
          <p:cNvCxnSpPr>
            <a:cxnSpLocks noChangeShapeType="1"/>
            <a:stCxn id="9219" idx="0"/>
            <a:endCxn id="9220" idx="0"/>
          </p:cNvCxnSpPr>
          <p:nvPr/>
        </p:nvCxnSpPr>
        <p:spPr bwMode="auto">
          <a:xfrm>
            <a:off x="4410075" y="1619250"/>
            <a:ext cx="225107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58788"/>
            <a:ext cx="8855075" cy="801687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Cross Section of Organ of Corti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39863"/>
            <a:ext cx="40401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619250"/>
            <a:ext cx="4400550" cy="4679950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CA" sz="2200" smtClean="0"/>
              <a:t>-A membrane (sail) moves with vibrations in fluid.</a:t>
            </a:r>
          </a:p>
          <a:p>
            <a:pPr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CA" sz="2200" smtClean="0"/>
              <a:t>-This brushes hair cells attached to sensory neurons.</a:t>
            </a:r>
          </a:p>
          <a:p>
            <a:pPr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CA" sz="2200" smtClean="0"/>
              <a:t>-If enough hair moves, an impulse will begin</a:t>
            </a:r>
            <a:r>
              <a:rPr lang="en-CA" sz="2800" smtClean="0"/>
              <a:t>.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140200"/>
            <a:ext cx="39592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912100" cy="16129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Dynamic Equilibrium (motion)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99125" y="1979613"/>
            <a:ext cx="4200525" cy="4598987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b="1" smtClean="0"/>
              <a:t>Semicircular Canals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Three, one for each plane of motion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Fluid in a canal will move with motion, and push on a </a:t>
            </a:r>
            <a:r>
              <a:rPr lang="en-US" sz="2800" i="1" smtClean="0"/>
              <a:t>cupula</a:t>
            </a:r>
            <a:r>
              <a:rPr lang="en-US" sz="2800" smtClean="0"/>
              <a:t> attached at the bottom.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800" smtClean="0"/>
              <a:t>The </a:t>
            </a:r>
            <a:r>
              <a:rPr lang="en-US" sz="2800" i="1" smtClean="0"/>
              <a:t>cupula</a:t>
            </a:r>
            <a:r>
              <a:rPr lang="en-US" sz="2800" smtClean="0"/>
              <a:t> moves and this fires the nerve impluse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79613"/>
            <a:ext cx="55435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60363"/>
            <a:ext cx="8589963" cy="10255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/>
              <a:t>Semicircular Canal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39863"/>
            <a:ext cx="6354763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34482</TotalTime>
  <Words>406</Words>
  <Application>Microsoft Office PowerPoint</Application>
  <PresentationFormat>Custom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DejaVu Sans</vt:lpstr>
      <vt:lpstr>Times New Roman</vt:lpstr>
      <vt:lpstr>Arial Unicode MS</vt:lpstr>
      <vt:lpstr>Wingdings</vt:lpstr>
      <vt:lpstr>Symbol</vt:lpstr>
      <vt:lpstr>Office Theme</vt:lpstr>
      <vt:lpstr>1_Office Theme</vt:lpstr>
      <vt:lpstr>The Ear</vt:lpstr>
      <vt:lpstr>Large Divisions</vt:lpstr>
      <vt:lpstr>Protection and Health</vt:lpstr>
      <vt:lpstr>Detail Ear Structure</vt:lpstr>
      <vt:lpstr>Hearing</vt:lpstr>
      <vt:lpstr>Hearing</vt:lpstr>
      <vt:lpstr>Cross Section of Organ of Corti</vt:lpstr>
      <vt:lpstr>Dynamic Equilibrium (motion)</vt:lpstr>
      <vt:lpstr>Semicircular Canal</vt:lpstr>
      <vt:lpstr>Static Equilibrium (position)</vt:lpstr>
      <vt:lpstr>Proprioceptors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</dc:title>
  <dc:creator>Daniel Standring</dc:creator>
  <cp:lastModifiedBy>Windows User</cp:lastModifiedBy>
  <cp:revision>5</cp:revision>
  <cp:lastPrinted>1601-01-01T00:00:00Z</cp:lastPrinted>
  <dcterms:created xsi:type="dcterms:W3CDTF">2009-11-03T01:26:20Z</dcterms:created>
  <dcterms:modified xsi:type="dcterms:W3CDTF">2014-02-06T16:25:13Z</dcterms:modified>
</cp:coreProperties>
</file>