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2750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69C2138D-60DA-417A-A03B-8993AE5E6AD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024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E667E6-D388-40E8-926D-28216DEA3099}" type="slidenum">
              <a:rPr lang="en-CA"/>
              <a:pPr/>
              <a:t>1</a:t>
            </a:fld>
            <a:endParaRPr lang="en-CA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AF48C2-A8F7-4DF4-B086-12181D309F11}" type="slidenum">
              <a:rPr lang="en-CA"/>
              <a:pPr/>
              <a:t>10</a:t>
            </a:fld>
            <a:endParaRPr lang="en-CA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6E81A3-0A23-4C62-A606-20F8CCC94704}" type="slidenum">
              <a:rPr lang="en-CA"/>
              <a:pPr/>
              <a:t>11</a:t>
            </a:fld>
            <a:endParaRPr lang="en-CA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625DCB-F319-4A75-BDE2-6D7FBDB354BF}" type="slidenum">
              <a:rPr lang="en-CA"/>
              <a:pPr/>
              <a:t>12</a:t>
            </a:fld>
            <a:endParaRPr lang="en-CA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BC5E69-7EE4-405E-B988-0F219F88D950}" type="slidenum">
              <a:rPr lang="en-CA"/>
              <a:pPr/>
              <a:t>13</a:t>
            </a:fld>
            <a:endParaRPr lang="en-CA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B97BAB-3A18-4396-83F1-2655912C7826}" type="slidenum">
              <a:rPr lang="en-CA"/>
              <a:pPr/>
              <a:t>14</a:t>
            </a:fld>
            <a:endParaRPr lang="en-CA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C29D31-57B6-40B3-8B89-2573A622F28B}" type="slidenum">
              <a:rPr lang="en-CA"/>
              <a:pPr/>
              <a:t>15</a:t>
            </a:fld>
            <a:endParaRPr lang="en-CA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9E2E88-DBD5-40F0-88F7-70422A8D9DB3}" type="slidenum">
              <a:rPr lang="en-CA"/>
              <a:pPr/>
              <a:t>16</a:t>
            </a:fld>
            <a:endParaRPr lang="en-CA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265E18-0746-4150-933F-8A8B531FBDFA}" type="slidenum">
              <a:rPr lang="en-CA"/>
              <a:pPr/>
              <a:t>17</a:t>
            </a:fld>
            <a:endParaRPr lang="en-CA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C2A44C-E41F-4EE1-9253-6F6B67FB815A}" type="slidenum">
              <a:rPr lang="en-CA"/>
              <a:pPr/>
              <a:t>18</a:t>
            </a:fld>
            <a:endParaRPr lang="en-CA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2833D6-6B4E-447B-8C01-67D903867F2F}" type="slidenum">
              <a:rPr lang="en-CA"/>
              <a:pPr/>
              <a:t>19</a:t>
            </a:fld>
            <a:endParaRPr lang="en-CA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564474-0B36-4E1D-9C17-B92E98590798}" type="slidenum">
              <a:rPr lang="en-CA"/>
              <a:pPr/>
              <a:t>2</a:t>
            </a:fld>
            <a:endParaRPr lang="en-CA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D8C7F2-8007-4DCC-925A-1E195DB8FE71}" type="slidenum">
              <a:rPr lang="en-CA"/>
              <a:pPr/>
              <a:t>20</a:t>
            </a:fld>
            <a:endParaRPr lang="en-CA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967807-C666-43B1-92C4-9821180169A4}" type="slidenum">
              <a:rPr lang="en-CA"/>
              <a:pPr/>
              <a:t>21</a:t>
            </a:fld>
            <a:endParaRPr lang="en-CA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E2DF0-AADA-413B-9C25-5ADE3DAEC8DA}" type="slidenum">
              <a:rPr lang="en-CA"/>
              <a:pPr/>
              <a:t>22</a:t>
            </a:fld>
            <a:endParaRPr lang="en-CA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331CE5-AAA4-4D3D-B54F-88AE992DA8E6}" type="slidenum">
              <a:rPr lang="en-CA"/>
              <a:pPr/>
              <a:t>23</a:t>
            </a:fld>
            <a:endParaRPr lang="en-CA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D038D1-FF69-468A-AB6B-4916D882F72E}" type="slidenum">
              <a:rPr lang="en-CA"/>
              <a:pPr/>
              <a:t>24</a:t>
            </a:fld>
            <a:endParaRPr lang="en-CA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13C7DE-5649-42D5-BE2E-C8E0505A56DD}" type="slidenum">
              <a:rPr lang="en-CA"/>
              <a:pPr/>
              <a:t>25</a:t>
            </a:fld>
            <a:endParaRPr lang="en-CA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EB8590-8E23-469E-B587-9B0B116EB718}" type="slidenum">
              <a:rPr lang="en-CA"/>
              <a:pPr/>
              <a:t>26</a:t>
            </a:fld>
            <a:endParaRPr lang="en-CA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4BFC20-8175-47AE-93CE-81F70FA74185}" type="slidenum">
              <a:rPr lang="en-CA"/>
              <a:pPr/>
              <a:t>27</a:t>
            </a:fld>
            <a:endParaRPr lang="en-CA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8E48CF-5382-4A74-9BA4-F0AAE2D5F98E}" type="slidenum">
              <a:rPr lang="en-CA"/>
              <a:pPr/>
              <a:t>3</a:t>
            </a:fld>
            <a:endParaRPr lang="en-CA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46E7E8-6E3C-4F76-9396-804A83242DFD}" type="slidenum">
              <a:rPr lang="en-CA"/>
              <a:pPr/>
              <a:t>4</a:t>
            </a:fld>
            <a:endParaRPr lang="en-CA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C92261-AA14-43B6-8CC7-494F163E0965}" type="slidenum">
              <a:rPr lang="en-CA"/>
              <a:pPr/>
              <a:t>5</a:t>
            </a:fld>
            <a:endParaRPr lang="en-CA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FDCC9A-CD6A-4B01-8120-95DD8AD17452}" type="slidenum">
              <a:rPr lang="en-CA"/>
              <a:pPr/>
              <a:t>6</a:t>
            </a:fld>
            <a:endParaRPr lang="en-CA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CCD5AE-8DCB-4389-A2D6-7D5F968C5E34}" type="slidenum">
              <a:rPr lang="en-CA"/>
              <a:pPr/>
              <a:t>7</a:t>
            </a:fld>
            <a:endParaRPr lang="en-CA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829178-3DC5-483E-8409-27964324EEA1}" type="slidenum">
              <a:rPr lang="en-CA"/>
              <a:pPr/>
              <a:t>8</a:t>
            </a:fld>
            <a:endParaRPr lang="en-CA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4C4DD3-26AA-4E2A-A762-637612E64304}" type="slidenum">
              <a:rPr lang="en-CA"/>
              <a:pPr/>
              <a:t>9</a:t>
            </a:fld>
            <a:endParaRPr lang="en-CA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C6C9BB-4B04-412D-B666-CA8D79E6725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82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F5953B-8F2B-42F6-A00F-C1FC1C259E9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415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30D859-C535-47BC-AD4D-D8D12F1BA7F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42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BB319E-93F0-4E8D-8B3B-46A3563C1F8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535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4B008-06FE-435B-8539-FC9D390DF13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888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16BE6D-B2F3-4B7D-A982-05D5A03178F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94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312914-0B74-427D-BE7A-7C761488981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06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4D3CF8-F027-4FE1-B8DF-ED90D1C4C5E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334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74984E-BCF7-4AE2-BB2F-6662F76B0D3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4775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DA412B-0FF6-469B-A77B-1086B428A66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741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8E96B1-A2BC-4BBD-BBD1-D5D2C7A2E78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66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3A6459-262D-4C39-9B8A-64DFA1E079B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795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EDCA52-D5C5-4922-97F5-EEEF1B7E834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265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FAFEDD-E73B-4E88-8E0D-58A33001D07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06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6150" y="0"/>
            <a:ext cx="2274888" cy="675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5437" cy="675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CA058C-6461-46FC-9CDE-39C41645D6D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84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78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A05660FC-291C-47B4-BEF3-C2B91F47011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8480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78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90678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4337050"/>
            <a:ext cx="9067800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3190CC45-D675-4DBB-94DB-9938ECC0B7C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304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78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77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338" y="4337050"/>
            <a:ext cx="4457700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4E0D1357-55FF-43B2-A7BD-CA5B57F4A8E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903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78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E2720661-815E-46FB-A97F-ADD753FA943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9846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78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3DA31808-E2FD-4E65-ACB4-256034CBE3C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796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78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0338743E-E9AF-4353-B233-0CC4819C367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61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E07F92-AFBC-4DEB-AFBD-FA10B7FB3D7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79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88BCB3-363A-4A44-AB0D-92C6834189A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415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42A9A4-7D5C-4CF7-A463-06327CA9C5C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54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C2FCE0-1125-4679-B87E-E1121B29C42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65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ABE0AC-537A-46D4-AC1D-9CB31978658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83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AD1C0B-8923-48D2-8658-9B797D9749A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87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7BDCF9-E465-483C-B9E4-0CCF87472BE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85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38C01C14-FD1A-4BD6-AA13-F8B2C3DEA3B2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47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4846E86C-D0CF-41E9-AABF-D92979FE3CB6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imp.com/colorblin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HOW WE SEE!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74775"/>
            <a:ext cx="4859338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8272462" cy="84455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Brightness Perception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70550" y="1619250"/>
            <a:ext cx="4200525" cy="5140325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/>
              <a:t>The brightness of an object depends on the light reflected from itself and its background.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84325"/>
            <a:ext cx="3862387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8589962" cy="1023938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Nearsightedness (Myopia)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0400" y="1800225"/>
            <a:ext cx="4200525" cy="4535488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/>
              <a:t>Able to see near objects well and has difficulty seeing objects that are far away</a:t>
            </a:r>
          </a:p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/>
              <a:t>The image is focused infront of the retina</a:t>
            </a:r>
          </a:p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/>
              <a:t>Corrected with concave lens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979613"/>
            <a:ext cx="4200525" cy="37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8272462" cy="84455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Farsightedness (Hyperopia)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9788" y="1800225"/>
            <a:ext cx="4200525" cy="4535488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/>
              <a:t>Is present, a person is able to see distant objects well and has difficulty seeing objects that are near.</a:t>
            </a:r>
          </a:p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/>
              <a:t>Image is focused behind the retina</a:t>
            </a:r>
          </a:p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/>
              <a:t>Corrected with a convex lens.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60588"/>
            <a:ext cx="4200525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6831012" cy="1023938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Astigmatism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944688"/>
            <a:ext cx="4200525" cy="4535487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/>
              <a:t>Uneven curvature of the cornea and causes a distortion in vision.</a:t>
            </a:r>
          </a:p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/>
              <a:t>Corrected with a shaped lens.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979613"/>
            <a:ext cx="420052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7191375" cy="84455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Blindness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1260475"/>
            <a:ext cx="8567738" cy="4859338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800"/>
              <a:t>Night Blindness</a:t>
            </a:r>
          </a:p>
          <a:p>
            <a:pPr marL="862013" lvl="1">
              <a:lnSpc>
                <a:spcPct val="90000"/>
              </a:lnSpc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400"/>
              <a:t>severe vitamin A deficiency leads to a lack of </a:t>
            </a:r>
            <a:r>
              <a:rPr lang="en-US" sz="2400">
                <a:latin typeface="Arial-BoldMT" charset="0"/>
              </a:rPr>
              <a:t>rhodopsin.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800"/>
              <a:t>Cataracts</a:t>
            </a:r>
          </a:p>
          <a:p>
            <a:pPr marL="862013" lvl="1">
              <a:lnSpc>
                <a:spcPct val="90000"/>
              </a:lnSpc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US"/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800"/>
              <a:t>Glaucoma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US" sz="2800"/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800"/>
              <a:t>Diabetic Retinopathy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US" sz="280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00450"/>
            <a:ext cx="4325937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7731125" cy="84455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Glaucoma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2163" y="1584325"/>
            <a:ext cx="8567737" cy="3276600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/>
              <a:t>increased pressure within the eyeball.</a:t>
            </a:r>
          </a:p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/>
              <a:t>aqueous humor builds up and increases pressure within the eye. </a:t>
            </a:r>
          </a:p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/>
              <a:t>damage the optic nerve directly or restrict blood flow, thus damaging the optic nerve indirectly.</a:t>
            </a:r>
          </a:p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/>
              <a:t>lead to blind spots in the visual field. </a:t>
            </a:r>
          </a:p>
          <a:p>
            <a:pPr marL="430213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/>
              <a:t>can cause permanent blindness.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79950"/>
            <a:ext cx="458152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177800"/>
            <a:ext cx="8589962" cy="900113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Glaucoma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619250"/>
            <a:ext cx="4200525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500563"/>
            <a:ext cx="5040312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-93663"/>
            <a:ext cx="9070975" cy="1355726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Cataracts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/>
              <a:t>the lens becomes cloudy.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/>
              <a:t>Cataracts are caused by changes in the chemical makeup of the lens.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/>
              <a:t>With age, the lens becomes thicker and less clear.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51438" y="1768475"/>
            <a:ext cx="4425950" cy="4989513"/>
          </a:xfrm>
        </p:spPr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39975"/>
            <a:ext cx="41402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7011987" cy="1023938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Cataracts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319213"/>
            <a:ext cx="3887788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500563"/>
            <a:ext cx="5640387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-93663"/>
            <a:ext cx="9070975" cy="1355726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Diabetic Retinopathy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1438" y="1768475"/>
            <a:ext cx="4425950" cy="4989513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800"/>
              <a:t>Diabetic retinopathy refers to damage to the blood vessels of the retina caused by diabetes. </a:t>
            </a:r>
          </a:p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US" sz="2800"/>
          </a:p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800"/>
              <a:t>As new blood vessels grow on the retina, blurred vision or temporary blindness can result.</a:t>
            </a:r>
          </a:p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US" sz="2800"/>
          </a:p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800"/>
              <a:t>Scare tissue can form and cause blindness where old blood vessles were attached to the retina.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03238" y="1768475"/>
            <a:ext cx="4425950" cy="4989513"/>
          </a:xfrm>
        </p:spPr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171700"/>
            <a:ext cx="4349750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-93663"/>
            <a:ext cx="9070975" cy="1355726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Objects focus on Retina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998788"/>
            <a:ext cx="44259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438" y="1768475"/>
            <a:ext cx="4425950" cy="4899025"/>
          </a:xfrm>
          <a:ln/>
        </p:spPr>
        <p:txBody>
          <a:bodyPr/>
          <a:lstStyle/>
          <a:p>
            <a:pPr marL="430213" indent="-323850"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/>
              <a:t>The image is focused on the fovea centralis is:</a:t>
            </a:r>
          </a:p>
          <a:p>
            <a:pPr marL="862013" lvl="1"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/>
              <a:t>Smaller</a:t>
            </a:r>
          </a:p>
          <a:p>
            <a:pPr marL="862013" lvl="1"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/>
              <a:t>Upside down</a:t>
            </a:r>
          </a:p>
          <a:p>
            <a:pPr marL="862013" lvl="1"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/>
              <a:t>Reversed left and right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7551737" cy="84455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Diabetic Retinopathy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800225"/>
            <a:ext cx="491966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552950"/>
            <a:ext cx="5999163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1"/>
          <p:cNvSpPr>
            <a:spLocks noChangeArrowheads="1" noChangeShapeType="1" noTextEdit="1"/>
          </p:cNvSpPr>
          <p:nvPr/>
        </p:nvSpPr>
        <p:spPr bwMode="auto">
          <a:xfrm>
            <a:off x="1260475" y="1439863"/>
            <a:ext cx="7199313" cy="32591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20648"/>
                <a:gd name="adj2" fmla="val 0"/>
              </a:avLst>
            </a:prstTxWarp>
          </a:bodyPr>
          <a:lstStyle/>
          <a:p>
            <a:pPr algn="ctr"/>
            <a:r>
              <a:rPr lang="en-US" sz="360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FOR FUN!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5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0"/>
            <a:ext cx="72993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84200"/>
            <a:ext cx="403225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419475"/>
            <a:ext cx="51244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00225"/>
            <a:ext cx="5207000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184400"/>
            <a:ext cx="427355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68413" y="234950"/>
            <a:ext cx="7731125" cy="1023938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Connectivity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360363"/>
            <a:ext cx="6032500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69938" y="234950"/>
            <a:ext cx="8589962" cy="84455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Vision (cont.)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403350"/>
            <a:ext cx="8567738" cy="4535488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800"/>
              <a:t>Retina</a:t>
            </a:r>
          </a:p>
          <a:p>
            <a:pPr marL="862013"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400"/>
              <a:t>Converts light energy to nervous impulses</a:t>
            </a:r>
          </a:p>
          <a:p>
            <a:pPr marL="862013"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400"/>
              <a:t>Rods</a:t>
            </a:r>
          </a:p>
          <a:p>
            <a:pPr marL="1293813" lvl="2" indent="-21590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000"/>
              <a:t>detect shades of black and white, excellent with motion, can work in low light. (peripheral)</a:t>
            </a:r>
          </a:p>
          <a:p>
            <a:pPr marL="862013"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400"/>
              <a:t>Cones</a:t>
            </a:r>
          </a:p>
          <a:p>
            <a:pPr marL="1293813" lvl="2" indent="-215900">
              <a:buFont typeface="Times New Roman" pitchFamily="16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000"/>
              <a:t>Detect colour, excellent with detail, require lots of light. (central vision) - </a:t>
            </a:r>
            <a:r>
              <a:rPr lang="en-US" sz="2000">
                <a:hlinkClick r:id="rId3"/>
              </a:rPr>
              <a:t>http://wimp.com/colorblind/</a:t>
            </a:r>
            <a:r>
              <a:rPr lang="en-US" sz="2000"/>
              <a:t> </a:t>
            </a:r>
          </a:p>
          <a:p>
            <a:pPr marL="862013"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400"/>
              <a:t>Fovea Centralis (Macula)</a:t>
            </a:r>
          </a:p>
          <a:p>
            <a:pPr marL="1293813" lvl="2" indent="-21590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000"/>
              <a:t>Filled with only cones (for detail vision)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5" y="177800"/>
            <a:ext cx="8589963" cy="846138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Vision (cont.)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775" y="1439863"/>
            <a:ext cx="8567738" cy="2184400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/>
              <a:t>Retina (cont.)</a:t>
            </a:r>
          </a:p>
          <a:p>
            <a:pPr marL="862013" lvl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400"/>
              <a:t>Blind Spot</a:t>
            </a:r>
          </a:p>
          <a:p>
            <a:pPr marL="1293813" lvl="2" indent="-21590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000"/>
              <a:t>Area where optic nerve leaves eye. No room for sensory receptors.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00450"/>
            <a:ext cx="7920037" cy="31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7011987" cy="1023938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Reflexes of Sight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584325"/>
            <a:ext cx="4200525" cy="4535488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400"/>
              <a:t>Light reflex</a:t>
            </a:r>
          </a:p>
          <a:p>
            <a:pPr marL="862013" lv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000"/>
              <a:t>bright light causes the iris to enlarge and the pupil to get smaller, while low light causes the opposite.</a:t>
            </a:r>
          </a:p>
          <a:p>
            <a:pPr marL="862013" lv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000"/>
          </a:p>
          <a:p>
            <a:pPr marL="430213" indent="-32385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400"/>
              <a:t>Accommodation Reflex</a:t>
            </a:r>
          </a:p>
          <a:p>
            <a:pPr marL="862013" lvl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000"/>
              <a:t>pupil size and lens shape changes with distance.  For far objects the lens is stretched flat, while for close objects it bulges out.</a:t>
            </a:r>
          </a:p>
          <a:p>
            <a:pPr marL="430213" indent="-32385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00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97025"/>
            <a:ext cx="4200525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40200"/>
            <a:ext cx="3667125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7372350" cy="84455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Chemistry of Sight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619250"/>
            <a:ext cx="4200525" cy="4535488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600"/>
              <a:t>Rods and Cones contain rhodopsin pigments.</a:t>
            </a:r>
          </a:p>
          <a:p>
            <a:pPr marL="430213" indent="-323850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US" sz="2600"/>
          </a:p>
          <a:p>
            <a:pPr marL="430213" indent="-323850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600"/>
              <a:t>Rhodopsin is made up of Vitamin A and Opsin. </a:t>
            </a:r>
          </a:p>
          <a:p>
            <a:pPr marL="430213" indent="-323850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US" sz="260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00225"/>
            <a:ext cx="4500563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7551737" cy="84455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Chemistry (cont.)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70550" y="2224088"/>
            <a:ext cx="4200525" cy="4535487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600"/>
              <a:t>When rhodopsin is struck by light it splits and alters the cell chemistry, causing the neuron to fire.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439863"/>
            <a:ext cx="5143500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8272462" cy="84455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Chemistry (cont.)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70550" y="2224088"/>
            <a:ext cx="4200525" cy="4535487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600"/>
              <a:t>Cones see color by using three types of rhodopsin; one for each primary color (Red, green, blue).</a:t>
            </a:r>
          </a:p>
          <a:p>
            <a:pPr marL="430213" indent="-323850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US" sz="2600"/>
          </a:p>
          <a:p>
            <a:pPr marL="430213" indent="-323850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sz="2600"/>
              <a:t>If you are </a:t>
            </a:r>
            <a:r>
              <a:rPr lang="en-US" sz="2600" i="1"/>
              <a:t>colour blind,</a:t>
            </a:r>
            <a:r>
              <a:rPr lang="en-US" sz="2600"/>
              <a:t> you have deficiency in a specific cone type.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39863"/>
            <a:ext cx="46799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268413" y="234950"/>
            <a:ext cx="7912100" cy="84455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Depth Perception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2163" y="1439863"/>
            <a:ext cx="8567737" cy="4535487"/>
          </a:xfrm>
          <a:ln/>
        </p:spPr>
        <p:txBody>
          <a:bodyPr lIns="90000" tIns="46800" rIns="90000" bIns="46800"/>
          <a:lstStyle/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/>
              <a:t>Memory (brain)</a:t>
            </a:r>
          </a:p>
          <a:p>
            <a:pPr marL="862013" lvl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400"/>
              <a:t>The size a known object has on your brain.</a:t>
            </a:r>
          </a:p>
          <a:p>
            <a:pPr marL="862013" lvl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400"/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/>
              <a:t>Moving parallax (diff distances, diff speed)</a:t>
            </a:r>
          </a:p>
          <a:p>
            <a:pPr marL="862013" lvl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400"/>
              <a:t>When you move your head from side to side, objects that are close to you move rapidly across your retina. However, objects that are far away move very little.</a:t>
            </a:r>
          </a:p>
          <a:p>
            <a:pPr marL="862013" lvl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400"/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/>
              <a:t>Stereo vision (overlapping fields of view)</a:t>
            </a:r>
          </a:p>
          <a:p>
            <a:pPr marL="862013" lvl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400"/>
              <a:t>Each eye receives a different image of an object on its retina because each eye is about 2 inches apart.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631</Words>
  <Application>Microsoft Office PowerPoint</Application>
  <PresentationFormat>Custom</PresentationFormat>
  <Paragraphs>113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Times New Roman</vt:lpstr>
      <vt:lpstr>Arial</vt:lpstr>
      <vt:lpstr>DejaVu Sans</vt:lpstr>
      <vt:lpstr>Wingdings</vt:lpstr>
      <vt:lpstr>Arial-BoldMT</vt:lpstr>
      <vt:lpstr>Office Theme</vt:lpstr>
      <vt:lpstr>Office Theme</vt:lpstr>
      <vt:lpstr>HOW WE SEE!</vt:lpstr>
      <vt:lpstr>Objects focus on Retina</vt:lpstr>
      <vt:lpstr>Vision (cont.)</vt:lpstr>
      <vt:lpstr>Vision (cont.)</vt:lpstr>
      <vt:lpstr>Reflexes of Sight</vt:lpstr>
      <vt:lpstr>Chemistry of Sight</vt:lpstr>
      <vt:lpstr>Chemistry (cont.)</vt:lpstr>
      <vt:lpstr>Chemistry (cont.)</vt:lpstr>
      <vt:lpstr>Depth Perception</vt:lpstr>
      <vt:lpstr>Brightness Perception</vt:lpstr>
      <vt:lpstr>Nearsightedness (Myopia)</vt:lpstr>
      <vt:lpstr>Farsightedness (Hyperopia)</vt:lpstr>
      <vt:lpstr>Astigmatism</vt:lpstr>
      <vt:lpstr>Blindness</vt:lpstr>
      <vt:lpstr>Glaucoma </vt:lpstr>
      <vt:lpstr>Glaucoma</vt:lpstr>
      <vt:lpstr>Cataracts</vt:lpstr>
      <vt:lpstr>Cataracts</vt:lpstr>
      <vt:lpstr>Diabetic Retinopathy </vt:lpstr>
      <vt:lpstr>Diabetic Retinopathy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Connectivity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SEE!</dc:title>
  <dc:creator>Daniel Standring</dc:creator>
  <cp:lastModifiedBy>Windows User</cp:lastModifiedBy>
  <cp:revision>2</cp:revision>
  <cp:lastPrinted>1601-01-01T00:00:00Z</cp:lastPrinted>
  <dcterms:created xsi:type="dcterms:W3CDTF">2009-11-02T23:42:19Z</dcterms:created>
  <dcterms:modified xsi:type="dcterms:W3CDTF">2014-02-06T16:23:13Z</dcterms:modified>
</cp:coreProperties>
</file>