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772400" cy="10058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3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398962" y="9555161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93000"/>
              </a:lnSpc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4673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57" name="Shape 57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dirty="0"/>
          </a:p>
        </p:txBody>
      </p:sp>
      <p:sp>
        <p:nvSpPr>
          <p:cNvPr id="58" name="Shape 58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4" name="Shape 174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 dirty="0"/>
          </a:p>
        </p:txBody>
      </p:sp>
      <p:sp>
        <p:nvSpPr>
          <p:cNvPr id="74" name="Shape 74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38237" y="763587"/>
            <a:ext cx="5494337" cy="37703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777875" y="4776787"/>
            <a:ext cx="6216650" cy="4435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6025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6025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0262" cy="500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138237" y="763587"/>
            <a:ext cx="5495924" cy="37719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777875" y="4776787"/>
            <a:ext cx="621665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5061" cy="452278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38237" y="763587"/>
            <a:ext cx="5492749" cy="37687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8277224" cy="498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marL="4800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marL="6629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448050" y="6419850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083425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5074" cy="1260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8278811" cy="49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marL="4800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marL="6629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448050" y="6419850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083425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4040187" cy="4989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marL="74295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/>
            </a:lvl2pPr>
            <a:lvl3pPr marL="114300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160020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/>
            </a:lvl4pPr>
            <a:lvl5pPr marL="2057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5pPr>
            <a:lvl6pPr marL="2514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marL="34290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marL="48006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marL="662940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083425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2687636"/>
            <a:ext cx="9931400" cy="1160462"/>
            <a:chOff x="0" y="2687636"/>
            <a:chExt cx="9931400" cy="1160462"/>
          </a:xfrm>
        </p:grpSpPr>
        <p:grpSp>
          <p:nvGrpSpPr>
            <p:cNvPr id="11" name="Shape 11"/>
            <p:cNvGrpSpPr/>
            <p:nvPr/>
          </p:nvGrpSpPr>
          <p:grpSpPr>
            <a:xfrm>
              <a:off x="320675" y="2806700"/>
              <a:ext cx="784225" cy="523874"/>
              <a:chOff x="320675" y="2806700"/>
              <a:chExt cx="784225" cy="523874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320675" y="2806700"/>
                <a:ext cx="482599" cy="523874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42950" y="2806700"/>
                <a:ext cx="361950" cy="523874"/>
              </a:xfrm>
              <a:prstGeom prst="rect">
                <a:avLst/>
              </a:prstGeom>
              <a:gradFill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457200" y="3271836"/>
              <a:ext cx="812799" cy="523874"/>
              <a:chOff x="457200" y="3271836"/>
              <a:chExt cx="812799" cy="523874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457200" y="3271836"/>
                <a:ext cx="465137" cy="523874"/>
              </a:xfrm>
              <a:prstGeom prst="rect">
                <a:avLst/>
              </a:prstGeom>
              <a:solidFill>
                <a:srgbClr val="FFCF0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863600" y="3271836"/>
                <a:ext cx="406399" cy="523874"/>
              </a:xfrm>
              <a:prstGeom prst="rect">
                <a:avLst/>
              </a:prstGeom>
              <a:gradFill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" name="Shape 17"/>
            <p:cNvSpPr/>
            <p:nvPr/>
          </p:nvSpPr>
          <p:spPr>
            <a:xfrm>
              <a:off x="0" y="3192461"/>
              <a:ext cx="617537" cy="465137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700087" y="2687636"/>
              <a:ext cx="34924" cy="1160462"/>
            </a:xfrm>
            <a:prstGeom prst="rect">
              <a:avLst/>
            </a:prstGeom>
            <a:solidFill>
              <a:srgbClr val="1C1C1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10800000" flipH="1">
              <a:off x="349250" y="3594100"/>
              <a:ext cx="9582150" cy="61912"/>
            </a:xfrm>
            <a:prstGeom prst="rect">
              <a:avLst/>
            </a:prstGeom>
            <a:gradFill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2200" y="1847850"/>
            <a:ext cx="8564562" cy="1608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092200" y="6888161"/>
            <a:ext cx="2097087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779837" y="6888161"/>
            <a:ext cx="3189287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559675" y="6888161"/>
            <a:ext cx="2097087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67799" cy="498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3487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8277224" cy="498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93000"/>
              </a:lnSpc>
              <a:spcBef>
                <a:spcPts val="0"/>
              </a:spcBef>
              <a:spcAft>
                <a:spcPts val="140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110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50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48050" y="6419850"/>
            <a:ext cx="3192462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083425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93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Sensory Reception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439862" y="1812925"/>
            <a:ext cx="7199311" cy="4487861"/>
          </a:xfrm>
          <a:prstGeom prst="rect">
            <a:avLst/>
          </a:prstGeom>
        </p:spPr>
      </p:pic>
      <p:sp>
        <p:nvSpPr>
          <p:cNvPr id="54" name="Shape 54"/>
          <p:cNvSpPr/>
          <p:nvPr/>
        </p:nvSpPr>
        <p:spPr>
          <a:xfrm>
            <a:off x="4547500" y="1652300"/>
            <a:ext cx="380099" cy="380099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68412" y="234950"/>
            <a:ext cx="8589961" cy="1023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Nourishment (cont.)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2968625" y="1763711"/>
            <a:ext cx="6931024" cy="45354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Chamber filled with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Vitreous Humour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brings nutrients to the lens.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Pores in the ciliary muscles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nutrients to diffuse from the posterior to the anterior chamber.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Chamber filled with </a:t>
            </a: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Aqueous Humour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brings nutrients to the cornea and the front of the lens.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39750" y="1439862"/>
            <a:ext cx="2316161" cy="5280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Layer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4040187" cy="4989512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Rods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light receptors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Cones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color receptors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Fovea centrailis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high density of cones, provides acute vision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9950" y="2033586"/>
            <a:ext cx="4679949" cy="40862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Noteable Stuctures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033962" y="1979611"/>
            <a:ext cx="4040187" cy="4989512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Lens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focuses light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Humours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-support eyeball with pressure of fluids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Optic nerve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transmitter to brain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Optic disc</a:t>
            </a: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blind spot, where nerve connets with eye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14387" y="2160586"/>
            <a:ext cx="3865562" cy="377983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you sense.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900112" y="1800225"/>
            <a:ext cx="3060700" cy="893762"/>
          </a:xfrm>
          <a:prstGeom prst="rect">
            <a:avLst/>
          </a:prstGeom>
          <a:solidFill>
            <a:srgbClr val="FFFF00"/>
          </a:solidFill>
          <a:ln w="360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000" tIns="78825" rIns="108000" bIns="63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Sensory Receptors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nerve endings that gather sensory information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240086" y="3240086"/>
            <a:ext cx="3419474" cy="893762"/>
          </a:xfrm>
          <a:prstGeom prst="rect">
            <a:avLst/>
          </a:prstGeom>
          <a:solidFill>
            <a:srgbClr val="00FF00"/>
          </a:solidFill>
          <a:ln w="360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000" tIns="78825" rIns="108000" bIns="63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Sensation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when neural impulses arrive at cerebral cortex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759450" y="4686300"/>
            <a:ext cx="3419474" cy="893762"/>
          </a:xfrm>
          <a:prstGeom prst="rect">
            <a:avLst/>
          </a:prstGeom>
          <a:solidFill>
            <a:srgbClr val="FF00FF"/>
          </a:solidFill>
          <a:ln w="36000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000" tIns="78825" rIns="108000" bIns="6300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Perception</a:t>
            </a:r>
            <a:r>
              <a:rPr lang="en-US" sz="18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how cerebral cortex interprets the sensory information.</a:t>
            </a:r>
          </a:p>
        </p:txBody>
      </p:sp>
      <p:cxnSp>
        <p:nvCxnSpPr>
          <p:cNvPr id="67" name="Shape 67"/>
          <p:cNvCxnSpPr/>
          <p:nvPr/>
        </p:nvCxnSpPr>
        <p:spPr>
          <a:xfrm>
            <a:off x="2430461" y="2693986"/>
            <a:ext cx="2522536" cy="546099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Shape 68"/>
          <p:cNvCxnSpPr/>
          <p:nvPr/>
        </p:nvCxnSpPr>
        <p:spPr>
          <a:xfrm>
            <a:off x="4949825" y="4133850"/>
            <a:ext cx="2520949" cy="554037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791325" y="1439862"/>
            <a:ext cx="2389187" cy="2189161"/>
          </a:xfrm>
          <a:prstGeom prst="rect">
            <a:avLst/>
          </a:prstGeom>
        </p:spPr>
      </p:pic>
      <p:pic>
        <p:nvPicPr>
          <p:cNvPr id="70" name="Shape 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90562" y="4500562"/>
            <a:ext cx="2909887" cy="216058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5074" cy="12604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Sensory </a:t>
            </a:r>
            <a:r>
              <a:rPr lang="en-US" sz="4400" b="1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Adapation</a:t>
            </a:r>
            <a:endParaRPr lang="en-US" sz="44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8278811" cy="49879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Large amounts of sensory information is being sent to the brain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The brain filters out insignificant information this is called SENSORY ADAPATION.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You brain telling you that there is pressure on your feet from the ground.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Your brain telling you that the room temperature is cool or warm.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92162" y="1979611"/>
            <a:ext cx="4040187" cy="4989512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Four types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800" b="0" i="1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Photoreceptors</a:t>
            </a:r>
            <a:r>
              <a:rPr lang="en-US" sz="28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react to light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800" b="0" i="1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Chemoreceptors</a:t>
            </a:r>
            <a:r>
              <a:rPr lang="en-US" sz="28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chemical reactions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800" b="0" i="1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Mechanoreceptors</a:t>
            </a:r>
            <a:r>
              <a:rPr lang="en-US" sz="28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physical contact</a:t>
            </a:r>
          </a:p>
          <a:p>
            <a:pPr marL="742950" marR="0" lvl="1" indent="-285750" algn="l" rtl="0">
              <a:lnSpc>
                <a:spcPct val="93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800" b="0" i="1" u="none" strike="noStrike" cap="none" baseline="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Thermoreceptors</a:t>
            </a:r>
            <a:r>
              <a:rPr lang="en-US" sz="28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- temperature</a:t>
            </a:r>
          </a:p>
        </p:txBody>
      </p:sp>
      <p:pic>
        <p:nvPicPr>
          <p:cNvPr id="1026" name="Picture 2" descr="https://lh5.googleusercontent.com/XSr07PrMkx7jRvu1sQvZtti56extxc9UAoVs_i-gEJbM2Pw_xvSSAvUrF_rZ7l2TcVlJSbfXEQE6bHMICsjgUzrd48YNEnQOXkMngEpl5AldNs5tPyLe1LKFAMtt6u2ezj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2" y="1874837"/>
            <a:ext cx="518267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755650" y="0"/>
            <a:ext cx="8567737" cy="8429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 Structure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841375"/>
            <a:ext cx="10080624" cy="6718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Layer</a:t>
            </a:r>
          </a:p>
        </p:txBody>
      </p:sp>
      <p:pic>
        <p:nvPicPr>
          <p:cNvPr id="114" name="Shape 114"/>
          <p:cNvPicPr preferRelativeResize="0">
            <a:picLocks noGrp="1"/>
          </p:cNvPicPr>
          <p:nvPr>
            <p:ph type="clipArt" idx="2"/>
          </p:nvPr>
        </p:nvPicPr>
        <p:blipFill>
          <a:blip r:embed="rId4"/>
          <a:stretch>
            <a:fillRect/>
          </a:stretch>
        </p:blipFill>
        <p:spPr>
          <a:xfrm>
            <a:off x="468312" y="2170111"/>
            <a:ext cx="4570412" cy="448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8962" y="538162"/>
            <a:ext cx="8589961" cy="1023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Eye Protection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12775" y="1800225"/>
            <a:ext cx="8567737" cy="45354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Conjunctiva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membrane lining the inside of eyelids and across the front of the eye. Prevents objects from moving behind the eye.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Fat Deposits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Cushioning the eye during impacts.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Sclera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Strong outer membrane. Gives shape to eye, and helps with accommodation.</a:t>
            </a:r>
          </a:p>
          <a:p>
            <a:endParaRPr lang="en-US" sz="2400" b="0" i="0" u="none" strike="noStrike" cap="none" baseline="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380286" y="360362"/>
            <a:ext cx="1998661" cy="19796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03237" y="554037"/>
            <a:ext cx="8856662" cy="1262062"/>
          </a:xfrm>
          <a:prstGeom prst="rect">
            <a:avLst/>
          </a:prstGeom>
          <a:noFill/>
          <a:ln>
            <a:noFill/>
          </a:ln>
        </p:spPr>
        <p:txBody>
          <a:bodyPr lIns="0" tIns="388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Intermediate Layer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06912" y="1979611"/>
            <a:ext cx="4567237" cy="4989512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Choroid</a:t>
            </a: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absorbs scatter light, </a:t>
            </a:r>
            <a:r>
              <a:rPr lang="en-US" sz="3200" b="0" i="0" u="none" strike="noStrike" cap="none" baseline="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inludes</a:t>
            </a: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blood vessels (food)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Iris</a:t>
            </a: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regulates amount of light entering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Pupil</a:t>
            </a: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opening of light</a:t>
            </a: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3200" b="1" i="0" u="none" strike="noStrike" cap="none" baseline="0" dirty="0" err="1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Ciliary</a:t>
            </a:r>
            <a:r>
              <a:rPr lang="en-US" sz="3200" b="1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muscles</a:t>
            </a:r>
            <a:r>
              <a:rPr lang="en-US" sz="3200" b="0" i="0" u="none" strike="noStrike" cap="none" baseline="0" dirty="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 – change shape of lens to focus</a:t>
            </a:r>
          </a:p>
        </p:txBody>
      </p:sp>
      <p:pic>
        <p:nvPicPr>
          <p:cNvPr id="2050" name="Picture 2" descr="https://lh4.googleusercontent.com/V4pY0EzAYDogveSaIvJnxlR9MjlNMQ6Y2PlLgfNtL-b2VPWtWwqvI2YOfngYoSQUNQZA6mKbKd5ukibiX6AxKyNkOHzmsarlnNcstXN2WtuqdNTAXwsRZv7E2R12TyCLB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" y="1951037"/>
            <a:ext cx="447107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539750" y="6419850"/>
            <a:ext cx="2344737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79425" y="1979611"/>
            <a:ext cx="4200524" cy="45354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 Deposits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close energy source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Arial"/>
              <a:buChar char="●"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Choroid layer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−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enriched with blood vessels. Brings in nutrients and removes wastes.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679950" y="1619250"/>
            <a:ext cx="5191125" cy="4859336"/>
          </a:xfrm>
          <a:prstGeom prst="rect">
            <a:avLst/>
          </a:prstGeom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949325" y="539750"/>
            <a:ext cx="8589961" cy="8445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Nourishment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320</Words>
  <Application>Microsoft Office PowerPoint</Application>
  <PresentationFormat>Custom</PresentationFormat>
  <Paragraphs>55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Theme</vt:lpstr>
      <vt:lpstr>Custom Theme</vt:lpstr>
      <vt:lpstr>Sensory Reception</vt:lpstr>
      <vt:lpstr>How you sense.</vt:lpstr>
      <vt:lpstr>Sensory Adapation</vt:lpstr>
      <vt:lpstr>Receptors</vt:lpstr>
      <vt:lpstr>Eye Structure</vt:lpstr>
      <vt:lpstr>External Layer</vt:lpstr>
      <vt:lpstr>Eye Protection</vt:lpstr>
      <vt:lpstr>Intermediate Layer </vt:lpstr>
      <vt:lpstr>Nourishment</vt:lpstr>
      <vt:lpstr>Nourishment (cont.)</vt:lpstr>
      <vt:lpstr>Internal Layer</vt:lpstr>
      <vt:lpstr>Other Noteable Stuctures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Reception</dc:title>
  <dc:creator>Daniel Standring</dc:creator>
  <cp:lastModifiedBy>Windows User</cp:lastModifiedBy>
  <cp:revision>2</cp:revision>
  <dcterms:modified xsi:type="dcterms:W3CDTF">2014-02-06T16:42:06Z</dcterms:modified>
</cp:coreProperties>
</file>