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80625" cy="7559675"/>
  <p:notesSz cx="7772400" cy="100584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92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4337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F7CCCBC-4DDE-4E00-80F6-87FC035F6A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97994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2E75C41-4D7B-4C06-B76D-4FDC87B8DD38}" type="slidenum">
              <a:rPr lang="en-CA"/>
              <a:pPr/>
              <a:t>1</a:t>
            </a:fld>
            <a:endParaRPr lang="en-CA"/>
          </a:p>
        </p:txBody>
      </p:sp>
      <p:sp>
        <p:nvSpPr>
          <p:cNvPr id="143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CD6181E-0F14-423A-9B1B-79B4FA02F13E}" type="slidenum">
              <a:rPr lang="en-CA"/>
              <a:pPr/>
              <a:t>10</a:t>
            </a:fld>
            <a:endParaRPr lang="en-CA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A8E1AB-EE4D-49CC-B50D-0926B83D630D}" type="slidenum">
              <a:rPr lang="en-CA"/>
              <a:pPr/>
              <a:t>11</a:t>
            </a:fld>
            <a:endParaRPr lang="en-CA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85C6AD-D7C0-4032-998E-26BD15478DDC}" type="slidenum">
              <a:rPr lang="en-CA"/>
              <a:pPr/>
              <a:t>2</a:t>
            </a:fld>
            <a:endParaRPr lang="en-CA"/>
          </a:p>
        </p:txBody>
      </p:sp>
      <p:sp>
        <p:nvSpPr>
          <p:cNvPr id="153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15D8EA-8510-4E59-BF43-467C1D16FD6F}" type="slidenum">
              <a:rPr lang="en-CA"/>
              <a:pPr/>
              <a:t>3</a:t>
            </a:fld>
            <a:endParaRPr lang="en-CA"/>
          </a:p>
        </p:txBody>
      </p:sp>
      <p:sp>
        <p:nvSpPr>
          <p:cNvPr id="163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1E2FC2-2510-4C41-ABBD-B8CCFB2436CA}" type="slidenum">
              <a:rPr lang="en-CA"/>
              <a:pPr/>
              <a:t>4</a:t>
            </a:fld>
            <a:endParaRPr lang="en-CA"/>
          </a:p>
        </p:txBody>
      </p:sp>
      <p:sp>
        <p:nvSpPr>
          <p:cNvPr id="174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F4CB08B-9A0B-4079-B885-13A2EB5903A2}" type="slidenum">
              <a:rPr lang="en-CA"/>
              <a:pPr/>
              <a:t>5</a:t>
            </a:fld>
            <a:endParaRPr lang="en-CA"/>
          </a:p>
        </p:txBody>
      </p:sp>
      <p:sp>
        <p:nvSpPr>
          <p:cNvPr id="184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5D2D76-E5BD-41CC-AF25-9633638FD16E}" type="slidenum">
              <a:rPr lang="en-CA"/>
              <a:pPr/>
              <a:t>6</a:t>
            </a:fld>
            <a:endParaRPr lang="en-CA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E28928-3320-47E5-A087-8D2183884D07}" type="slidenum">
              <a:rPr lang="en-CA"/>
              <a:pPr/>
              <a:t>7</a:t>
            </a:fld>
            <a:endParaRPr lang="en-CA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B5FE01-F570-426E-9883-8334B9B92D5B}" type="slidenum">
              <a:rPr lang="en-CA"/>
              <a:pPr/>
              <a:t>8</a:t>
            </a:fld>
            <a:endParaRPr lang="en-CA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7D7D4C-030D-4575-8A5E-DD2558049C0C}" type="slidenum">
              <a:rPr lang="en-CA"/>
              <a:pPr/>
              <a:t>9</a:t>
            </a:fld>
            <a:endParaRPr lang="en-CA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8DF86B9-7407-421C-98CE-226549F31A8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9445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0C178B-05E9-4866-9CF6-7A566E3B3B2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41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F604758-76B3-4B6C-915F-633E7FE6C88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48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C5D7E3DB-4D16-4B71-B177-DA7175A59335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81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259BD40C-0164-44CA-B321-4212842F0CC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988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3BB1454-4582-4D93-B50C-8275CAEF8A5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196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1CEE92-F698-490C-8A79-BC479E1CA88B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671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DF0FE01-E789-436D-A113-57CDF75982F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394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CD74AF-3365-4CD4-961F-56C6814A687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56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BB62E0A-2DF5-48DF-899D-DEFBE29D32C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601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DA298-2C72-429A-9663-748980511D3F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2191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E60E1F7-06B1-46B5-A272-5925EE8AB680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16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57617C-5615-4C7D-813B-BAA4DF552BA4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40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DejaVu Sans" charset="0"/>
                <a:cs typeface="DejaVu Sans" charset="0"/>
              </a:defRPr>
            </a:lvl1pPr>
          </a:lstStyle>
          <a:p>
            <a:fld id="{9E5D06F5-7617-4A84-A982-58029D25CB57}" type="slidenum">
              <a:rPr lang="en-CA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FFFF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Brain Mapping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38325"/>
            <a:ext cx="4679950" cy="482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360363"/>
            <a:ext cx="549275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360363"/>
            <a:ext cx="7920038" cy="684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 additive="repl"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History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Scientists first learned about brain function through brain injuries or diseases.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/>
              <a:t>ex. soliders with brain injury survive and scientists would study how the individual changed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3200"/>
              <a:t>Wilder Penfield, pioneer in motor and sensory areas of the brain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613150"/>
            <a:ext cx="3779838" cy="3767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PET (Positron-emission tomography)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More active areas emit more energy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Patient injected with radioactive glucose and scanners moniter glucose consumption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Good for diagnosing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Stroke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Alzheimer's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1619250"/>
            <a:ext cx="46799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4140200"/>
            <a:ext cx="1619250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Phineas Gage, FYI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51800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Explosion 1848 drove a metal bar through the frontal lobes 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Survived, but doctors noticed difference in personality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Once considered resonable, conscientious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Later considered thoughtless, fitful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39863"/>
            <a:ext cx="227647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00225"/>
            <a:ext cx="295275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MRI (Magnetic Resonance Imaging)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Provides clear detailed image of brain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Large magnet surrounds persons head, gets hydrogen ions in brain to emit radio waves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Good for diagnosing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Tumors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BSE like diseases, where brain tissue is destroyed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619250"/>
            <a:ext cx="4814888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The Peripheral Nevous System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070975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Connects the brain and spinal cord to the rest of the body: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Made up of two division which have opposing functions.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Two divisions: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Somatic system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Autonomic system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419475"/>
            <a:ext cx="3959225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Somatic System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514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Largely under voluntary control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Neurons service head, trunk, limbs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Inlcudes vagus nerve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Connected to many internal organs (heart, lung, bronchi, digestive tract, liver, pancreas)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03238" y="1768475"/>
            <a:ext cx="4425950" cy="4989513"/>
          </a:xfrm>
        </p:spPr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1439863"/>
            <a:ext cx="4500562" cy="594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/>
              <a:t>Autonomic System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4425950" cy="4989513"/>
          </a:xfrm>
          <a:ln/>
        </p:spPr>
        <p:txBody>
          <a:bodyPr/>
          <a:lstStyle/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Involuntary control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Stimulate or inhibit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Glands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Cardiac muscle</a:t>
            </a:r>
          </a:p>
          <a:p>
            <a:pPr marL="1727200" lvl="1" indent="-573088"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Smooth muscle</a:t>
            </a:r>
          </a:p>
          <a:p>
            <a:pPr marL="431800" indent="-323850"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/>
              <a:t>Controlled by hypothalamus &amp; medulla oblongata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lipArt" idx="2"/>
          </p:nvPr>
        </p:nvSpPr>
        <p:spPr>
          <a:xfrm>
            <a:off x="5151438" y="1768475"/>
            <a:ext cx="4425950" cy="4989513"/>
          </a:xfrm>
        </p:spPr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552575"/>
            <a:ext cx="42862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/>
          </p:nvPr>
        </p:nvSpPr>
        <p:spPr>
          <a:xfrm>
            <a:off x="503238" y="1768475"/>
            <a:ext cx="4425950" cy="4989513"/>
          </a:xfrm>
          <a:ln/>
        </p:spPr>
        <p:txBody>
          <a:bodyPr lIns="90000" tIns="46800" rIns="90000" bIns="46800" anchor="t"/>
          <a:lstStyle/>
          <a:p>
            <a:pPr marL="431800" indent="-323850" algn="l">
              <a:lnSpc>
                <a:spcPct val="100000"/>
              </a:lnSpc>
              <a:spcBef>
                <a:spcPts val="750"/>
              </a:spcBef>
              <a:buClr>
                <a:srgbClr val="FFFF00"/>
              </a:buClr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i="0"/>
              <a:t>Sympathetic Nerves</a:t>
            </a:r>
            <a:r>
              <a:rPr lang="en-CA" sz="2800" b="0" i="0"/>
              <a:t>: </a:t>
            </a:r>
          </a:p>
          <a:p>
            <a:pPr marL="863600" lvl="1" indent="-287338" algn="l">
              <a:lnSpc>
                <a:spcPct val="100000"/>
              </a:lnSpc>
              <a:spcBef>
                <a:spcPts val="500"/>
              </a:spcBef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b="0" i="0"/>
              <a:t>prepare the body for action or eme rgency (</a:t>
            </a:r>
            <a:r>
              <a:rPr lang="en-CA" sz="2800" b="0"/>
              <a:t>fight-or-flight</a:t>
            </a:r>
            <a:r>
              <a:rPr lang="en-CA" sz="2800" b="0" i="0"/>
              <a:t> response).</a:t>
            </a:r>
          </a:p>
          <a:p>
            <a:pPr marL="863600" lvl="1" indent="-287338" algn="l">
              <a:lnSpc>
                <a:spcPct val="100000"/>
              </a:lnSpc>
              <a:spcBef>
                <a:spcPts val="500"/>
              </a:spcBef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b="0" i="0"/>
              <a:t>many nerves</a:t>
            </a:r>
          </a:p>
          <a:p>
            <a:pPr marL="863600" lvl="1" indent="-287338" algn="l">
              <a:lnSpc>
                <a:spcPct val="100000"/>
              </a:lnSpc>
              <a:spcBef>
                <a:spcPts val="500"/>
              </a:spcBef>
              <a:buClr>
                <a:srgbClr val="FFFF00"/>
              </a:buClr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en-CA" sz="2800" b="0" i="0"/>
              <a:t>branch directly off the spine</a:t>
            </a:r>
          </a:p>
          <a:p>
            <a:pPr marL="431800" indent="-323850" algn="l">
              <a:lnSpc>
                <a:spcPct val="100000"/>
              </a:lnSpc>
              <a:spcBef>
                <a:spcPts val="750"/>
              </a:spcBef>
              <a:buClr>
                <a:srgbClr val="FFFF00"/>
              </a:buCl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3200" b="0" i="0"/>
          </a:p>
          <a:p>
            <a:pPr marL="431800" indent="-323850" algn="l" eaLnBrk="0">
              <a:lnSpc>
                <a:spcPct val="100000"/>
              </a:lnSpc>
              <a:spcBef>
                <a:spcPts val="1875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endParaRPr lang="en-CA" sz="3200" b="0" i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 idx="1"/>
          </p:nvPr>
        </p:nvSpPr>
        <p:spPr>
          <a:xfrm>
            <a:off x="503238" y="215900"/>
            <a:ext cx="9070975" cy="1435100"/>
          </a:xfrm>
          <a:ln/>
        </p:spPr>
        <p:txBody>
          <a:bodyPr lIns="90000" tIns="46800" rIns="90000" bIns="46800" anchor="ctr"/>
          <a:lstStyle/>
          <a:p>
            <a:pPr marL="0" indent="0" algn="ctr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CA" sz="4400" b="1" i="1"/>
              <a:t>Autonomic Sytem</a:t>
            </a:r>
            <a:br>
              <a:rPr lang="en-CA" sz="4400" b="1" i="1"/>
            </a:br>
            <a:r>
              <a:rPr lang="en-CA" sz="4400" b="1" i="1"/>
              <a:t> Breakdown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113338" y="1851025"/>
            <a:ext cx="4425950" cy="498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4695" rIns="0" bIns="0"/>
          <a:lstStyle>
            <a:lvl1pPr marL="431800" indent="-32385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863600" indent="-28733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>
              <a:spcBef>
                <a:spcPts val="750"/>
              </a:spcBef>
              <a:buClr>
                <a:srgbClr val="FFFF00"/>
              </a:buClr>
              <a:buSzPct val="45000"/>
              <a:buFont typeface="Wingdings" charset="2"/>
              <a:buChar char=""/>
            </a:pPr>
            <a:r>
              <a:rPr lang="en-CA" sz="2800" b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Parasympathetic</a:t>
            </a:r>
            <a:r>
              <a:rPr lang="en-CA" sz="28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nerves:</a:t>
            </a:r>
          </a:p>
          <a:p>
            <a:pPr lvl="1">
              <a:spcAft>
                <a:spcPts val="1138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calm the body back down (</a:t>
            </a:r>
            <a:r>
              <a:rPr lang="en-CA" sz="2800" i="1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rest-and-digest</a:t>
            </a:r>
            <a:r>
              <a:rPr lang="en-CA" sz="28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 response)</a:t>
            </a:r>
          </a:p>
          <a:p>
            <a:pPr lvl="1">
              <a:spcAft>
                <a:spcPts val="1138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everyday processes</a:t>
            </a:r>
          </a:p>
          <a:p>
            <a:pPr lvl="1">
              <a:spcAft>
                <a:spcPts val="1138"/>
              </a:spcAft>
              <a:buClr>
                <a:srgbClr val="FFFF00"/>
              </a:buClr>
              <a:buSzPct val="75000"/>
              <a:buFont typeface="Symbol" charset="2"/>
              <a:buChar char=""/>
            </a:pPr>
            <a:r>
              <a:rPr lang="en-CA" sz="2800">
                <a:solidFill>
                  <a:srgbClr val="FFFFFF"/>
                </a:solidFill>
                <a:latin typeface="Times New Roman" pitchFamily="16" charset="0"/>
                <a:cs typeface="Arial Unicode MS" charset="0"/>
              </a:rPr>
              <a:t>Few main nerves from skull and pelvis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</Words>
  <Application>Microsoft Office PowerPoint</Application>
  <PresentationFormat>Custom</PresentationFormat>
  <Paragraphs>60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Times New Roman</vt:lpstr>
      <vt:lpstr>Arial Unicode MS</vt:lpstr>
      <vt:lpstr>Arial</vt:lpstr>
      <vt:lpstr>DejaVu Sans</vt:lpstr>
      <vt:lpstr>Wingdings</vt:lpstr>
      <vt:lpstr>Symbol</vt:lpstr>
      <vt:lpstr>Office Theme</vt:lpstr>
      <vt:lpstr>Brain Mapping</vt:lpstr>
      <vt:lpstr>History</vt:lpstr>
      <vt:lpstr>PET (Positron-emission tomography)</vt:lpstr>
      <vt:lpstr>Phineas Gage, FYI</vt:lpstr>
      <vt:lpstr>MRI (Magnetic Resonance Imaging)</vt:lpstr>
      <vt:lpstr>The Peripheral Nevous System</vt:lpstr>
      <vt:lpstr>Somatic System</vt:lpstr>
      <vt:lpstr>Autonomic System</vt:lpstr>
      <vt:lpstr>Autonomic Sytem  Breakdown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Brain Mapping</dc:title>
  <dc:creator>Daniel Standring</dc:creator>
  <cp:lastModifiedBy>Windows User</cp:lastModifiedBy>
  <cp:revision>2</cp:revision>
  <cp:lastPrinted>1601-01-01T00:00:00Z</cp:lastPrinted>
  <dcterms:created xsi:type="dcterms:W3CDTF">2009-11-02T19:54:52Z</dcterms:created>
  <dcterms:modified xsi:type="dcterms:W3CDTF">2014-02-06T16:09:10Z</dcterms:modified>
</cp:coreProperties>
</file>