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BD139EB-F9EF-4A7C-8A7C-30F154C73EE7}">
  <a:tblStyle styleId="{6BD139EB-F9EF-4A7C-8A7C-30F154C73EE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1017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586" y="0"/>
            <a:ext cx="1587" cy="1587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685800" y="4343400"/>
            <a:ext cx="5486399" cy="4024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8012" cy="1370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8012" cy="3884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1162" y="720725"/>
            <a:ext cx="8229600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1162" y="2233611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8012" cy="1370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8012" cy="3884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grpSp>
        <p:nvGrpSpPr>
          <p:cNvPr id="7" name="Shape 7"/>
          <p:cNvGrpSpPr/>
          <p:nvPr/>
        </p:nvGrpSpPr>
        <p:grpSpPr>
          <a:xfrm>
            <a:off x="0" y="0"/>
            <a:ext cx="9143999" cy="546099"/>
            <a:chOff x="0" y="0"/>
            <a:chExt cx="9143999" cy="546099"/>
          </a:xfrm>
        </p:grpSpPr>
        <p:sp>
          <p:nvSpPr>
            <p:cNvPr id="8" name="Shape 8"/>
            <p:cNvSpPr/>
            <p:nvPr/>
          </p:nvSpPr>
          <p:spPr>
            <a:xfrm>
              <a:off x="0" y="0"/>
              <a:ext cx="285750" cy="533399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12750" y="134936"/>
              <a:ext cx="8731249" cy="2746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409575" y="134936"/>
              <a:ext cx="138112" cy="1412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547687" y="0"/>
              <a:ext cx="139699" cy="138112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547687" y="134936"/>
              <a:ext cx="139699" cy="1412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74637" y="274637"/>
              <a:ext cx="136524" cy="138112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31761" y="136525"/>
              <a:ext cx="141287" cy="138112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09575" y="271462"/>
              <a:ext cx="138112" cy="138112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74637" y="409575"/>
              <a:ext cx="136524" cy="136524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8012" cy="1370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8012" cy="3884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sp>
          <p:nvSpPr>
            <p:cNvPr id="30" name="Shape 30"/>
            <p:cNvSpPr/>
            <p:nvPr/>
          </p:nvSpPr>
          <p:spPr>
            <a:xfrm>
              <a:off x="0" y="0"/>
              <a:ext cx="3505200" cy="6858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1716086" y="1690686"/>
              <a:ext cx="7427912" cy="2533650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0" y="1066800"/>
              <a:ext cx="2867023" cy="3157537"/>
              <a:chOff x="0" y="1066800"/>
              <a:chExt cx="2867023" cy="3157537"/>
            </a:xfrm>
          </p:grpSpPr>
          <p:sp>
            <p:nvSpPr>
              <p:cNvPr id="33" name="Shape 33"/>
              <p:cNvSpPr/>
              <p:nvPr/>
            </p:nvSpPr>
            <p:spPr>
              <a:xfrm>
                <a:off x="573087" y="3582987"/>
                <a:ext cx="576262" cy="641350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1716086" y="1690686"/>
                <a:ext cx="574674" cy="642936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2281236" y="1066800"/>
                <a:ext cx="585786" cy="635000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1141412" y="3582987"/>
                <a:ext cx="584200" cy="641350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2281236" y="1690686"/>
                <a:ext cx="585786" cy="642936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1141412" y="2324100"/>
                <a:ext cx="584200" cy="633412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0" y="2324100"/>
                <a:ext cx="582612" cy="633412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1716086" y="2324100"/>
                <a:ext cx="574674" cy="633412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73087" y="2947986"/>
                <a:ext cx="576262" cy="64452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141412" y="2947986"/>
                <a:ext cx="584200" cy="64452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8012" cy="1370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8012" cy="3884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457200" y="6245225"/>
            <a:ext cx="213359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3124200" y="6245225"/>
            <a:ext cx="2895600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2971800" y="1828800"/>
            <a:ext cx="6019799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Synapse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11162" y="720725"/>
            <a:ext cx="8229600" cy="14652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Pain Killers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11162" y="2233611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99CC"/>
              </a:buClr>
              <a:buSzPct val="80000"/>
              <a:buFont typeface="Times New Roman"/>
              <a:buChar char="◻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Chemicals secreted by the brain; endorphins &amp; enkephalins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99CC"/>
              </a:buClr>
              <a:buSzPct val="80000"/>
              <a:buFont typeface="Times New Roman"/>
              <a:buChar char="◻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work by attaching to the receptors that receive pain neurotransmitters, thus preventing the pain impulse from continuing (at the neuron or injured tissue level). </a:t>
            </a: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stimulate the release of inhibiting neurotransmitters.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99CC"/>
              </a:buClr>
              <a:buSzPct val="80000"/>
              <a:buFont typeface="Times New Roman"/>
              <a:buChar char="◻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stimulated to release by: exercise, music, altruistic actions, laughter, sex, or any strong emotional response.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99CC"/>
              </a:buClr>
              <a:buSzPct val="80000"/>
              <a:buFont typeface="Times New Roman"/>
              <a:buChar char="◻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Described as a “natural high”, or feeling of euphoria!			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59561" y="254000"/>
            <a:ext cx="2339975" cy="24463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381000" y="457200"/>
            <a:ext cx="838199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11162" y="612775"/>
            <a:ext cx="8229600" cy="55070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....Narcotics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Chemicals like opiates, codeine, morphine, Demerol, etc.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Again, they work by binding to receptors on the neurons or damaged tissue, and block the pain neurotransmitters (also block natural pain killers).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when stopped, the transmitters become suddenly open, and there is an over abundance of pain neurotransmitters ready to “fire”.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....Non-narcotic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Chemicals like Tylenol and aspirin.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mes New Roman"/>
              <a:buChar char="■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by blocking the release of certain pain transmitters in the first place (like prostaglandins).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381000" y="457200"/>
            <a:ext cx="8381999" cy="55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drugs worth mentioning.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7200" y="1439862"/>
            <a:ext cx="8305799" cy="41401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Depressant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drugs: like </a:t>
            </a:r>
            <a:r>
              <a:rPr lang="en-US" sz="2400" b="0" i="1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valium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enhance the action of inhibitory transmitters chemicals which decrease the impulses at the synapses.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1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on the membrane by increasing the threshold levels (therefore harder for impulse to depolarize).  It does this by decreasing the membrane’s permeability to Na+.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81000" y="762000"/>
            <a:ext cx="4114800" cy="24796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Synapse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space between a neuron’s axon and it’s target.  Also called synaptic cleft.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1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synaptic neuron: before cleft </a:t>
            </a:r>
            <a:r>
              <a:rPr lang="en-US" sz="2400" b="0" i="1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synaptic neuron: after cleft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81500" y="471487"/>
            <a:ext cx="4762500" cy="2500312"/>
          </a:xfrm>
          <a:prstGeom prst="rect">
            <a:avLst/>
          </a:prstGeom>
        </p:spPr>
      </p:pic>
      <p:sp>
        <p:nvSpPr>
          <p:cNvPr id="62" name="Shape 62"/>
          <p:cNvSpPr txBox="1"/>
          <p:nvPr/>
        </p:nvSpPr>
        <p:spPr>
          <a:xfrm>
            <a:off x="4800600" y="3200400"/>
            <a:ext cx="3809999" cy="35766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Presynaptic</a:t>
            </a: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Endplate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contains vesicles which hold </a:t>
            </a:r>
            <a:r>
              <a:rPr lang="en-US" sz="2400" b="0" i="1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neurotransmitters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are released into the syanpse.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Postsynaptic </a:t>
            </a: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Receptors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receive neurotransmitters and allow ions to enter neuron.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1000" y="3352800"/>
            <a:ext cx="4191000" cy="2292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Neurotransmitters</a:t>
            </a:r>
          </a:p>
        </p:txBody>
      </p:sp>
      <p:grpSp>
        <p:nvGrpSpPr>
          <p:cNvPr id="71" name="Shape 71"/>
          <p:cNvGrpSpPr/>
          <p:nvPr/>
        </p:nvGrpSpPr>
        <p:grpSpPr>
          <a:xfrm>
            <a:off x="1600200" y="1676400"/>
            <a:ext cx="2457450" cy="1714500"/>
            <a:chOff x="1600200" y="1676400"/>
            <a:chExt cx="2457450" cy="1714500"/>
          </a:xfrm>
        </p:grpSpPr>
        <p:pic>
          <p:nvPicPr>
            <p:cNvPr id="72" name="Shape 7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676400"/>
              <a:ext cx="2457450" cy="1714500"/>
            </a:xfrm>
            <a:prstGeom prst="rect">
              <a:avLst/>
            </a:prstGeom>
          </p:spPr>
        </p:pic>
        <p:sp>
          <p:nvSpPr>
            <p:cNvPr id="73" name="Shape 73"/>
            <p:cNvSpPr/>
            <p:nvPr/>
          </p:nvSpPr>
          <p:spPr>
            <a:xfrm>
              <a:off x="1600200" y="1676400"/>
              <a:ext cx="2457449" cy="171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" name="Shape 74"/>
          <p:cNvGrpSpPr/>
          <p:nvPr/>
        </p:nvGrpSpPr>
        <p:grpSpPr>
          <a:xfrm>
            <a:off x="5867400" y="1981200"/>
            <a:ext cx="2457450" cy="1714500"/>
            <a:chOff x="5867400" y="1981200"/>
            <a:chExt cx="2457450" cy="1714500"/>
          </a:xfrm>
        </p:grpSpPr>
        <p:pic>
          <p:nvPicPr>
            <p:cNvPr id="75" name="Shape 7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1981200"/>
              <a:ext cx="2457450" cy="1714500"/>
            </a:xfrm>
            <a:prstGeom prst="rect">
              <a:avLst/>
            </a:prstGeom>
          </p:spPr>
        </p:pic>
        <p:sp>
          <p:nvSpPr>
            <p:cNvPr id="76" name="Shape 76"/>
            <p:cNvSpPr/>
            <p:nvPr/>
          </p:nvSpPr>
          <p:spPr>
            <a:xfrm>
              <a:off x="5867400" y="1981200"/>
              <a:ext cx="2457449" cy="171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381000" y="3962400"/>
            <a:ext cx="2457450" cy="1714500"/>
            <a:chOff x="381000" y="3962400"/>
            <a:chExt cx="2457450" cy="1714500"/>
          </a:xfrm>
        </p:grpSpPr>
        <p:pic>
          <p:nvPicPr>
            <p:cNvPr id="78" name="Shape 7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962400"/>
              <a:ext cx="2457450" cy="1714500"/>
            </a:xfrm>
            <a:prstGeom prst="rect">
              <a:avLst/>
            </a:prstGeom>
          </p:spPr>
        </p:pic>
        <p:sp>
          <p:nvSpPr>
            <p:cNvPr id="79" name="Shape 79"/>
            <p:cNvSpPr/>
            <p:nvPr/>
          </p:nvSpPr>
          <p:spPr>
            <a:xfrm>
              <a:off x="381000" y="3962400"/>
              <a:ext cx="2457449" cy="171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80" name="Shape 80"/>
          <p:cNvGraphicFramePr/>
          <p:nvPr/>
        </p:nvGraphicFramePr>
        <p:xfrm>
          <a:off x="3200400" y="4000500"/>
          <a:ext cx="5791200" cy="1770025"/>
        </p:xfrm>
        <a:graphic>
          <a:graphicData uri="http://schemas.openxmlformats.org/drawingml/2006/table">
            <a:tbl>
              <a:tblPr>
                <a:noFill/>
                <a:tableStyleId>{6BD139EB-F9EF-4A7C-8A7C-30F154C73EE7}</a:tableStyleId>
              </a:tblPr>
              <a:tblGrid>
                <a:gridCol w="1828800"/>
                <a:gridCol w="2743200"/>
                <a:gridCol w="1219200"/>
              </a:tblGrid>
              <a:tr h="37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</a:t>
                      </a:r>
                    </a:p>
                  </a:txBody>
                  <a:tcPr marL="0" marR="0" marT="15875" marB="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Pathway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Acetylcholine</a:t>
                      </a:r>
                    </a:p>
                  </a:txBody>
                  <a:tcPr marL="0" marR="0" marT="15875" marB="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skeletal muscles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PNS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Dopamine</a:t>
                      </a:r>
                    </a:p>
                  </a:txBody>
                  <a:tcPr marL="0" marR="0" marT="15875" marB="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Reward pathway, also pain pathway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CNS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Serotonin</a:t>
                      </a:r>
                    </a:p>
                  </a:txBody>
                  <a:tcPr marL="0" marR="0" marT="15875" marB="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Mood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CNS</a:t>
                      </a:r>
                    </a:p>
                  </a:txBody>
                  <a:tcPr marL="0" marR="0" marT="15875" marB="0" anchor="ctr">
                    <a:lnL w="126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1" name="Shape 81"/>
          <p:cNvCxnSpPr/>
          <p:nvPr/>
        </p:nvCxnSpPr>
        <p:spPr>
          <a:xfrm>
            <a:off x="729575" y="2427500"/>
            <a:ext cx="305100" cy="503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 To Carry Impulse</a:t>
            </a:r>
            <a:br>
              <a:rPr lang="en-US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28600" y="2133600"/>
            <a:ext cx="73913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AutoNum type="arabicPeriod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Impulse reaches</a:t>
            </a:r>
            <a:b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endplate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AutoNum type="arabicPeriod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Ca+ is absorbed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AutoNum type="arabicPeriod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Vesicles release</a:t>
            </a:r>
            <a:b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Neurotransmitters</a:t>
            </a:r>
            <a:r>
              <a:rPr lang="en-US" sz="24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(ex acetylcholine)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AutoNum type="arabicPeriod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 and trigger an in-rush of Na+ ions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AutoNum type="arabicPeriod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action potential</a:t>
            </a:r>
          </a:p>
        </p:txBody>
      </p:sp>
      <p:grpSp>
        <p:nvGrpSpPr>
          <p:cNvPr id="90" name="Shape 90"/>
          <p:cNvGrpSpPr/>
          <p:nvPr/>
        </p:nvGrpSpPr>
        <p:grpSpPr>
          <a:xfrm>
            <a:off x="3581400" y="1111250"/>
            <a:ext cx="5410200" cy="3810000"/>
            <a:chOff x="3581400" y="1111250"/>
            <a:chExt cx="5410200" cy="3810000"/>
          </a:xfrm>
        </p:grpSpPr>
        <p:pic>
          <p:nvPicPr>
            <p:cNvPr id="91" name="Shape 91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111250"/>
              <a:ext cx="5410200" cy="3810000"/>
            </a:xfrm>
            <a:prstGeom prst="rect">
              <a:avLst/>
            </a:prstGeom>
          </p:spPr>
        </p:pic>
        <p:sp>
          <p:nvSpPr>
            <p:cNvPr id="92" name="Shape 92"/>
            <p:cNvSpPr/>
            <p:nvPr/>
          </p:nvSpPr>
          <p:spPr>
            <a:xfrm>
              <a:off x="3581400" y="1111250"/>
              <a:ext cx="5410200" cy="3809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Clean up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57200" y="4000500"/>
            <a:ext cx="8229600" cy="186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■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acetylcholine has moved across the membrane it needs to be re-absorbed, or broken down by 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cholinesterase.</a:t>
            </a:r>
          </a:p>
          <a:p>
            <a:endParaRPr lang="en-US" sz="28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4495800" y="1522412"/>
            <a:ext cx="4190999" cy="2219325"/>
            <a:chOff x="4495800" y="1522412"/>
            <a:chExt cx="4190999" cy="2219325"/>
          </a:xfrm>
        </p:grpSpPr>
        <p:pic>
          <p:nvPicPr>
            <p:cNvPr id="102" name="Shape 10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1522412"/>
              <a:ext cx="4190999" cy="2219324"/>
            </a:xfrm>
            <a:prstGeom prst="rect">
              <a:avLst/>
            </a:prstGeom>
          </p:spPr>
        </p:pic>
        <p:sp>
          <p:nvSpPr>
            <p:cNvPr id="103" name="Shape 103"/>
            <p:cNvSpPr/>
            <p:nvPr/>
          </p:nvSpPr>
          <p:spPr>
            <a:xfrm>
              <a:off x="4495800" y="1522412"/>
              <a:ext cx="4190999" cy="2219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" name="Shape 104"/>
          <p:cNvGrpSpPr/>
          <p:nvPr/>
        </p:nvGrpSpPr>
        <p:grpSpPr>
          <a:xfrm>
            <a:off x="304800" y="1549400"/>
            <a:ext cx="3581400" cy="2252662"/>
            <a:chOff x="304800" y="1549400"/>
            <a:chExt cx="3581400" cy="2252662"/>
          </a:xfrm>
        </p:grpSpPr>
        <p:pic>
          <p:nvPicPr>
            <p:cNvPr id="105" name="Shape 10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549400"/>
              <a:ext cx="3581400" cy="2252662"/>
            </a:xfrm>
            <a:prstGeom prst="rect">
              <a:avLst/>
            </a:prstGeom>
          </p:spPr>
        </p:pic>
        <p:sp>
          <p:nvSpPr>
            <p:cNvPr id="106" name="Shape 106"/>
            <p:cNvSpPr/>
            <p:nvPr/>
          </p:nvSpPr>
          <p:spPr>
            <a:xfrm>
              <a:off x="304800" y="1549400"/>
              <a:ext cx="3581399" cy="22526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 or stop impulses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19925" y="2879725"/>
            <a:ext cx="1979612" cy="3240086"/>
          </a:xfrm>
          <a:prstGeom prst="rect">
            <a:avLst/>
          </a:prstGeom>
        </p:spPr>
      </p:pic>
      <p:sp>
        <p:nvSpPr>
          <p:cNvPr id="115" name="Shape 115"/>
          <p:cNvSpPr txBox="1"/>
          <p:nvPr/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neurotransmitters cause the postsynaptic neuron to stop or not send the impulse along.</a:t>
            </a:r>
          </a:p>
          <a:p>
            <a:endParaRPr lang="en-US"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lang="en-US" sz="32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Inhibitory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transmitters                    cause K+ to leak out, </a:t>
            </a:r>
            <a:r>
              <a:rPr lang="en-US" sz="32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hyperpolarizing        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membrane.</a:t>
            </a:r>
          </a:p>
          <a:p>
            <a:endParaRPr lang="en-US"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381000" y="457200"/>
            <a:ext cx="8305799" cy="8254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Summation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sum effect of all neurotransmitters acting on an neuron.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27462" y="1066800"/>
            <a:ext cx="5283199" cy="5791199"/>
          </a:xfrm>
          <a:prstGeom prst="rect">
            <a:avLst/>
          </a:prstGeom>
        </p:spPr>
      </p:pic>
      <p:pic>
        <p:nvPicPr>
          <p:cNvPr id="124" name="Shape 1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675" y="1219200"/>
            <a:ext cx="3819525" cy="5638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81000" y="457200"/>
            <a:ext cx="8381999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Blocking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Nerve Transmission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81000" y="1150937"/>
            <a:ext cx="8305799" cy="5054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Decreasing the membranes permeability to Na+.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Examples: procaine, tetracaine &amp; cocaine.  All local freezing and loss of sensation because of decreased ability to depolarize.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Blocking Na channels in membrane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Examples: poisons like puffer fish. This stops neural activity and paralysis muscles.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Chemicals that irreversibly bind to specific receptors on dendrites and muscle fibers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Examples: snake venom and Peruvian poison darts (red frogs).  Causes paralysis of muscles, but sensory neurons still work!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release of Acetylcholine from presynaptic knobs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An example is botulism food poisoning.  Result is paralysis, including the heart muscle.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29425" y="0"/>
            <a:ext cx="1990724" cy="1079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81000" y="457200"/>
            <a:ext cx="8381999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Stimulatory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Nerve Transmission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81000" y="1143000"/>
            <a:ext cx="8305799" cy="3767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 cholinesterase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Examples: pesticides, flea collars, and Sarin gas.  Continual nerve impulses, muscle contractions, spasms and death.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 other exhibitory transmitters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Example: Strychnine poison. Again causes continuos stimulation therefore sever convulsions.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membrane threshold potential by increasing Na+ permeability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Example: Caffeine.  Increases neural activity, can cause jumpy or edgy feeling.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19812" y="4532312"/>
            <a:ext cx="2339974" cy="21288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Theme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Pain Killers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Standring</dc:creator>
  <cp:lastModifiedBy>Windows User</cp:lastModifiedBy>
  <cp:revision>1</cp:revision>
  <dcterms:modified xsi:type="dcterms:W3CDTF">2014-02-06T16:01:21Z</dcterms:modified>
</cp:coreProperties>
</file>