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654DB7-9E43-4BBD-9E85-DBAF247EDA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731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7AFA238-F1CA-4E1C-85C7-712CEB533ABA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720F50D-F50B-4523-BD61-9158FA222E97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38BF4F45-4B09-4410-B471-2F3E8B90917E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B364066-3BB1-4757-9C58-ED8547E0B17A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35B11411-9B02-40EA-B98C-B0604A721CEA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BA989181-A526-49A0-AE28-4A5EE75BBACC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5D89E07-CFEE-43FB-ABD9-AB5FF25009E9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BE29EDE-B2F8-4EF7-94A7-897622A0FC76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DD12C57-75EE-4665-846A-B6FE16FAD162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6E00DE16-C8DB-4CCF-8C42-60358920629B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F5EC591F-9309-4D07-9513-2C80CF6248E8}" type="slidenum">
              <a:rPr lang="en-CA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CA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7C26-98D6-4174-9F7F-80C402BAC77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5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FF2B1-25A4-4398-8DF5-0D965BA16F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89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18AD-EAE0-4A8E-A0F9-B7EF55F4A5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5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29E4-34C0-4120-AAF9-D43F2836F8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1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D679-78A6-46B1-9273-DF80980055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7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0C17-DB92-47DC-8026-7B8D7C4B15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49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D610-23C5-4716-84AE-5F45B0AD79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24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1337-4B0E-48D1-AFEE-68CAFC3113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8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DDA7-4E98-4E64-A2A8-6DE286FCE1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80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A954-D956-46FD-974D-97C2F2EE04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8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5756-9E94-4561-A310-6D8CFD8EB4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63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382D5DD-1BAA-46BE-BB29-31A55C722D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8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The Nerve Impluse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00225"/>
            <a:ext cx="719931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755650" y="0"/>
            <a:ext cx="85677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Things to Note: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19100" y="503238"/>
            <a:ext cx="932338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Transmission Detail ... how the charges and ions work  </a:t>
            </a:r>
            <a:r>
              <a:rPr lang="en-US" sz="3000" b="1">
                <a:solidFill>
                  <a:srgbClr val="000000"/>
                </a:solidFill>
                <a:latin typeface="Times New Roman" pitchFamily="16" charset="0"/>
              </a:rPr>
              <a:t>... just listen</a:t>
            </a:r>
          </a:p>
        </p:txBody>
      </p:sp>
      <p:sp>
        <p:nvSpPr>
          <p:cNvPr id="11268" name="AutoShape 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48638" y="6972300"/>
            <a:ext cx="839787" cy="336550"/>
          </a:xfrm>
          <a:prstGeom prst="actionButtonBackPrevious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19100" y="1111250"/>
            <a:ext cx="9323388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First the membrane builds up a resting net charge of -70 mV.  It does this by transporting Na+ ions out of the cell, and K+ into the cell.  This sets up a concentration gradient.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K+ ions then move down this gradient by flowing to the outside.  That creates more positives outside than in.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Some Na+ charges do wander back in, but at a much slower pace, so they can be ignored here at rest.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67238"/>
            <a:ext cx="571182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35750" y="4402138"/>
            <a:ext cx="3192463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So at rest, there are more “+” ions outside than in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oscilloscope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19100" y="503238"/>
            <a:ext cx="9323388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Last, all gates close, and the pump/diffusion reestablishes the original concentrations of ions (</a:t>
            </a: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refractory period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).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Oscilloscope Graph: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10080625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0" y="7140575"/>
            <a:ext cx="16795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125"/>
              </a:spcBef>
            </a:pPr>
            <a:r>
              <a:rPr lang="en-US" sz="2000">
                <a:solidFill>
                  <a:srgbClr val="000000"/>
                </a:solidFill>
              </a:rPr>
              <a:t>End Show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9588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mtClean="0"/>
              <a:t>History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160588"/>
            <a:ext cx="4425950" cy="4598987"/>
          </a:xfrm>
        </p:spPr>
        <p:txBody>
          <a:bodyPr tIns="22050"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Electricity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Current travels very quickly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Current diminishes over the length of wire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External energy to move current</a:t>
            </a:r>
          </a:p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20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2160588"/>
            <a:ext cx="4425950" cy="4598987"/>
          </a:xfrm>
        </p:spPr>
        <p:txBody>
          <a:bodyPr tIns="22050"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Nerve Impulses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Much slower than current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Remains the same strength throughout the neuron</a:t>
            </a:r>
          </a:p>
          <a:p>
            <a:pPr marL="431800" indent="-323850" eaLnBrk="1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500" smtClean="0"/>
              <a:t>Uses cellular energy to move through the neuron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8900" y="1250950"/>
            <a:ext cx="981075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ts val="888"/>
              </a:spcAft>
              <a:buSzPct val="45000"/>
              <a:buFont typeface="Wingdings" charset="2"/>
              <a:buChar char=""/>
            </a:pPr>
            <a:r>
              <a:rPr lang="en-CA" sz="2000">
                <a:solidFill>
                  <a:srgbClr val="000000"/>
                </a:solidFill>
              </a:rPr>
              <a:t>For years scientists thought that nerves had electrical impulses, but research has shown the difference between electricity and nerve impulses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859338"/>
            <a:ext cx="28797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 Reception Detail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9100" y="839788"/>
            <a:ext cx="512445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15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RECEPTION: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Threshold stimuli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minimum level of stimulus required to start an action potential.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Self-Propagating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once started, and impulse or action potential will move down the entire axon till the end plate (like a fuse).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All-or-None Theory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the neuron either responds fully (threshold was reached) or not at all!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If all or none, how do we sense differences in pain or heat?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87375"/>
            <a:ext cx="431482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Degrees of Stimulation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03238"/>
            <a:ext cx="2979738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19100" y="525463"/>
            <a:ext cx="64674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Sense different degrees of stimuli: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The </a:t>
            </a:r>
            <a:r>
              <a:rPr lang="en-US" sz="2400" i="1">
                <a:solidFill>
                  <a:srgbClr val="000000"/>
                </a:solidFill>
                <a:latin typeface="Times New Roman" pitchFamily="16" charset="0"/>
              </a:rPr>
              <a:t>number of neurons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 that fire. Either different threshold levels or different physical locations (like pressure and skin).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Neurons may fire more rapidly (Increase </a:t>
            </a:r>
            <a:r>
              <a:rPr lang="en-US" sz="2400" i="1">
                <a:solidFill>
                  <a:srgbClr val="000000"/>
                </a:solidFill>
                <a:latin typeface="Times New Roman" pitchFamily="16" charset="0"/>
              </a:rPr>
              <a:t>frequency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).</a:t>
            </a:r>
          </a:p>
        </p:txBody>
      </p: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503238" y="4284663"/>
          <a:ext cx="411638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5" imgW="6096000" imgH="4067251" progId="">
                  <p:embed/>
                </p:oleObj>
              </mc:Choice>
              <mc:Fallback>
                <p:oleObj r:id="rId5" imgW="6096000" imgH="406725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284663"/>
                        <a:ext cx="411638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5459413" y="4284663"/>
          <a:ext cx="411638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7" imgW="6096000" imgH="4076700" progId="">
                  <p:embed/>
                </p:oleObj>
              </mc:Choice>
              <mc:Fallback>
                <p:oleObj r:id="rId7" imgW="6096000" imgH="40767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4284663"/>
                        <a:ext cx="411638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100263" y="6972300"/>
            <a:ext cx="100806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40</a:t>
            </a:r>
            <a:r>
              <a:rPr lang="en-US" sz="2400" baseline="30000">
                <a:solidFill>
                  <a:srgbClr val="000000"/>
                </a:solidFill>
                <a:latin typeface="Times New Roman" pitchFamily="16" charset="0"/>
              </a:rPr>
              <a:t>o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C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391400" y="6972300"/>
            <a:ext cx="10080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50</a:t>
            </a:r>
            <a:r>
              <a:rPr lang="en-US" sz="2400" baseline="30000">
                <a:solidFill>
                  <a:srgbClr val="000000"/>
                </a:solidFill>
                <a:latin typeface="Times New Roman" pitchFamily="16" charset="0"/>
              </a:rPr>
              <a:t>o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60375"/>
            <a:ext cx="3611563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Transmission Detail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19100" y="839788"/>
            <a:ext cx="57118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93713" indent="-4937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15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TRANSMITTING THE SIGNAL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romanL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Resting membrane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the charge difference at rest across the axon membrane (usually a net charge </a:t>
            </a:r>
            <a:br>
              <a:rPr lang="en-US" sz="24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of </a:t>
            </a: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-70mV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 inside). Membrane is </a:t>
            </a:r>
            <a:r>
              <a:rPr lang="en-US" sz="2400" i="1">
                <a:solidFill>
                  <a:srgbClr val="000000"/>
                </a:solidFill>
                <a:latin typeface="Times New Roman" pitchFamily="16" charset="0"/>
              </a:rPr>
              <a:t>polarized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romanL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Action Potential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rapid reversal of charge across the axon membrane (membrane </a:t>
            </a:r>
            <a:r>
              <a:rPr lang="en-US" sz="2400" i="1">
                <a:solidFill>
                  <a:srgbClr val="000000"/>
                </a:solidFill>
                <a:latin typeface="Times New Roman" pitchFamily="16" charset="0"/>
              </a:rPr>
              <a:t>depolarization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).</a:t>
            </a:r>
          </a:p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romanL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Repolarizing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after the action potential moves through, the axon must restore the ion balance.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771775"/>
            <a:ext cx="28575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Transmission Detail, Movement of Ions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36563"/>
            <a:ext cx="9191625" cy="71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Transmission Detail, Movement of Ions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927100"/>
            <a:ext cx="445135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93713" indent="-4937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Resting State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setup by a sodium potassium pump. Causes high concentration of Na+ outside and K+ inside. But gates are </a:t>
            </a:r>
            <a:r>
              <a:rPr lang="en-US" sz="2400" i="1">
                <a:solidFill>
                  <a:srgbClr val="000000"/>
                </a:solidFill>
                <a:latin typeface="Times New Roman" pitchFamily="16" charset="0"/>
              </a:rPr>
              <a:t>closed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850900"/>
            <a:ext cx="5375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535488"/>
            <a:ext cx="53752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627688" y="4521200"/>
            <a:ext cx="42005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Depolarizing Phase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Neuron is stimulated enough to cause Na+ gates to open. Causes an in-rush of Na+.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55650" y="84138"/>
            <a:ext cx="856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FFFFFF"/>
                </a:solidFill>
                <a:latin typeface="Times New Roman" pitchFamily="16" charset="0"/>
              </a:rPr>
              <a:t>Neural Circuits: Transmission Detail, Movement of Ions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927100"/>
            <a:ext cx="445135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93713" indent="-4937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Repolarization Phase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once the membrane is fully depolarized (+40mV), Na+ gates close and K+ gates open causing K+ to rush out!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627688" y="4521200"/>
            <a:ext cx="42005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1500"/>
              </a:spcBef>
              <a:buFont typeface="Times New Roman" pitchFamily="16" charset="0"/>
              <a:buAutoNum type="arabicPeriod"/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</a:rPr>
              <a:t>Undershoot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: K+ continues to leave till membrane is just beyond resting state. It is </a:t>
            </a:r>
            <a:r>
              <a:rPr lang="en-US" sz="2400" i="1">
                <a:solidFill>
                  <a:srgbClr val="000000"/>
                </a:solidFill>
                <a:latin typeface="Times New Roman" pitchFamily="16" charset="0"/>
              </a:rPr>
              <a:t>overpolarized</a:t>
            </a: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 (-90mV).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923925"/>
            <a:ext cx="5375275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565650"/>
            <a:ext cx="52927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0363"/>
            <a:ext cx="56959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339975"/>
            <a:ext cx="3276600" cy="1874838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CA" smtClean="0"/>
              <a:t>Sodium-Potassium Pump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493</Words>
  <Application>Microsoft Office PowerPoint</Application>
  <PresentationFormat>Custom</PresentationFormat>
  <Paragraphs>57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DejaVu Sans</vt:lpstr>
      <vt:lpstr>Times New Roman</vt:lpstr>
      <vt:lpstr>Wingdings</vt:lpstr>
      <vt:lpstr>Office Theme</vt:lpstr>
      <vt:lpstr>The Nerve Impluse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Sodium-Potassium Pump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Nerve Impluse</dc:title>
  <dc:creator>Daniel Standring</dc:creator>
  <cp:lastModifiedBy>Windows User</cp:lastModifiedBy>
  <cp:revision>4</cp:revision>
  <cp:lastPrinted>1601-01-01T00:00:00Z</cp:lastPrinted>
  <dcterms:created xsi:type="dcterms:W3CDTF">2009-10-30T22:13:41Z</dcterms:created>
  <dcterms:modified xsi:type="dcterms:W3CDTF">2014-02-06T16:13:29Z</dcterms:modified>
</cp:coreProperties>
</file>