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49375" y="965200"/>
            <a:ext cx="507047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83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59B7184B-FFB6-48EE-B58E-D2DA04464A88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</a:pPr>
              <a:t>4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EEC0656B-E8A7-4835-B230-A09EB04D6C86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</a:pPr>
              <a:t>6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57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2D8F0AEF-3F15-4669-AA87-605430CC33CB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</a:pPr>
              <a:t>7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6B5CEC43-588C-490B-994C-F669741ABE19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</a:pPr>
              <a:t>9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14B4D2DF-A6CD-44CC-A7DB-B8F5C59A0DEF}" type="slidenum">
              <a:rPr lang="en-US" sz="1200">
                <a:latin typeface="Times New Roman" pitchFamily="16" charset="0"/>
              </a:rPr>
              <a:pPr algn="r">
                <a:lnSpc>
                  <a:spcPct val="100000"/>
                </a:lnSpc>
              </a:pPr>
              <a:t>10</a:t>
            </a:fld>
            <a:endParaRPr lang="en-US" sz="1200">
              <a:latin typeface="Times New Roman" pitchFamily="16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7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7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51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138" y="700088"/>
            <a:ext cx="2151062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2375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45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583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7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37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3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22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92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1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34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17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7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60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692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36688"/>
            <a:ext cx="9070975" cy="1262062"/>
          </a:xfrm>
          <a:ln/>
        </p:spPr>
        <p:txBody>
          <a:bodyPr tIns="352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Chapter 11: Nervous System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22325" y="2138363"/>
            <a:ext cx="8418513" cy="498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>
                <a:solidFill>
                  <a:srgbClr val="99284C"/>
                </a:solidFill>
              </a:rPr>
              <a:t>NS Organization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>
                <a:solidFill>
                  <a:srgbClr val="99284C"/>
                </a:solidFill>
              </a:rPr>
              <a:t>Neurons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>
                <a:solidFill>
                  <a:srgbClr val="99284C"/>
                </a:solidFill>
              </a:rPr>
              <a:t>Reflex Arcs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>
              <a:solidFill>
                <a:srgbClr val="99284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55650" y="74613"/>
            <a:ext cx="85677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2000" b="1" i="1">
                <a:solidFill>
                  <a:srgbClr val="FFFFFF"/>
                </a:solidFill>
              </a:rPr>
              <a:t>Three types of Neurons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3238" y="776288"/>
            <a:ext cx="932338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4025" indent="-4540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lphaLcParenR"/>
            </a:pPr>
            <a:r>
              <a:rPr lang="en-US" sz="2400" b="1">
                <a:latin typeface="Times New Roman" pitchFamily="16" charset="0"/>
              </a:rPr>
              <a:t>sensory</a:t>
            </a:r>
            <a:r>
              <a:rPr lang="en-US" sz="2400">
                <a:latin typeface="Times New Roman" pitchFamily="16" charset="0"/>
              </a:rPr>
              <a:t> neurons begin with sense organ or receptor and carry impulses to the CNS (spinal cord and/or brain)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lphaLcParenR"/>
            </a:pPr>
            <a:r>
              <a:rPr lang="en-US" sz="2400" b="1">
                <a:latin typeface="Times New Roman" pitchFamily="16" charset="0"/>
              </a:rPr>
              <a:t>interneurons</a:t>
            </a:r>
            <a:r>
              <a:rPr lang="en-US" sz="2400">
                <a:latin typeface="Times New Roman" pitchFamily="16" charset="0"/>
              </a:rPr>
              <a:t> connect neurons together (ex. sensory to motor). They are found in the CNS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lphaLcParenR"/>
            </a:pPr>
            <a:r>
              <a:rPr lang="en-US" sz="2400" b="1">
                <a:latin typeface="Times New Roman" pitchFamily="16" charset="0"/>
              </a:rPr>
              <a:t>motor</a:t>
            </a:r>
            <a:r>
              <a:rPr lang="en-US" sz="2400">
                <a:latin typeface="Times New Roman" pitchFamily="16" charset="0"/>
              </a:rPr>
              <a:t> neurons receive impulses from the CNS and carry them to effectors like muscles or glands.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254500"/>
            <a:ext cx="74755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7140575"/>
            <a:ext cx="16795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US" sz="2000"/>
              <a:t>End Show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00113" y="720725"/>
            <a:ext cx="7740650" cy="15716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en-US" sz="2400" b="1">
                <a:latin typeface="Times New Roman" pitchFamily="16" charset="0"/>
              </a:rPr>
              <a:t>Neural Pathways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All pathways must include;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a) Reception	b) Transmission	c) Processing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9100" y="2339975"/>
            <a:ext cx="9156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a) </a:t>
            </a:r>
            <a:r>
              <a:rPr lang="en-US" sz="2400" b="1">
                <a:latin typeface="Times New Roman" pitchFamily="16" charset="0"/>
              </a:rPr>
              <a:t>Reception</a:t>
            </a:r>
            <a:r>
              <a:rPr lang="en-US" sz="2400">
                <a:latin typeface="Times New Roman" pitchFamily="16" charset="0"/>
              </a:rPr>
              <a:t> refers to </a:t>
            </a:r>
            <a:r>
              <a:rPr lang="en-US" sz="2400" i="1">
                <a:latin typeface="Times New Roman" pitchFamily="16" charset="0"/>
              </a:rPr>
              <a:t>dendrites</a:t>
            </a:r>
            <a:r>
              <a:rPr lang="en-US" sz="2400">
                <a:latin typeface="Times New Roman" pitchFamily="16" charset="0"/>
              </a:rPr>
              <a:t> being stimulated by an environment factor and starting an impulse.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10080625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10080625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1513" y="5176838"/>
            <a:ext cx="5627687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b) </a:t>
            </a:r>
            <a:r>
              <a:rPr lang="en-US" sz="2400" b="1">
                <a:latin typeface="Times New Roman" pitchFamily="16" charset="0"/>
              </a:rPr>
              <a:t>Transmission</a:t>
            </a:r>
            <a:r>
              <a:rPr lang="en-US" sz="2400">
                <a:latin typeface="Times New Roman" pitchFamily="16" charset="0"/>
              </a:rPr>
              <a:t> is the passage of the electro-chemical impulse from dendrites to the end plate along the axon.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19100" y="587375"/>
            <a:ext cx="915670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c) </a:t>
            </a:r>
            <a:r>
              <a:rPr lang="en-US" sz="2400" b="1">
                <a:latin typeface="Times New Roman" pitchFamily="16" charset="0"/>
              </a:rPr>
              <a:t>Processing</a:t>
            </a:r>
            <a:r>
              <a:rPr lang="en-US" sz="2400">
                <a:latin typeface="Times New Roman" pitchFamily="16" charset="0"/>
              </a:rPr>
              <a:t> refers to the transmission or the non-transmission of the impulse once it reaches the end plate (across a synapse).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6300788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19575"/>
            <a:ext cx="5292725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427163"/>
            <a:ext cx="4862513" cy="613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03238" y="2455863"/>
            <a:ext cx="47879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a) receptor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b) sensory neuron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c) interneuron in spinal cord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d) motor neuron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e) the effector (muscle or gland)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3238" y="671513"/>
            <a:ext cx="8651875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The simplest neural pathway is called the </a:t>
            </a:r>
            <a:r>
              <a:rPr lang="en-US" sz="2400" b="1">
                <a:latin typeface="Times New Roman" pitchFamily="16" charset="0"/>
              </a:rPr>
              <a:t>reflex arc</a:t>
            </a:r>
            <a:r>
              <a:rPr lang="en-US" sz="2400">
                <a:latin typeface="Times New Roman" pitchFamily="1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A reflex arc occurs without brain coordination, therefore it is very fast! Five main components: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87375" y="436563"/>
          <a:ext cx="9491663" cy="712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4" imgW="8609524" imgH="6460561" progId="">
                  <p:embed/>
                </p:oleObj>
              </mc:Choice>
              <mc:Fallback>
                <p:oleObj r:id="rId4" imgW="8609524" imgH="6460561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36563"/>
                        <a:ext cx="9491663" cy="7121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10080625" cy="67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Control vs. Hormonal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138363"/>
            <a:ext cx="4938067" cy="498792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/>
              <a:t>Nervous system</a:t>
            </a:r>
            <a:r>
              <a:rPr lang="en-US" dirty="0" smtClean="0"/>
              <a:t> (NS) rapid responses.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/>
              <a:t>Endocrine system</a:t>
            </a:r>
            <a:r>
              <a:rPr lang="en-US" dirty="0" smtClean="0"/>
              <a:t> longer term adjustments.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Both work together in danger responses and in maintaining homeostasis. </a:t>
            </a:r>
            <a:endParaRPr lang="en-CA" dirty="0"/>
          </a:p>
        </p:txBody>
      </p:sp>
      <p:pic>
        <p:nvPicPr>
          <p:cNvPr id="35842" name="Picture 2" descr="http://www.offthemarkcartoons.com/cartoons/2009-08-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2123653"/>
            <a:ext cx="3312368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6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59225" y="354013"/>
            <a:ext cx="1979613" cy="725487"/>
          </a:xfrm>
          <a:prstGeom prst="rect">
            <a:avLst/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31050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500"/>
              <a:t>Nervous System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20725" y="1619250"/>
            <a:ext cx="2339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9500" y="1435100"/>
            <a:ext cx="2489200" cy="725488"/>
          </a:xfrm>
          <a:prstGeom prst="rect">
            <a:avLst/>
          </a:prstGeom>
          <a:solidFill>
            <a:srgbClr val="00F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4000" tIns="31050" rIns="54000" bIns="9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500"/>
              <a:t>Central Nervous </a:t>
            </a:r>
          </a:p>
          <a:p>
            <a:pPr algn="ctr"/>
            <a:r>
              <a:rPr lang="en-CA" sz="2500"/>
              <a:t>System (CNS)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750" y="2879725"/>
            <a:ext cx="900113" cy="330200"/>
          </a:xfrm>
          <a:prstGeom prst="rect">
            <a:avLst/>
          </a:prstGeom>
          <a:solidFill>
            <a:srgbClr val="FFFF99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8404" rIns="54000" bIns="9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200"/>
              <a:t>Brain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219700" y="1435100"/>
            <a:ext cx="3240088" cy="725488"/>
          </a:xfrm>
          <a:prstGeom prst="rect">
            <a:avLst/>
          </a:prstGeom>
          <a:solidFill>
            <a:srgbClr val="00F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31050" rIns="54000" bIns="9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500"/>
              <a:t>Perepheral Nervous System (PNS)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79950" y="2700338"/>
            <a:ext cx="1979613" cy="720725"/>
          </a:xfrm>
          <a:prstGeom prst="rect">
            <a:avLst/>
          </a:prstGeom>
          <a:solidFill>
            <a:srgbClr val="C0C0C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8404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200"/>
              <a:t>Sensory Pathways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559675" y="2700338"/>
            <a:ext cx="1979613" cy="642937"/>
          </a:xfrm>
          <a:prstGeom prst="rect">
            <a:avLst/>
          </a:prstGeom>
          <a:solidFill>
            <a:srgbClr val="C0C0C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8404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200"/>
              <a:t>Motor Pathways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00563" y="4095750"/>
            <a:ext cx="2160587" cy="585788"/>
          </a:xfrm>
          <a:prstGeom prst="rect">
            <a:avLst/>
          </a:prstGeom>
          <a:solidFill>
            <a:srgbClr val="00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/>
              <a:t>Somatic Nervous System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380288" y="4095750"/>
            <a:ext cx="2519362" cy="585788"/>
          </a:xfrm>
          <a:prstGeom prst="rect">
            <a:avLst/>
          </a:prstGeom>
          <a:solidFill>
            <a:srgbClr val="00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/>
              <a:t>Autonomic Nervous System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00563" y="6300788"/>
            <a:ext cx="2339975" cy="585787"/>
          </a:xfrm>
          <a:prstGeom prst="rect">
            <a:avLst/>
          </a:prstGeom>
          <a:solidFill>
            <a:srgbClr val="9966CC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/>
              <a:t>Sypathetic Nervous System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559675" y="6205538"/>
            <a:ext cx="2160588" cy="635000"/>
          </a:xfrm>
          <a:prstGeom prst="rect">
            <a:avLst/>
          </a:prstGeom>
          <a:solidFill>
            <a:srgbClr val="9966CC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/>
              <a:t>Parasympathetic Nervous System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160588" y="2909888"/>
            <a:ext cx="1619250" cy="330200"/>
          </a:xfrm>
          <a:prstGeom prst="rect">
            <a:avLst/>
          </a:prstGeom>
          <a:solidFill>
            <a:srgbClr val="FFFF99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8404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200"/>
              <a:t>Spinal Cord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900113" y="4017963"/>
            <a:ext cx="1979612" cy="301625"/>
          </a:xfrm>
          <a:prstGeom prst="rect">
            <a:avLst/>
          </a:prstGeom>
          <a:solidFill>
            <a:srgbClr val="FF00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 b="1"/>
              <a:t>Interneurons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219700" y="5175250"/>
            <a:ext cx="2160588" cy="585788"/>
          </a:xfrm>
          <a:prstGeom prst="rect">
            <a:avLst/>
          </a:prstGeom>
          <a:solidFill>
            <a:srgbClr val="FF00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 b="1"/>
              <a:t>Sensory Neurons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00338" y="5175250"/>
            <a:ext cx="1800225" cy="585788"/>
          </a:xfrm>
          <a:prstGeom prst="rect">
            <a:avLst/>
          </a:prstGeom>
          <a:solidFill>
            <a:srgbClr val="FF00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26640" rIns="54000" bIns="9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CA" sz="2000" b="1"/>
              <a:t>Motor Neurons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438275" y="2160588"/>
            <a:ext cx="363538" cy="7207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979613" y="2160588"/>
            <a:ext cx="179387" cy="7207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3597275" y="1079500"/>
            <a:ext cx="363538" cy="3603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5219700" y="1079500"/>
            <a:ext cx="360363" cy="3603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6657975" y="2160588"/>
            <a:ext cx="363538" cy="5397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380288" y="2160588"/>
            <a:ext cx="179387" cy="5397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6657975" y="3240088"/>
            <a:ext cx="903288" cy="9001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7920038" y="3419475"/>
            <a:ext cx="1587" cy="7207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4318000" y="4679950"/>
            <a:ext cx="363538" cy="5397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5400675" y="4679950"/>
            <a:ext cx="179388" cy="5397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7740650" y="4679950"/>
            <a:ext cx="900113" cy="14398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7559675" y="4679950"/>
            <a:ext cx="182563" cy="126047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6480175" y="5938838"/>
            <a:ext cx="1079500" cy="36353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55650" y="74613"/>
            <a:ext cx="8483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2000" b="1" i="1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19100" y="755650"/>
            <a:ext cx="93233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92125" indent="-4921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lphaLcParenR"/>
            </a:pPr>
            <a:r>
              <a:rPr lang="en-US" sz="2400">
                <a:latin typeface="Times New Roman" pitchFamily="16" charset="0"/>
              </a:rPr>
              <a:t>central nervous system or CNS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60363"/>
            <a:ext cx="34163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9100" y="3443288"/>
            <a:ext cx="932338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4025" indent="-4540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lphaLcParenR"/>
            </a:pPr>
            <a:r>
              <a:rPr lang="en-US" sz="2400">
                <a:latin typeface="Times New Roman" pitchFamily="16" charset="0"/>
              </a:rPr>
              <a:t>peripheral nervous system or PNS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9788" y="3986213"/>
            <a:ext cx="52070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92125" indent="-4921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Contains </a:t>
            </a:r>
            <a:r>
              <a:rPr lang="en-US" sz="2400" b="1">
                <a:latin typeface="Times New Roman" pitchFamily="16" charset="0"/>
              </a:rPr>
              <a:t>sensory</a:t>
            </a:r>
            <a:r>
              <a:rPr lang="en-US" sz="2400">
                <a:latin typeface="Times New Roman" pitchFamily="16" charset="0"/>
              </a:rPr>
              <a:t> and </a:t>
            </a:r>
            <a:r>
              <a:rPr lang="en-US" sz="2400" b="1">
                <a:latin typeface="Times New Roman" pitchFamily="16" charset="0"/>
              </a:rPr>
              <a:t>motor</a:t>
            </a:r>
            <a:r>
              <a:rPr lang="en-US" sz="2400">
                <a:latin typeface="Times New Roman" pitchFamily="16" charset="0"/>
              </a:rPr>
              <a:t> neurons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romanLcPeriod"/>
            </a:pPr>
            <a:r>
              <a:rPr lang="en-US" sz="2400" b="1">
                <a:latin typeface="Times New Roman" pitchFamily="16" charset="0"/>
              </a:rPr>
              <a:t>somatic</a:t>
            </a:r>
            <a:r>
              <a:rPr lang="en-US" sz="2400">
                <a:latin typeface="Times New Roman" pitchFamily="16" charset="0"/>
              </a:rPr>
              <a:t> nerves control skeletal muscle bones and skin.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romanLcPeriod"/>
            </a:pPr>
            <a:r>
              <a:rPr lang="en-US" sz="2400" b="1">
                <a:latin typeface="Times New Roman" pitchFamily="16" charset="0"/>
              </a:rPr>
              <a:t>autonomic</a:t>
            </a:r>
            <a:r>
              <a:rPr lang="en-US" sz="2400">
                <a:latin typeface="Times New Roman" pitchFamily="16" charset="0"/>
              </a:rPr>
              <a:t> nerves control internal organs muscles and glands.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9788" y="1260475"/>
            <a:ext cx="52070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92125" indent="-4921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Contains </a:t>
            </a:r>
            <a:r>
              <a:rPr lang="en-US" sz="2400" b="1">
                <a:latin typeface="Times New Roman" pitchFamily="16" charset="0"/>
              </a:rPr>
              <a:t>interneurons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Brain and the spinal cord.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Coordination and processing of all nerve impulses.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395462"/>
            <a:ext cx="8605837" cy="1565102"/>
          </a:xfrm>
        </p:spPr>
        <p:txBody>
          <a:bodyPr/>
          <a:lstStyle/>
          <a:p>
            <a:r>
              <a:rPr lang="en-US" dirty="0" smtClean="0"/>
              <a:t>Neural Structures and Cells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168" y="1547589"/>
            <a:ext cx="5658147" cy="5506691"/>
          </a:xfrm>
        </p:spPr>
        <p:txBody>
          <a:bodyPr/>
          <a:lstStyle/>
          <a:p>
            <a:r>
              <a:rPr lang="en-US" dirty="0" smtClean="0"/>
              <a:t>Two types of cells: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Neurons (main)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Glial cells (supporting)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r>
              <a:rPr lang="en-US" b="1" dirty="0" smtClean="0"/>
              <a:t>Neurons</a:t>
            </a:r>
            <a:r>
              <a:rPr lang="en-US" dirty="0" smtClean="0"/>
              <a:t> conduct nerve impulses along pathways.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US" b="1" dirty="0" smtClean="0"/>
              <a:t>Electrochemical </a:t>
            </a:r>
            <a:r>
              <a:rPr lang="en-US" dirty="0" smtClean="0"/>
              <a:t> in nature</a:t>
            </a:r>
            <a:endParaRPr lang="en-US" b="1" dirty="0" smtClean="0"/>
          </a:p>
          <a:p>
            <a:pPr marL="0" indent="0"/>
            <a:endParaRPr lang="en-US" dirty="0"/>
          </a:p>
          <a:p>
            <a:pPr marL="0" indent="0"/>
            <a:r>
              <a:rPr lang="en-US" b="1" dirty="0" smtClean="0"/>
              <a:t>Nerves</a:t>
            </a:r>
            <a:r>
              <a:rPr lang="en-US" dirty="0" smtClean="0"/>
              <a:t> are bundles of neurons groups for a specific function.</a:t>
            </a:r>
            <a:endParaRPr lang="en-US" b="1" dirty="0" smtClean="0"/>
          </a:p>
          <a:p>
            <a:pPr marL="400050" lvl="1" indent="0"/>
            <a:endParaRPr lang="en-US" dirty="0" smtClean="0"/>
          </a:p>
        </p:txBody>
      </p:sp>
      <p:pic>
        <p:nvPicPr>
          <p:cNvPr id="36866" name="Picture 2" descr="http://www.alz.org/brain/images/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483692"/>
            <a:ext cx="286851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5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10080625" cy="61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74613"/>
            <a:ext cx="85677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2000" b="1" i="1">
                <a:solidFill>
                  <a:srgbClr val="FFFFFF"/>
                </a:solidFill>
              </a:rPr>
              <a:t>General Neuron Diagram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88163" y="477838"/>
            <a:ext cx="3192462" cy="4799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4025" indent="-454025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Dendrites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Nucleus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Cell body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Node of Ranvier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Myelin Sheath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End Plate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Axon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>
                <a:latin typeface="Times New Roman" pitchFamily="16" charset="0"/>
              </a:rPr>
              <a:t>Neurilemma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55650" y="74613"/>
            <a:ext cx="85677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2000" b="1" i="1">
                <a:solidFill>
                  <a:srgbClr val="FFFFFF"/>
                </a:solidFill>
              </a:rPr>
              <a:t>3. Structures: Brief Definitions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3238" y="839788"/>
            <a:ext cx="9323387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 </a:t>
            </a:r>
            <a:r>
              <a:rPr lang="en-US" sz="2400" b="1">
                <a:latin typeface="Times New Roman" pitchFamily="16" charset="0"/>
              </a:rPr>
              <a:t>Dendrites</a:t>
            </a:r>
            <a:r>
              <a:rPr lang="en-US" sz="2400">
                <a:latin typeface="Times New Roman" pitchFamily="16" charset="0"/>
              </a:rPr>
              <a:t> receive information and always travel </a:t>
            </a:r>
            <a:r>
              <a:rPr lang="en-US" sz="2400" i="1">
                <a:latin typeface="Times New Roman" pitchFamily="16" charset="0"/>
              </a:rPr>
              <a:t>toward</a:t>
            </a:r>
            <a:r>
              <a:rPr lang="en-US" sz="2400">
                <a:latin typeface="Times New Roman" pitchFamily="16" charset="0"/>
              </a:rPr>
              <a:t> the cell body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 </a:t>
            </a:r>
            <a:r>
              <a:rPr lang="en-US" sz="2400" b="1">
                <a:latin typeface="Times New Roman" pitchFamily="16" charset="0"/>
              </a:rPr>
              <a:t>Cell Body</a:t>
            </a:r>
            <a:r>
              <a:rPr lang="en-US" sz="2400">
                <a:latin typeface="Times New Roman" pitchFamily="16" charset="0"/>
              </a:rPr>
              <a:t>: contains nucleus and cytoplasm to sustain and coordinate cell.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latin typeface="Times New Roman" pitchFamily="16" charset="0"/>
              </a:rPr>
              <a:t> </a:t>
            </a:r>
            <a:r>
              <a:rPr lang="en-US" sz="2400" b="1">
                <a:latin typeface="Times New Roman" pitchFamily="16" charset="0"/>
              </a:rPr>
              <a:t>Axon</a:t>
            </a:r>
            <a:r>
              <a:rPr lang="en-US" sz="2400">
                <a:latin typeface="Times New Roman" pitchFamily="16" charset="0"/>
              </a:rPr>
              <a:t> carries impulse to other neurons or to effectors; always travel </a:t>
            </a:r>
            <a:r>
              <a:rPr lang="en-US" sz="2400" i="1">
                <a:latin typeface="Times New Roman" pitchFamily="16" charset="0"/>
              </a:rPr>
              <a:t>away</a:t>
            </a:r>
            <a:r>
              <a:rPr lang="en-US" sz="2400">
                <a:latin typeface="Times New Roman" pitchFamily="16" charset="0"/>
              </a:rPr>
              <a:t> from the cell body.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6" charset="0"/>
              </a:rPr>
              <a:t>• </a:t>
            </a:r>
            <a:r>
              <a:rPr lang="en-US" sz="2400" b="1">
                <a:latin typeface="Times New Roman" pitchFamily="16" charset="0"/>
              </a:rPr>
              <a:t>Myelin sheath</a:t>
            </a:r>
            <a:r>
              <a:rPr lang="en-US" sz="2400">
                <a:latin typeface="Times New Roman" pitchFamily="16" charset="0"/>
              </a:rPr>
              <a:t> is formed by the </a:t>
            </a:r>
            <a:r>
              <a:rPr lang="en-US" sz="2400" b="1">
                <a:latin typeface="Times New Roman" pitchFamily="16" charset="0"/>
              </a:rPr>
              <a:t>Schwann cells</a:t>
            </a:r>
            <a:r>
              <a:rPr lang="en-US" sz="2400">
                <a:latin typeface="Times New Roman" pitchFamily="16" charset="0"/>
              </a:rPr>
              <a:t> and insulates the axons.  This speeds up transmission, found in the PNS and mature CNS axons (</a:t>
            </a:r>
            <a:r>
              <a:rPr lang="en-US" sz="2400" i="1">
                <a:latin typeface="Times New Roman" pitchFamily="16" charset="0"/>
              </a:rPr>
              <a:t>White matter)</a:t>
            </a:r>
            <a:r>
              <a:rPr lang="en-US" sz="2400">
                <a:latin typeface="Times New Roman" pitchFamily="1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6" charset="0"/>
              </a:rPr>
              <a:t>• </a:t>
            </a:r>
            <a:r>
              <a:rPr lang="en-US" sz="2400" b="1">
                <a:latin typeface="Times New Roman" pitchFamily="16" charset="0"/>
              </a:rPr>
              <a:t>Nodes of Ranvier</a:t>
            </a:r>
            <a:r>
              <a:rPr lang="en-US" sz="2400">
                <a:latin typeface="Times New Roman" pitchFamily="16" charset="0"/>
              </a:rPr>
              <a:t> are gaps between Schwann cells in myelin sheath that speed up transmission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6" charset="0"/>
              </a:rPr>
              <a:t>• </a:t>
            </a:r>
            <a:r>
              <a:rPr lang="en-US" sz="2400" b="1">
                <a:latin typeface="Times New Roman" pitchFamily="16" charset="0"/>
              </a:rPr>
              <a:t>Neurilemma</a:t>
            </a:r>
            <a:r>
              <a:rPr lang="en-US" sz="2400">
                <a:latin typeface="Times New Roman" pitchFamily="16" charset="0"/>
              </a:rPr>
              <a:t> is a protective membrane that helps in re-generation of a neuron.  Not found in </a:t>
            </a:r>
            <a:r>
              <a:rPr lang="en-US" sz="2400" i="1">
                <a:latin typeface="Times New Roman" pitchFamily="16" charset="0"/>
              </a:rPr>
              <a:t>Grey matter</a:t>
            </a:r>
            <a:r>
              <a:rPr lang="en-US" sz="2400"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827510"/>
            <a:ext cx="4650035" cy="3744416"/>
          </a:xfrm>
        </p:spPr>
        <p:txBody>
          <a:bodyPr/>
          <a:lstStyle/>
          <a:p>
            <a:r>
              <a:rPr lang="en-US" sz="2500" dirty="0" smtClean="0"/>
              <a:t>Schwann cells grow in a rolling pattern around axons.</a:t>
            </a:r>
          </a:p>
          <a:p>
            <a:endParaRPr lang="en-US" sz="2500" dirty="0"/>
          </a:p>
          <a:p>
            <a:r>
              <a:rPr lang="en-US" sz="2500" dirty="0" smtClean="0"/>
              <a:t>Contain </a:t>
            </a:r>
            <a:r>
              <a:rPr lang="en-US" sz="2500" b="1" dirty="0" smtClean="0"/>
              <a:t>lipids</a:t>
            </a:r>
            <a:r>
              <a:rPr lang="en-US" sz="2500" dirty="0" smtClean="0"/>
              <a:t>, they act as </a:t>
            </a:r>
            <a:r>
              <a:rPr lang="en-US" sz="2500" i="1" dirty="0" smtClean="0"/>
              <a:t>electrical insulations.</a:t>
            </a:r>
          </a:p>
          <a:p>
            <a:endParaRPr lang="en-US" sz="2500" i="1" dirty="0"/>
          </a:p>
          <a:p>
            <a:r>
              <a:rPr lang="en-US" sz="2500" dirty="0" smtClean="0"/>
              <a:t>This prevents impulses from moving off the pathway, and speeds up their transmission.</a:t>
            </a:r>
            <a:endParaRPr lang="en-CA" sz="2500" dirty="0"/>
          </a:p>
        </p:txBody>
      </p:sp>
      <p:pic>
        <p:nvPicPr>
          <p:cNvPr id="37890" name="Picture 2" descr="http://207.204.17.60/wp-content/uploads/2010/04/Image42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467469"/>
            <a:ext cx="3990765" cy="29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mc.vanderbilt.edu/histology/images/histology/nervous_tissue/display/schwan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4139877"/>
            <a:ext cx="4524697" cy="30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images.sciencedaily.com/2005/09/050902073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3776646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8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55650" y="74613"/>
            <a:ext cx="85677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2000" b="1" i="1">
                <a:solidFill>
                  <a:srgbClr val="FFFFFF"/>
                </a:solidFill>
              </a:rPr>
              <a:t>Three types of neurons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8"/>
            <a:ext cx="10080625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19100" y="671513"/>
            <a:ext cx="9240838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latin typeface="Times New Roman" pitchFamily="16" charset="0"/>
              </a:rPr>
              <a:t>Three classes of neurons; </a:t>
            </a:r>
            <a:r>
              <a:rPr lang="en-US" sz="2400" i="1">
                <a:latin typeface="Times New Roman" pitchFamily="16" charset="0"/>
              </a:rPr>
              <a:t>sensory</a:t>
            </a:r>
            <a:r>
              <a:rPr lang="en-US" sz="2400">
                <a:latin typeface="Times New Roman" pitchFamily="16" charset="0"/>
              </a:rPr>
              <a:t> neurons, </a:t>
            </a:r>
            <a:r>
              <a:rPr lang="en-US" sz="2400" i="1">
                <a:latin typeface="Times New Roman" pitchFamily="16" charset="0"/>
              </a:rPr>
              <a:t>interneurons</a:t>
            </a:r>
            <a:r>
              <a:rPr lang="en-US" sz="2400">
                <a:latin typeface="Times New Roman" pitchFamily="16" charset="0"/>
              </a:rPr>
              <a:t> or association neurons, and </a:t>
            </a:r>
            <a:r>
              <a:rPr lang="en-US" sz="2400" i="1">
                <a:latin typeface="Times New Roman" pitchFamily="16" charset="0"/>
              </a:rPr>
              <a:t>motor</a:t>
            </a:r>
            <a:r>
              <a:rPr lang="en-US" sz="2400">
                <a:latin typeface="Times New Roman" pitchFamily="16" charset="0"/>
              </a:rPr>
              <a:t> neurons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546</Words>
  <Application>Microsoft Office PowerPoint</Application>
  <PresentationFormat>Custom</PresentationFormat>
  <Paragraphs>88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DejaVu Sans</vt:lpstr>
      <vt:lpstr>Office Theme</vt:lpstr>
      <vt:lpstr>Chapter 11: Nervous System</vt:lpstr>
      <vt:lpstr>Nervous System Control vs. Hormonal Control</vt:lpstr>
      <vt:lpstr>PowerPoint Presentation</vt:lpstr>
      <vt:lpstr>PowerPoint Presentation</vt:lpstr>
      <vt:lpstr>Neural Structures and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Nervous System</dc:title>
  <dc:creator>Alison</dc:creator>
  <cp:lastModifiedBy>Alison</cp:lastModifiedBy>
  <cp:revision>3</cp:revision>
  <cp:lastPrinted>1601-01-01T00:00:00Z</cp:lastPrinted>
  <dcterms:created xsi:type="dcterms:W3CDTF">2009-10-30T20:42:38Z</dcterms:created>
  <dcterms:modified xsi:type="dcterms:W3CDTF">2011-08-31T04:27:58Z</dcterms:modified>
</cp:coreProperties>
</file>